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120" d="100"/>
          <a:sy n="120" d="100"/>
        </p:scale>
        <p:origin x="-1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0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4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4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448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4952" y="6550152"/>
            <a:ext cx="2133600" cy="24447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troop 457 at-a-glance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152401" y="551616"/>
          <a:ext cx="8839194" cy="5315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8271"/>
                <a:gridCol w="634328"/>
                <a:gridCol w="609600"/>
                <a:gridCol w="685800"/>
                <a:gridCol w="609600"/>
                <a:gridCol w="762000"/>
                <a:gridCol w="609600"/>
                <a:gridCol w="685800"/>
                <a:gridCol w="685800"/>
                <a:gridCol w="685800"/>
                <a:gridCol w="609600"/>
                <a:gridCol w="609600"/>
                <a:gridCol w="533395"/>
              </a:tblGrid>
              <a:tr h="38512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jan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feb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apr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may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jun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jul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aug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utura Lt" pitchFamily="34" charset="0"/>
                        </a:rPr>
                        <a:t>sep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oct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nov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Futura Lt" pitchFamily="34" charset="0"/>
                        </a:rPr>
                        <a:t>dec</a:t>
                      </a:r>
                      <a:endParaRPr lang="en-US" sz="1400" dirty="0">
                        <a:latin typeface="Futura Lt" pitchFamily="34" charset="0"/>
                      </a:endParaRPr>
                    </a:p>
                  </a:txBody>
                  <a:tcPr/>
                </a:tc>
              </a:tr>
              <a:tr h="583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4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1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64BD-AB7C-4E72-96C5-F30924BF62CA}" type="datetimeFigureOut">
              <a:rPr lang="en-US" smtClean="0"/>
              <a:pPr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A244-D06D-4A6E-AC4D-3EDF8E4A5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A084-61DB-6D4B-9AF5-E4B2A9D472A3}" type="datetimeFigureOut">
              <a:rPr lang="en-US" smtClean="0"/>
              <a:t>6/22/13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6DF8-14EB-174D-B9A8-077DBAB5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1066026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Campout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5" y="187322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(Activity)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5" y="2330906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Fundraising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" y="277537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District</a:t>
            </a:r>
          </a:p>
          <a:p>
            <a:r>
              <a:rPr lang="en-US" sz="1200" b="1" i="1" dirty="0" smtClean="0">
                <a:latin typeface="Book Antiqua" pitchFamily="18" charset="0"/>
              </a:rPr>
              <a:t>Events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309262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(General)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5" y="369074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Monthly Theme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(Venturing)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" y="408176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(Training)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147637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High Adventure </a:t>
            </a:r>
          </a:p>
          <a:p>
            <a:r>
              <a:rPr lang="en-US" sz="1200" b="1" i="1" dirty="0" smtClean="0">
                <a:latin typeface="Book Antiqua" pitchFamily="18" charset="0"/>
              </a:rPr>
              <a:t>(Planning)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" y="4529435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Tenderfeet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97711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Webelos /</a:t>
            </a:r>
          </a:p>
          <a:p>
            <a:r>
              <a:rPr lang="en-US" sz="1200" b="1" i="1" dirty="0" smtClean="0">
                <a:latin typeface="Book Antiqua" pitchFamily="18" charset="0"/>
              </a:rPr>
              <a:t>Recruiting</a:t>
            </a:r>
            <a:endParaRPr lang="en-US" sz="1200" b="1" i="1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514201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Book Antiqua" pitchFamily="18" charset="0"/>
              </a:rPr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8725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20]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0917" y="885825"/>
            <a:ext cx="66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[08 - 09]</a:t>
            </a:r>
            <a:endParaRPr 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18617" y="885825"/>
            <a:ext cx="66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[15 - 16]</a:t>
            </a:r>
            <a:endParaRPr 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98377" y="885825"/>
            <a:ext cx="644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[?? - ??]</a:t>
            </a:r>
            <a:endParaRPr 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71167" y="885825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[18 - 19]</a:t>
            </a:r>
            <a:endParaRPr lang="en-US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[13 – 15]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95142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[06 – 12]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0347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[09 – 10]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[19 – 21]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2239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[18 – 19]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833567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[14 – 16]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0" y="885825"/>
            <a:ext cx="696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[06 – 07]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8324" y="1085850"/>
            <a:ext cx="763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r>
              <a:rPr lang="en-US" sz="1100" b="1" i="1" dirty="0" smtClean="0">
                <a:latin typeface="Book Antiqua" pitchFamily="18" charset="0"/>
              </a:rPr>
              <a:t>Sylvester</a:t>
            </a:r>
            <a:endParaRPr lang="en-US" sz="1100" b="1" i="1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0358" y="1085850"/>
            <a:ext cx="651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Pico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Blanco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9939" y="1085850"/>
            <a:ext cx="64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Mount 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Tam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79699" y="1085850"/>
            <a:ext cx="638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Camp-</a:t>
            </a:r>
          </a:p>
          <a:p>
            <a:pPr algn="ctr"/>
            <a:r>
              <a:rPr lang="en-US" sz="1100" b="1" i="1" dirty="0" err="1" smtClean="0">
                <a:latin typeface="Book Antiqua" pitchFamily="18" charset="0"/>
              </a:rPr>
              <a:t>oree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5499" y="1085850"/>
            <a:ext cx="583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Angel</a:t>
            </a:r>
          </a:p>
          <a:p>
            <a:r>
              <a:rPr lang="en-US" sz="1100" b="1" i="1" dirty="0" smtClean="0">
                <a:latin typeface="Book Antiqua" pitchFamily="18" charset="0"/>
              </a:rPr>
              <a:t>Island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0852" y="1085850"/>
            <a:ext cx="788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Skyline 2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the Sea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1244" y="1085850"/>
            <a:ext cx="780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Camp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Hi Sierra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65749" y="1085850"/>
            <a:ext cx="690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River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Rafting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5" y="1085850"/>
            <a:ext cx="784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Yosemite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6746" y="1085850"/>
            <a:ext cx="588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smtClean="0">
                <a:latin typeface="Book Antiqua" pitchFamily="18" charset="0"/>
              </a:rPr>
              <a:t>Beach</a:t>
            </a: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Camp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15826" y="1085850"/>
            <a:ext cx="72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Ft. Ross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63507" y="1096612"/>
            <a:ext cx="701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i="1" dirty="0" err="1" smtClean="0">
                <a:latin typeface="Book Antiqua" pitchFamily="18" charset="0"/>
              </a:rPr>
              <a:t>Uvas</a:t>
            </a:r>
            <a:endParaRPr lang="en-US" sz="1100" b="1" i="1" dirty="0" smtClean="0">
              <a:latin typeface="Book Antiqua" pitchFamily="18" charset="0"/>
            </a:endParaRPr>
          </a:p>
          <a:p>
            <a:pPr algn="ctr"/>
            <a:r>
              <a:rPr lang="en-US" sz="1100" b="1" i="1" dirty="0" smtClean="0">
                <a:latin typeface="Book Antiqua" pitchFamily="18" charset="0"/>
              </a:rPr>
              <a:t>Canyon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26732" y="1504950"/>
            <a:ext cx="2673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Tahoo</a:t>
            </a:r>
            <a:r>
              <a:rPr lang="en-US" sz="1100" b="1" i="1" dirty="0" smtClean="0">
                <a:latin typeface="Book Antiqua" pitchFamily="18" charset="0"/>
              </a:rPr>
              <a:t> Rim (or other) 50 miler planning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90674" y="1612896"/>
            <a:ext cx="542925" cy="635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695950" y="1962150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00725" y="1862465"/>
            <a:ext cx="1995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Tahoo</a:t>
            </a:r>
            <a:r>
              <a:rPr lang="en-US" sz="1100" b="1" i="1" dirty="0" smtClean="0">
                <a:latin typeface="Book Antiqua" pitchFamily="18" charset="0"/>
              </a:rPr>
              <a:t> Rim 50 miler ( ?? - ??)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71600" y="2459356"/>
            <a:ext cx="1524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57500" y="2352675"/>
            <a:ext cx="1792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Friends of Scouting (FOS)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5124" y="2459356"/>
            <a:ext cx="128587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93467" y="235267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Popcorn Sales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11409" y="2628900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District </a:t>
            </a:r>
            <a:r>
              <a:rPr lang="en-US" sz="1100" b="1" i="1" dirty="0" err="1" smtClean="0">
                <a:latin typeface="Book Antiqua" pitchFamily="18" charset="0"/>
              </a:rPr>
              <a:t>Camporee</a:t>
            </a:r>
            <a:r>
              <a:rPr lang="en-US" sz="1100" b="1" i="1" dirty="0" smtClean="0">
                <a:latin typeface="Book Antiqua" pitchFamily="18" charset="0"/>
              </a:rPr>
              <a:t> (No Date Yet!)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06634" y="27355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67175" y="2919740"/>
            <a:ext cx="2203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Scout-O-Rama (SOR – May 10)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62400" y="302642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38723" y="264795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err="1" smtClean="0">
                <a:latin typeface="Book Antiqua" pitchFamily="18" charset="0"/>
              </a:rPr>
              <a:t>Rechartering</a:t>
            </a:r>
            <a:endParaRPr lang="en-US" sz="1100" b="1" i="1" dirty="0" smtClean="0">
              <a:latin typeface="Book Antiqu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9550" y="2754631"/>
            <a:ext cx="23812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62900" y="293879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Scouting 4 Food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24800" y="3035946"/>
            <a:ext cx="952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4659631"/>
            <a:ext cx="2590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96321" y="4562475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Trail to First Class (TTFC)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19250" y="4905375"/>
            <a:ext cx="16161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Final Recruit Selection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14475" y="5012056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93852" y="5067300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West Fair (Webelos I 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9077" y="51739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15377" y="521970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Bridging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0602" y="5326381"/>
            <a:ext cx="1524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28246" y="505777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latin typeface="Book Antiqua" pitchFamily="18" charset="0"/>
              </a:rPr>
              <a:t>Webelos Recruiting</a:t>
            </a:r>
          </a:p>
        </p:txBody>
      </p:sp>
      <p:sp>
        <p:nvSpPr>
          <p:cNvPr id="62" name="Rectangle 61"/>
          <p:cNvSpPr/>
          <p:nvPr/>
        </p:nvSpPr>
        <p:spPr>
          <a:xfrm flipV="1">
            <a:off x="6553200" y="5299711"/>
            <a:ext cx="241935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14856" y="114300"/>
            <a:ext cx="26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troop 457 at-a-glance …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048125" y="5843171"/>
            <a:ext cx="97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… 2014 … 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 rot="19440303">
            <a:off x="237876" y="351005"/>
            <a:ext cx="10396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-- 2014 --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45228"/>
              </p:ext>
            </p:extLst>
          </p:nvPr>
        </p:nvGraphicFramePr>
        <p:xfrm>
          <a:off x="457200" y="603423"/>
          <a:ext cx="8229599" cy="3816177"/>
        </p:xfrm>
        <a:graphic>
          <a:graphicData uri="http://schemas.openxmlformats.org/drawingml/2006/table">
            <a:tbl>
              <a:tblPr/>
              <a:tblGrid>
                <a:gridCol w="1551867"/>
                <a:gridCol w="1939834"/>
                <a:gridCol w="1210927"/>
                <a:gridCol w="1257953"/>
                <a:gridCol w="1222683"/>
                <a:gridCol w="1046335"/>
              </a:tblGrid>
              <a:tr h="16694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Troop 457 Annual Calendar 2014 Leaders</a:t>
                      </a:r>
                    </a:p>
                  </a:txBody>
                  <a:tcPr marL="11757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Shadow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SM/ASM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18, 19, 20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Pradnya Goil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 8-9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Pico Blanco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 Patel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SJ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Riley Howard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 15-16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 Tam/Campette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Harsh Bharghava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Yu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Pushpak Bapat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 (Council TBD)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Camporee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17-18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Angel Island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Car/Boat/Bike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Ashvin Kannan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 13-15 (Ful Moon)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Skyline to Sea or Other Backpack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Itzik Gilboa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 6-12 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Summer Camp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Advancement/Trek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Shalabh Goel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Jul-Aug (TBD)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 Adventure Camp(s)/50 mi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 Klein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9-10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Water Rafting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Water Sports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 Schneider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 19-20-21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Yosemite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Sanjay Sancheti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 18-19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Beach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 Uyematsu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14-15-16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Fort Ross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Jenny Sun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Haim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Eric Wilford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 6-7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Uvas Canyon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Matt Murphy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Scott Davidson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2015 17, 18, 19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 Camp Sylvester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 &amp; Skiing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Alcatraz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Bump off another campout when available.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Bicycle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Rick Adolf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Besser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Alternative Trek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Balclutha/Hornet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1079" marR="11757" marT="11757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9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445</Words>
  <Application>Microsoft Macintosh PowerPoint</Application>
  <PresentationFormat>On-screen Show (4:3)</PresentationFormat>
  <Paragraphs>189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36</cp:revision>
  <dcterms:created xsi:type="dcterms:W3CDTF">2012-01-22T04:00:45Z</dcterms:created>
  <dcterms:modified xsi:type="dcterms:W3CDTF">2013-06-22T22:51:38Z</dcterms:modified>
</cp:coreProperties>
</file>