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4" autoAdjust="0"/>
    <p:restoredTop sz="96302" autoAdjust="0"/>
  </p:normalViewPr>
  <p:slideViewPr>
    <p:cSldViewPr>
      <p:cViewPr>
        <p:scale>
          <a:sx n="121" d="100"/>
          <a:sy n="121" d="100"/>
        </p:scale>
        <p:origin x="-5456" y="-1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21EA1-EA37-FC47-A492-F655681A3B81}" type="datetimeFigureOut">
              <a:rPr lang="en-US" smtClean="0"/>
              <a:t>4/22/13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52DA9-6FA8-0B40-BC97-5B595DEB8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52DA9-6FA8-0B40-BC97-5B595DEB85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629E-405B-44F0-B603-EFBC37526474}" type="datetimeFigureOut">
              <a:rPr lang="en-US" smtClean="0"/>
              <a:pPr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57BA-0AB4-4120-B06E-D07A33AC7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bsa-troop457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5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(next meeting Tuesday, May 21 @ 7:30 pm Good Sam, Fireside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Rm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1143000"/>
            <a:ext cx="2667000" cy="1143000"/>
            <a:chOff x="457200" y="1371600"/>
            <a:chExt cx="2667000" cy="1143000"/>
          </a:xfrm>
        </p:grpSpPr>
        <p:sp>
          <p:nvSpPr>
            <p:cNvPr id="6" name="Rounded Rectangle 5"/>
            <p:cNvSpPr/>
            <p:nvPr/>
          </p:nvSpPr>
          <p:spPr>
            <a:xfrm>
              <a:off x="4572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7250" y="1371600"/>
              <a:ext cx="1388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Treasurer’s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3400" y="1594961"/>
              <a:ext cx="2514600" cy="8434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>
                  <a:latin typeface="Perpetua" pitchFamily="18" charset="0"/>
                </a:rPr>
                <a:t>Balance: $ 9,597.66</a:t>
              </a:r>
              <a:endParaRPr lang="en-US" sz="1000" b="1" u="sng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Popcorn </a:t>
              </a:r>
              <a:r>
                <a:rPr lang="en-US" sz="1000" b="1" dirty="0">
                  <a:latin typeface="Perpetua" pitchFamily="18" charset="0"/>
                </a:rPr>
                <a:t>Credits: </a:t>
              </a:r>
              <a:r>
                <a:rPr lang="en-US" sz="1000" b="1" dirty="0" smtClean="0">
                  <a:latin typeface="Perpetua" pitchFamily="18" charset="0"/>
                </a:rPr>
                <a:t>$2362.50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2013 Hi-Sierra Deposit ($1500)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5600" y="1143000"/>
            <a:ext cx="3124200" cy="1143000"/>
            <a:chOff x="3276600" y="1371600"/>
            <a:chExt cx="2667000" cy="1143000"/>
          </a:xfrm>
        </p:grpSpPr>
        <p:sp>
          <p:nvSpPr>
            <p:cNvPr id="9" name="Rounded Rectangle 8"/>
            <p:cNvSpPr/>
            <p:nvPr/>
          </p:nvSpPr>
          <p:spPr>
            <a:xfrm>
              <a:off x="3276600" y="1371600"/>
              <a:ext cx="26670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76650" y="1371600"/>
              <a:ext cx="925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Advancement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1" y="1524000"/>
              <a:ext cx="2514600" cy="94297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Lots of merit </a:t>
              </a:r>
              <a:r>
                <a:rPr lang="en-US" sz="1000" b="1" dirty="0" smtClean="0">
                  <a:latin typeface="Perpetua" pitchFamily="18" charset="0"/>
                </a:rPr>
                <a:t>badges being earned / worked on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If scout is missing a blue card and troop has copy,  we can generate a new blue card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Trail To First Class (TTFC) </a:t>
              </a:r>
              <a:r>
                <a:rPr lang="en-US" sz="1000" b="1" dirty="0" smtClean="0">
                  <a:latin typeface="Perpetua" pitchFamily="18" charset="0"/>
                </a:rPr>
                <a:t>is for </a:t>
              </a:r>
              <a:r>
                <a:rPr lang="en-US" sz="1000" b="1" dirty="0" smtClean="0">
                  <a:latin typeface="Perpetua" pitchFamily="18" charset="0"/>
                </a:rPr>
                <a:t>scouts not yet 1</a:t>
              </a:r>
              <a:r>
                <a:rPr lang="en-US" sz="1000" b="1" baseline="30000" dirty="0" smtClean="0">
                  <a:latin typeface="Perpetua" pitchFamily="18" charset="0"/>
                </a:rPr>
                <a:t>st</a:t>
              </a:r>
              <a:r>
                <a:rPr lang="en-US" sz="1000" b="1" dirty="0" smtClean="0">
                  <a:latin typeface="Perpetua" pitchFamily="18" charset="0"/>
                </a:rPr>
                <a:t> class.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6000" y="1143000"/>
            <a:ext cx="2895600" cy="1143000"/>
            <a:chOff x="6172200" y="1371600"/>
            <a:chExt cx="2743200" cy="1143000"/>
          </a:xfrm>
        </p:grpSpPr>
        <p:sp>
          <p:nvSpPr>
            <p:cNvPr id="12" name="Rounded Rectangle 11"/>
            <p:cNvSpPr/>
            <p:nvPr/>
          </p:nvSpPr>
          <p:spPr>
            <a:xfrm>
              <a:off x="6172200" y="1371600"/>
              <a:ext cx="2743200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72250" y="1371600"/>
              <a:ext cx="1643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Quartermaster’s Report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8399" y="1552575"/>
              <a:ext cx="2594811" cy="8309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Lettering machine.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Orange backpack (Mike Klein) hasn’t been returned.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gear return process; consider late fees.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142874" y="2507992"/>
            <a:ext cx="8848725" cy="11430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2925" y="2507992"/>
            <a:ext cx="1572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rPr>
              <a:t>Scoutmaster’s Report</a:t>
            </a:r>
            <a:endParaRPr lang="en-US" sz="1200" b="1" dirty="0">
              <a:solidFill>
                <a:schemeClr val="accent4">
                  <a:lumMod val="50000"/>
                </a:schemeClr>
              </a:solidFill>
              <a:latin typeface="Perpetua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075" y="2667001"/>
            <a:ext cx="8720657" cy="9905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 Separate breakout TTFC April through June (1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and 3</a:t>
            </a:r>
            <a:r>
              <a:rPr lang="en-US" sz="1000" b="1" baseline="30000" dirty="0" smtClean="0">
                <a:latin typeface="Perpetua" pitchFamily="18" charset="0"/>
              </a:rPr>
              <a:t>rd</a:t>
            </a:r>
            <a:r>
              <a:rPr lang="en-US" sz="1000" b="1" dirty="0" smtClean="0">
                <a:latin typeface="Perpetua" pitchFamily="18" charset="0"/>
              </a:rPr>
              <a:t> week, 8 sessions total); </a:t>
            </a:r>
            <a:r>
              <a:rPr lang="en-US" sz="1000" b="1" dirty="0" smtClean="0">
                <a:latin typeface="Perpetua" pitchFamily="18" charset="0"/>
              </a:rPr>
              <a:t>need </a:t>
            </a:r>
            <a:r>
              <a:rPr lang="en-US" sz="1000" b="1" dirty="0" smtClean="0">
                <a:latin typeface="Perpetua" pitchFamily="18" charset="0"/>
              </a:rPr>
              <a:t>the newer ASM to help out and leverage experience from “older” ASMs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swimming pool for Thursday evening usage before summer camp for: a)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wimming MB, </a:t>
            </a:r>
            <a:r>
              <a:rPr lang="en-US" sz="1000" b="1" dirty="0">
                <a:latin typeface="Perpetua" pitchFamily="18" charset="0"/>
              </a:rPr>
              <a:t>L</a:t>
            </a:r>
            <a:r>
              <a:rPr lang="en-US" sz="1000" b="1" dirty="0" smtClean="0">
                <a:latin typeface="Perpetua" pitchFamily="18" charset="0"/>
              </a:rPr>
              <a:t>ife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aving M</a:t>
            </a:r>
            <a:r>
              <a:rPr lang="en-US" sz="1000" b="1" dirty="0">
                <a:latin typeface="Perpetua" pitchFamily="18" charset="0"/>
              </a:rPr>
              <a:t>B</a:t>
            </a:r>
            <a:r>
              <a:rPr lang="en-US" sz="1000" b="1" dirty="0" smtClean="0">
                <a:latin typeface="Perpetua" pitchFamily="18" charset="0"/>
              </a:rPr>
              <a:t>, </a:t>
            </a:r>
            <a:r>
              <a:rPr lang="en-US" sz="1000" b="1" dirty="0">
                <a:latin typeface="Perpetua" pitchFamily="18" charset="0"/>
              </a:rPr>
              <a:t>S</a:t>
            </a:r>
            <a:r>
              <a:rPr lang="en-US" sz="1000" b="1" dirty="0" smtClean="0">
                <a:latin typeface="Perpetua" pitchFamily="18" charset="0"/>
              </a:rPr>
              <a:t>cout swim )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Need a parent to help lead / supplement service project [community outreach volunteer]; Max suggested the full circle farm for a patrol.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 smtClean="0">
                <a:latin typeface="Perpetua" pitchFamily="18" charset="0"/>
              </a:rPr>
              <a:t>Yearly Trek Planning - June </a:t>
            </a:r>
            <a:r>
              <a:rPr lang="en-US" sz="1000" b="1" dirty="0" smtClean="0">
                <a:latin typeface="Perpetua" pitchFamily="18" charset="0"/>
              </a:rPr>
              <a:t>1</a:t>
            </a:r>
            <a:r>
              <a:rPr lang="en-US" sz="1000" b="1" baseline="30000" dirty="0" smtClean="0">
                <a:latin typeface="Perpetua" pitchFamily="18" charset="0"/>
              </a:rPr>
              <a:t>st</a:t>
            </a:r>
            <a:r>
              <a:rPr lang="en-US" sz="1000" b="1" dirty="0" smtClean="0">
                <a:latin typeface="Perpetua" pitchFamily="18" charset="0"/>
              </a:rPr>
              <a:t> (Sat @ 4:00 pm </a:t>
            </a:r>
            <a:r>
              <a:rPr lang="en-US" sz="1000" b="1" dirty="0" err="1" smtClean="0">
                <a:latin typeface="Perpetua" pitchFamily="18" charset="0"/>
              </a:rPr>
              <a:t>Bapat’s</a:t>
            </a:r>
            <a:r>
              <a:rPr lang="en-US" sz="1000" b="1" dirty="0" smtClean="0">
                <a:latin typeface="Perpetua" pitchFamily="18" charset="0"/>
              </a:rPr>
              <a:t> house ) </a:t>
            </a:r>
            <a:r>
              <a:rPr lang="en-US" sz="1000" b="1" dirty="0" smtClean="0">
                <a:latin typeface="Perpetua" pitchFamily="18" charset="0"/>
              </a:rPr>
              <a:t>– all families should have a representative to provid</a:t>
            </a:r>
            <a:r>
              <a:rPr lang="en-US" sz="1000" b="1" dirty="0" smtClean="0">
                <a:latin typeface="Perpetua" pitchFamily="18" charset="0"/>
              </a:rPr>
              <a:t>e ideas, understand the goals / options, etc.</a:t>
            </a:r>
            <a:endParaRPr lang="en-US" sz="1000" b="1" dirty="0" smtClean="0">
              <a:latin typeface="Perpetu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</a:t>
            </a:r>
            <a:r>
              <a:rPr lang="en-US" sz="1000" b="1" dirty="0" smtClean="0">
                <a:latin typeface="Perpetua" pitchFamily="18" charset="0"/>
              </a:rPr>
              <a:t>Scout-O-Rama – Becky Johnston needs help (May 11</a:t>
            </a:r>
            <a:r>
              <a:rPr lang="en-US" sz="1000" b="1" baseline="30000" dirty="0" smtClean="0">
                <a:latin typeface="Perpetua" pitchFamily="18" charset="0"/>
              </a:rPr>
              <a:t>th</a:t>
            </a:r>
            <a:r>
              <a:rPr lang="en-US" sz="1000" b="1" dirty="0" smtClean="0">
                <a:latin typeface="Perpetua" pitchFamily="18" charset="0"/>
              </a:rPr>
              <a:t>) and will be recruiting; please help !</a:t>
            </a:r>
          </a:p>
          <a:p>
            <a:pPr>
              <a:buFont typeface="Wingdings" pitchFamily="2" charset="2"/>
              <a:buChar char="Ø"/>
            </a:pPr>
            <a:r>
              <a:rPr lang="en-US" sz="1000" b="1" dirty="0">
                <a:latin typeface="Perpetua" pitchFamily="18" charset="0"/>
              </a:rPr>
              <a:t> Need ASMs for summer camp week (whole </a:t>
            </a:r>
            <a:r>
              <a:rPr lang="en-US" sz="1000" b="1" dirty="0" smtClean="0">
                <a:latin typeface="Perpetua" pitchFamily="18" charset="0"/>
              </a:rPr>
              <a:t>week)</a:t>
            </a:r>
            <a:endParaRPr lang="en-US" sz="1000" b="1" dirty="0" smtClean="0">
              <a:latin typeface="Perpetua" pitchFamily="18" charset="0"/>
            </a:endParaRPr>
          </a:p>
          <a:p>
            <a:endParaRPr lang="en-US" sz="1000" b="1" dirty="0" smtClean="0">
              <a:latin typeface="Perpetua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3810000"/>
            <a:ext cx="8848725" cy="11430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2567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** (more on next page)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3"/>
              <a:ext cx="8720657" cy="9833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Thanks to Susan for getting Troop t-shirts</a:t>
              </a:r>
              <a:r>
                <a:rPr lang="en-US" sz="1000" b="1" dirty="0" smtClean="0">
                  <a:latin typeface="Perpetua" pitchFamily="18" charset="0"/>
                </a:rPr>
                <a:t>! Love the BROWN </a:t>
              </a:r>
              <a:r>
                <a:rPr lang="en-US" sz="1000" b="1" dirty="0" smtClean="0">
                  <a:latin typeface="Perpetua" pitchFamily="18" charset="0"/>
                  <a:sym typeface="Wingdings"/>
                </a:rPr>
                <a:t> 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Transition Planning - New </a:t>
              </a:r>
              <a:r>
                <a:rPr lang="en-US" sz="1000" b="1" dirty="0" smtClean="0">
                  <a:latin typeface="Perpetua" pitchFamily="18" charset="0"/>
                </a:rPr>
                <a:t>Scoutmaster – next 12 months, New Committee Chair – next 12 months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Thx to </a:t>
              </a:r>
              <a:r>
                <a:rPr lang="en-US" sz="1000" b="1" dirty="0" err="1" smtClean="0">
                  <a:latin typeface="Perpetua" pitchFamily="18" charset="0"/>
                </a:rPr>
                <a:t>Laxmi</a:t>
              </a:r>
              <a:r>
                <a:rPr lang="en-US" sz="1000" b="1" dirty="0" smtClean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Kambli</a:t>
              </a:r>
              <a:r>
                <a:rPr lang="en-US" sz="1000" b="1" dirty="0" smtClean="0">
                  <a:latin typeface="Perpetua" pitchFamily="18" charset="0"/>
                </a:rPr>
                <a:t> (</a:t>
              </a:r>
              <a:r>
                <a:rPr lang="en-US" sz="1000" b="1" dirty="0" err="1" smtClean="0">
                  <a:latin typeface="Perpetua" pitchFamily="18" charset="0"/>
                </a:rPr>
                <a:t>Jeevan’s</a:t>
              </a:r>
              <a:r>
                <a:rPr lang="en-US" sz="1000" b="1" dirty="0" smtClean="0">
                  <a:latin typeface="Perpetua" pitchFamily="18" charset="0"/>
                </a:rPr>
                <a:t> Mom) for taking on the role of Medical Form / Trek </a:t>
              </a:r>
              <a:r>
                <a:rPr lang="en-US" sz="1000" b="1" dirty="0" smtClean="0">
                  <a:latin typeface="Perpetua" pitchFamily="18" charset="0"/>
                </a:rPr>
                <a:t>Permission</a:t>
              </a:r>
              <a:r>
                <a:rPr lang="en-US" sz="1000" b="1" dirty="0" smtClean="0">
                  <a:latin typeface="Perpetua" pitchFamily="18" charset="0"/>
                </a:rPr>
                <a:t>; please start bringing medical and permission forms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Need to set expectations with new scout families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For the younger scouts, the parents need to be the ones who get their sons signed up</a:t>
              </a:r>
            </a:p>
            <a:p>
              <a:pPr lvl="1"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Parents need to attend the end of the troop meetings to help scouts get signed up for </a:t>
              </a:r>
              <a:r>
                <a:rPr lang="en-US" sz="1000" b="1" dirty="0" smtClean="0">
                  <a:latin typeface="Perpetua" pitchFamily="18" charset="0"/>
                </a:rPr>
                <a:t>campouts and to stay informed</a:t>
              </a:r>
              <a:endParaRPr lang="en-US" sz="1000" b="1" dirty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156966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July 7 – 13 (Sun – Sat)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Summer Camp</a:t>
              </a:r>
            </a:p>
            <a:p>
              <a:r>
                <a:rPr lang="en-US" sz="1000" b="1" dirty="0" smtClean="0"/>
                <a:t>Trek Leader:  Eric </a:t>
              </a:r>
              <a:r>
                <a:rPr lang="en-US" sz="1000" b="1" dirty="0" err="1" smtClean="0"/>
                <a:t>Wilford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89692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Aug 10 - 11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Rafting</a:t>
              </a:r>
            </a:p>
            <a:p>
              <a:r>
                <a:rPr lang="en-US" sz="1000" b="1" dirty="0" smtClean="0"/>
                <a:t>Trek Leader: </a:t>
              </a:r>
              <a:r>
                <a:rPr lang="en-US" sz="1000" b="1" dirty="0" err="1" smtClean="0"/>
                <a:t>Pushpak</a:t>
              </a:r>
              <a:r>
                <a:rPr lang="en-US" sz="1000" b="1" dirty="0" smtClean="0"/>
                <a:t> </a:t>
              </a:r>
              <a:r>
                <a:rPr lang="en-US" sz="1000" b="1" dirty="0" err="1" smtClean="0"/>
                <a:t>Bapat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9373" y="5486400"/>
            <a:ext cx="2228850" cy="1219200"/>
            <a:chOff x="209550" y="5638800"/>
            <a:chExt cx="2228850" cy="1066800"/>
          </a:xfrm>
        </p:grpSpPr>
        <p:sp>
          <p:nvSpPr>
            <p:cNvPr id="42" name="Rounded Rectangle 4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1025" y="5647551"/>
              <a:ext cx="93149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May 18 - 19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Angel Island Biking</a:t>
              </a:r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Will bike trek around the island</a:t>
              </a:r>
              <a:endParaRPr lang="en-US" sz="1000" dirty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57748" y="5495925"/>
            <a:ext cx="2228850" cy="1219200"/>
            <a:chOff x="209550" y="5638800"/>
            <a:chExt cx="2228850" cy="1066800"/>
          </a:xfrm>
        </p:grpSpPr>
        <p:sp>
          <p:nvSpPr>
            <p:cNvPr id="46" name="Rounded Rectangle 45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1025" y="5647551"/>
              <a:ext cx="1467068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June 19 – 21 (W – F)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Point Reyes </a:t>
              </a:r>
              <a:r>
                <a:rPr lang="en-US" sz="1000" b="1" dirty="0" err="1" smtClean="0"/>
                <a:t>Natl</a:t>
              </a:r>
              <a:r>
                <a:rPr lang="en-US" sz="1000" b="1" dirty="0" smtClean="0"/>
                <a:t> Seashore</a:t>
              </a:r>
            </a:p>
            <a:p>
              <a:r>
                <a:rPr lang="en-US" sz="1000" b="1" dirty="0" smtClean="0"/>
                <a:t>Trek Leader: Rick Adolf (?)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Wed to Fri trek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r>
                <a:rPr lang="en-US" sz="1000" dirty="0" smtClean="0"/>
                <a:t>Night (moon) backpacking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Reserved Wildcat group site (basically on the beach!!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1906" y="152400"/>
            <a:ext cx="59817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Troop 457 Committee Meeting Notes Summary : April 9, 2013</a:t>
            </a:r>
          </a:p>
          <a:p>
            <a:pPr algn="ctr"/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( additional other topics )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52400" y="1219200"/>
            <a:ext cx="8848725" cy="3581400"/>
            <a:chOff x="152400" y="3810000"/>
            <a:chExt cx="8848725" cy="1143000"/>
          </a:xfrm>
        </p:grpSpPr>
        <p:sp>
          <p:nvSpPr>
            <p:cNvPr id="22" name="Rounded Rectangle 21"/>
            <p:cNvSpPr/>
            <p:nvPr/>
          </p:nvSpPr>
          <p:spPr>
            <a:xfrm>
              <a:off x="152400" y="3810000"/>
              <a:ext cx="8848725" cy="11430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2451" y="3810000"/>
              <a:ext cx="1446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Other Topics (</a:t>
              </a:r>
              <a:r>
                <a:rPr lang="en-US" sz="1200" b="1" dirty="0" err="1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cont</a:t>
              </a:r>
              <a:r>
                <a:rPr lang="en-US" sz="1200" b="1" dirty="0" smtClean="0">
                  <a:solidFill>
                    <a:schemeClr val="accent4">
                      <a:lumMod val="50000"/>
                    </a:schemeClr>
                  </a:solidFill>
                  <a:latin typeface="Perpetua" pitchFamily="18" charset="0"/>
                </a:rPr>
                <a:t>)</a:t>
              </a:r>
              <a:endParaRPr lang="en-US" sz="1200" b="1" dirty="0">
                <a:solidFill>
                  <a:schemeClr val="accent4">
                    <a:lumMod val="50000"/>
                  </a:schemeClr>
                </a:solidFill>
                <a:latin typeface="Perpetua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1" y="3969604"/>
              <a:ext cx="8720657" cy="9439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</a:t>
              </a:r>
              <a:r>
                <a:rPr lang="en-US" sz="1000" b="1" dirty="0" smtClean="0">
                  <a:latin typeface="Perpetua" pitchFamily="18" charset="0"/>
                </a:rPr>
                <a:t>volunteer to coordinate Bristlecone  (Paul </a:t>
              </a:r>
              <a:r>
                <a:rPr lang="en-US" sz="1000" b="1" dirty="0" err="1" smtClean="0">
                  <a:latin typeface="Perpetua" pitchFamily="18" charset="0"/>
                </a:rPr>
                <a:t>Besser</a:t>
              </a:r>
              <a:r>
                <a:rPr lang="en-US" sz="1000" b="1" dirty="0" smtClean="0">
                  <a:latin typeface="Perpetua" pitchFamily="18" charset="0"/>
                </a:rPr>
                <a:t>?</a:t>
              </a:r>
              <a:r>
                <a:rPr lang="en-US" sz="1000" b="1" dirty="0" smtClean="0">
                  <a:latin typeface="Perpetua" pitchFamily="18" charset="0"/>
                </a:rPr>
                <a:t>)</a:t>
              </a:r>
              <a:endParaRPr lang="en-US" sz="1000" b="1" dirty="0" smtClean="0">
                <a:latin typeface="Perpetua" pitchFamily="18" charset="0"/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Should the committee push to have the troop participate in Camporee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err="1" smtClean="0">
                  <a:latin typeface="Perpetua" pitchFamily="18" charset="0"/>
                </a:rPr>
                <a:t>Itzik</a:t>
              </a:r>
              <a:r>
                <a:rPr lang="en-US" sz="1000" b="1" dirty="0" smtClean="0">
                  <a:latin typeface="Perpetua" pitchFamily="18" charset="0"/>
                </a:rPr>
                <a:t> – Crew 457 (10/13 – Scout Oath, Tilden Park near Berkeley) did orienteering last week and thinks the troop would really enjoy it. (groups of 5 scouts, varying degrees of difficulty)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 smtClean="0">
                  <a:latin typeface="Perpetua" pitchFamily="18" charset="0"/>
                </a:rPr>
                <a:t> Need older scouts to attend Life Guard @ Hi Sierra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</a:t>
              </a:r>
              <a:r>
                <a:rPr lang="en-US" sz="1000" b="1" dirty="0" smtClean="0">
                  <a:latin typeface="Perpetua" pitchFamily="18" charset="0"/>
                </a:rPr>
                <a:t>newer ASMs to complete training (important for Commissioner’s Challenge)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Need some uniformed leaders from the incoming scouts. Training coming up.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b="1" dirty="0">
                  <a:latin typeface="Perpetua" pitchFamily="18" charset="0"/>
                </a:rPr>
                <a:t> </a:t>
              </a:r>
              <a:r>
                <a:rPr lang="en-US" sz="1000" b="1" dirty="0" smtClean="0">
                  <a:latin typeface="Perpetua" pitchFamily="18" charset="0"/>
                </a:rPr>
                <a:t>ASM expectations – participate in 3 to 4 campouts per year (possibly advancement oriented or camp support oriented)</a:t>
              </a:r>
            </a:p>
            <a:p>
              <a:pPr>
                <a:buFont typeface="Wingdings" pitchFamily="2" charset="2"/>
                <a:buChar char="Ø"/>
              </a:pPr>
              <a:endParaRPr lang="en-US" sz="1000" b="1" dirty="0">
                <a:latin typeface="Perpetua" pitchFamily="18" charset="0"/>
              </a:endParaRPr>
            </a:p>
            <a:p>
              <a:endParaRPr lang="en-US" sz="1000" b="1" dirty="0" smtClean="0">
                <a:latin typeface="Perpetua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152400" y="5105400"/>
            <a:ext cx="8848725" cy="22860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8601" y="5098792"/>
            <a:ext cx="8831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Perpetua" pitchFamily="18" charset="0"/>
              </a:rPr>
              <a:t>Upcoming Troop Activities         /           Upcoming Troop Activities         /        Upcoming Troop Activities         /       Upcoming Troop Activities   </a:t>
            </a:r>
            <a:endParaRPr lang="en-US" sz="1100" b="1" dirty="0">
              <a:latin typeface="Perpetua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600575" y="5476875"/>
            <a:ext cx="2228850" cy="1219200"/>
            <a:chOff x="209550" y="5638800"/>
            <a:chExt cx="2228850" cy="1066800"/>
          </a:xfrm>
        </p:grpSpPr>
        <p:sp>
          <p:nvSpPr>
            <p:cNvPr id="32" name="Rounded Rectangle 31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025" y="5647551"/>
              <a:ext cx="90504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Nov 16 </a:t>
              </a:r>
              <a:r>
                <a:rPr lang="en-US" sz="1200" b="1" dirty="0" smtClean="0"/>
                <a:t>- </a:t>
              </a:r>
              <a:r>
                <a:rPr lang="en-US" sz="1200" b="1" dirty="0" smtClean="0"/>
                <a:t>17 </a:t>
              </a:r>
              <a:endParaRPr lang="en-US" sz="1200" b="1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9550" y="5855553"/>
              <a:ext cx="2181225" cy="697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</a:t>
              </a:r>
              <a:r>
                <a:rPr lang="en-US" sz="1000" b="1" dirty="0" smtClean="0"/>
                <a:t>Del Valle</a:t>
              </a:r>
              <a:endParaRPr lang="en-US" sz="1000" b="1" dirty="0" smtClean="0"/>
            </a:p>
            <a:p>
              <a:r>
                <a:rPr lang="en-US" sz="1000" b="1" dirty="0" smtClean="0"/>
                <a:t>Trek Leader: 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r>
                <a:rPr lang="en-US" sz="1000" dirty="0" smtClean="0"/>
                <a:t>Canoeing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Backpacking ? </a:t>
              </a:r>
              <a:endParaRPr lang="en-US" sz="1000" dirty="0" smtClean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14300" y="5486400"/>
            <a:ext cx="2228850" cy="1219200"/>
            <a:chOff x="209550" y="5638800"/>
            <a:chExt cx="2228850" cy="1066800"/>
          </a:xfrm>
        </p:grpSpPr>
        <p:sp>
          <p:nvSpPr>
            <p:cNvPr id="51" name="Rounded Rectangle 50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81025" y="5647551"/>
              <a:ext cx="97975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Sept. 21 </a:t>
              </a:r>
              <a:r>
                <a:rPr lang="en-US" sz="1200" b="1" dirty="0" smtClean="0"/>
                <a:t>- </a:t>
              </a:r>
              <a:r>
                <a:rPr lang="en-US" sz="1200" b="1" dirty="0" smtClean="0"/>
                <a:t>22</a:t>
              </a:r>
              <a:endParaRPr lang="en-US" sz="12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9550" y="5805487"/>
              <a:ext cx="2111822" cy="9001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</a:t>
              </a:r>
              <a:r>
                <a:rPr lang="en-US" sz="1000" b="1" dirty="0" smtClean="0"/>
                <a:t>Pinnacles (car camping)</a:t>
              </a:r>
              <a:endParaRPr lang="en-US" sz="1000" b="1" dirty="0" smtClean="0"/>
            </a:p>
            <a:p>
              <a:r>
                <a:rPr lang="en-US" sz="1000" b="1" dirty="0" smtClean="0"/>
                <a:t>Trek Leader</a:t>
              </a:r>
              <a:r>
                <a:rPr lang="en-US" sz="1000" b="1" dirty="0" smtClean="0"/>
                <a:t>: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  <a:endParaRPr lang="en-US" sz="1000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38950" y="5486400"/>
            <a:ext cx="2228850" cy="1219200"/>
            <a:chOff x="209550" y="5638800"/>
            <a:chExt cx="2228850" cy="1066800"/>
          </a:xfrm>
        </p:grpSpPr>
        <p:sp>
          <p:nvSpPr>
            <p:cNvPr id="55" name="Rounded Rectangle 54"/>
            <p:cNvSpPr/>
            <p:nvPr/>
          </p:nvSpPr>
          <p:spPr>
            <a:xfrm>
              <a:off x="228600" y="5638800"/>
              <a:ext cx="2209800" cy="1066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1025" y="5647551"/>
              <a:ext cx="760545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Dec 7 – 8 </a:t>
              </a:r>
              <a:endParaRPr lang="en-US" sz="1200" b="1" dirty="0" smtClean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550" y="5855553"/>
              <a:ext cx="2118619" cy="7833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</a:t>
              </a:r>
              <a:r>
                <a:rPr lang="en-US" sz="1000" b="1" dirty="0" smtClean="0"/>
                <a:t>All Night Rock Climbing</a:t>
              </a:r>
              <a:endParaRPr lang="en-US" sz="1000" b="1" dirty="0" smtClean="0"/>
            </a:p>
            <a:p>
              <a:r>
                <a:rPr lang="en-US" sz="1000" b="1" dirty="0" smtClean="0"/>
                <a:t>Trek Leader: ??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/>
                <a:t> </a:t>
              </a:r>
              <a:endParaRPr lang="en-US" sz="1000" dirty="0" smtClean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2200" y="5486400"/>
            <a:ext cx="2228850" cy="1219200"/>
            <a:chOff x="2362200" y="5486400"/>
            <a:chExt cx="2228850" cy="1219200"/>
          </a:xfrm>
        </p:grpSpPr>
        <p:sp>
          <p:nvSpPr>
            <p:cNvPr id="59" name="Rounded Rectangle 58"/>
            <p:cNvSpPr/>
            <p:nvPr/>
          </p:nvSpPr>
          <p:spPr>
            <a:xfrm>
              <a:off x="2381250" y="5486400"/>
              <a:ext cx="2209800" cy="12192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496401"/>
              <a:ext cx="94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Oct</a:t>
              </a:r>
              <a:r>
                <a:rPr lang="en-US" sz="1200" b="1" dirty="0" smtClean="0"/>
                <a:t>. 19 </a:t>
              </a:r>
              <a:r>
                <a:rPr lang="en-US" sz="1200" b="1" dirty="0" smtClean="0"/>
                <a:t>– </a:t>
              </a:r>
              <a:r>
                <a:rPr lang="en-US" sz="1200" b="1" dirty="0" smtClean="0"/>
                <a:t>20</a:t>
              </a:r>
              <a:r>
                <a:rPr lang="en-US" sz="1200" b="1" dirty="0" smtClean="0"/>
                <a:t> </a:t>
              </a:r>
              <a:endParaRPr lang="en-US" sz="1200" b="1" dirty="0" smtClean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62200" y="5734118"/>
              <a:ext cx="2125416" cy="9714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b="1" dirty="0" smtClean="0"/>
                <a:t>Trek:  </a:t>
              </a:r>
              <a:r>
                <a:rPr lang="en-US" sz="1000" b="1" dirty="0" smtClean="0"/>
                <a:t>Beach Campout</a:t>
              </a:r>
              <a:endParaRPr lang="en-US" sz="1000" b="1" dirty="0" smtClean="0"/>
            </a:p>
            <a:p>
              <a:r>
                <a:rPr lang="en-US" sz="1000" b="1" dirty="0" smtClean="0"/>
                <a:t>Trek Leader</a:t>
              </a:r>
              <a:r>
                <a:rPr lang="en-US" sz="1000" b="1" dirty="0" smtClean="0"/>
                <a:t>: ??</a:t>
              </a:r>
              <a:endParaRPr lang="en-US" sz="1000" b="1" dirty="0" smtClean="0"/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000" dirty="0" smtClean="0"/>
                <a:t> </a:t>
              </a:r>
            </a:p>
            <a:p>
              <a:pPr>
                <a:buFont typeface="Wingdings" pitchFamily="2" charset="2"/>
                <a:buChar char="Ø"/>
              </a:pPr>
              <a:endParaRPr 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29909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725" y="139176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7131"/>
              </p:ext>
            </p:extLst>
          </p:nvPr>
        </p:nvGraphicFramePr>
        <p:xfrm>
          <a:off x="134145" y="139176"/>
          <a:ext cx="3581400" cy="6183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06978"/>
                <a:gridCol w="2474422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  <a:endParaRPr lang="en-US" sz="10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Senior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Nick Klein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Senior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Sahil Sancheti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Librarian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Troop Guide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Marco Maletis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Quartermaster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Krishna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Scribe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Cole Davidson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Den Chief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Ryan Adolf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Inception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Chetan Gomatam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Wise Guys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Jason Zhu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Tomahawks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Naman Bhargava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Daggers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Prithvi Kannan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Temporary Tenderfeet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Jeevan Prakash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Richard Mao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Inception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Jaidev Bapat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Wise Guys</a:t>
                      </a:r>
                    </a:p>
                  </a:txBody>
                  <a:tcPr marL="68580" marR="6858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Ashwin Reddy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Tomahawks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Tate Besser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Assistant Patrol Leader for Daggers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Aneesh Goel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Chaplain’s Aide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317397"/>
              </p:ext>
            </p:extLst>
          </p:nvPr>
        </p:nvGraphicFramePr>
        <p:xfrm>
          <a:off x="1943100" y="6477000"/>
          <a:ext cx="5257800" cy="304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578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Troop 457 Website: </a:t>
                      </a:r>
                      <a:r>
                        <a:rPr lang="en-US" sz="1000" dirty="0" smtClean="0">
                          <a:hlinkClick r:id="rId3"/>
                        </a:rPr>
                        <a:t>http://www.bsa-troop457.com</a:t>
                      </a:r>
                      <a:r>
                        <a:rPr lang="en-US" sz="1000" baseline="0" dirty="0" smtClean="0"/>
                        <a:t>  [username = member, password = ogr2007]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81937"/>
              </p:ext>
            </p:extLst>
          </p:nvPr>
        </p:nvGraphicFramePr>
        <p:xfrm>
          <a:off x="5399705" y="139176"/>
          <a:ext cx="3581400" cy="618311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2095"/>
                <a:gridCol w="2199305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Scout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Position</a:t>
                      </a:r>
                      <a:endParaRPr lang="en-US" sz="10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Daniel Pickering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Charter Organization Representative </a:t>
                      </a:r>
                      <a:endParaRPr lang="en-US" sz="1000" b="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Scott Davidson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Committee Chairman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Mike Klein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Paul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Besser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Itzik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Gilboa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Sam Sun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Rick Adolf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Eric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Wilford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4520" algn="l"/>
                        </a:tabLs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Max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Uyematsu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Riley Howard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Stan Schneider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Asst. Scout Master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Mukund</a:t>
                      </a: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b="1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Madhugiri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Thunder Sharks Patrol Leader</a:t>
                      </a: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Cindy Mao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Treasurer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Popcorn Kernels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Sejal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Patel, Antonio Dias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8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Registrar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Aimee Zhu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Medical Forms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Laxmi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Kambli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0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Trek</a:t>
                      </a:r>
                      <a:r>
                        <a:rPr lang="en-US" sz="10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Coordinator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Pushpak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Bapat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Pradnya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Goil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0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965</Words>
  <Application>Microsoft Macintosh PowerPoint</Application>
  <PresentationFormat>On-screen Show (4:3)</PresentationFormat>
  <Paragraphs>159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Davidson</dc:creator>
  <cp:lastModifiedBy>Scott Davidson</cp:lastModifiedBy>
  <cp:revision>219</cp:revision>
  <dcterms:created xsi:type="dcterms:W3CDTF">2012-02-28T04:29:01Z</dcterms:created>
  <dcterms:modified xsi:type="dcterms:W3CDTF">2013-04-23T04:22:09Z</dcterms:modified>
</cp:coreProperties>
</file>