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6" autoAdjust="0"/>
    <p:restoredTop sz="94678" autoAdjust="0"/>
  </p:normalViewPr>
  <p:slideViewPr>
    <p:cSldViewPr>
      <p:cViewPr varScale="1">
        <p:scale>
          <a:sx n="166" d="100"/>
          <a:sy n="166" d="100"/>
        </p:scale>
        <p:origin x="-3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448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4952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troop 457 at-a-glance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152401" y="551616"/>
          <a:ext cx="8839194" cy="5315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271"/>
                <a:gridCol w="634328"/>
                <a:gridCol w="609600"/>
                <a:gridCol w="685800"/>
                <a:gridCol w="609600"/>
                <a:gridCol w="762000"/>
                <a:gridCol w="609600"/>
                <a:gridCol w="685800"/>
                <a:gridCol w="685800"/>
                <a:gridCol w="685800"/>
                <a:gridCol w="609600"/>
                <a:gridCol w="609600"/>
                <a:gridCol w="533395"/>
              </a:tblGrid>
              <a:tr h="3851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jan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feb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apr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may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jul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aug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sep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oct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nov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dec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</a:tr>
              <a:tr h="583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4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4BD-AB7C-4E72-96C5-F30924BF62CA}" type="datetimeFigureOut">
              <a:rPr lang="en-US" smtClean="0"/>
              <a:pPr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066026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Campout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87322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" y="2330906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Fundraising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" y="277537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District</a:t>
            </a:r>
          </a:p>
          <a:p>
            <a:r>
              <a:rPr lang="en-US" sz="1200" b="1" i="1" dirty="0" smtClean="0">
                <a:latin typeface="Book Antiqua" pitchFamily="18" charset="0"/>
              </a:rPr>
              <a:t>Events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30926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" y="369074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(Venturing)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" y="408176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(Training)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147637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(National Plan)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" y="4529435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Tenderfeet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97711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Webelos /</a:t>
            </a:r>
          </a:p>
          <a:p>
            <a:r>
              <a:rPr lang="en-US" sz="1200" b="1" i="1" dirty="0" smtClean="0">
                <a:latin typeface="Book Antiqua" pitchFamily="18" charset="0"/>
              </a:rPr>
              <a:t>Recruiting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51420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8725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</a:t>
            </a:r>
            <a:r>
              <a:rPr lang="en-US" sz="1100" b="1" dirty="0" smtClean="0"/>
              <a:t>20]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0917" y="885825"/>
            <a:ext cx="526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[8 - 9]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61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15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16]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8377" y="885825"/>
            <a:ext cx="644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[?? </a:t>
            </a:r>
            <a:r>
              <a:rPr lang="en-US" sz="1100" b="1" dirty="0" smtClean="0"/>
              <a:t>- </a:t>
            </a:r>
            <a:r>
              <a:rPr lang="en-US" sz="1100" b="1" dirty="0" smtClean="0"/>
              <a:t>??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1167" y="885825"/>
            <a:ext cx="66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17 </a:t>
            </a:r>
            <a:r>
              <a:rPr lang="en-US" sz="1100" b="1" dirty="0" smtClean="0"/>
              <a:t>- </a:t>
            </a:r>
            <a:r>
              <a:rPr lang="en-US" sz="1100" b="1" dirty="0" smtClean="0"/>
              <a:t>18]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13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15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95142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06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12]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7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09</a:t>
            </a:r>
            <a:r>
              <a:rPr lang="en-US" sz="1100" b="1" dirty="0" smtClean="0"/>
              <a:t>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10]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20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21]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2396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18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19</a:t>
            </a:r>
            <a:r>
              <a:rPr lang="en-US" sz="1100" b="1" dirty="0" smtClean="0"/>
              <a:t>]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3356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14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16]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</a:t>
            </a:r>
            <a:r>
              <a:rPr lang="en-US" sz="1100" b="1" dirty="0" smtClean="0"/>
              <a:t>06 </a:t>
            </a:r>
            <a:r>
              <a:rPr lang="en-US" sz="1100" b="1" dirty="0" smtClean="0"/>
              <a:t>– </a:t>
            </a:r>
            <a:r>
              <a:rPr lang="en-US" sz="1100" b="1" dirty="0" smtClean="0"/>
              <a:t>07]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8324" y="108585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Sylvester</a:t>
            </a:r>
            <a:endParaRPr lang="en-US" sz="1100" b="1" i="1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4168" y="1085850"/>
            <a:ext cx="651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Pico</a:t>
            </a:r>
          </a:p>
          <a:p>
            <a:r>
              <a:rPr lang="en-US" sz="1100" b="1" i="1" dirty="0" smtClean="0">
                <a:latin typeface="Book Antiqua" pitchFamily="18" charset="0"/>
              </a:rPr>
              <a:t>Blanco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3843" y="1085850"/>
            <a:ext cx="759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Mt. Tam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79699" y="1085850"/>
            <a:ext cx="724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</a:t>
            </a:r>
            <a:endParaRPr lang="en-US" sz="1100" b="1" i="1" dirty="0" smtClean="0">
              <a:latin typeface="Book Antiqua" pitchFamily="18" charset="0"/>
            </a:endParaRPr>
          </a:p>
          <a:p>
            <a:r>
              <a:rPr lang="en-US" sz="1100" b="1" i="1" dirty="0" err="1" smtClean="0">
                <a:latin typeface="Book Antiqua" pitchFamily="18" charset="0"/>
              </a:rPr>
              <a:t>Cmp’ree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549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Angel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Island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3900" y="1085850"/>
            <a:ext cx="682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Skyline</a:t>
            </a:r>
            <a:endParaRPr lang="en-US" sz="1100" b="1" i="1" dirty="0" smtClean="0">
              <a:latin typeface="Book Antiqua" pitchFamily="18" charset="0"/>
            </a:endParaRPr>
          </a:p>
          <a:p>
            <a:r>
              <a:rPr lang="en-US" sz="1100" b="1" i="1" dirty="0" smtClean="0">
                <a:latin typeface="Book Antiqua" pitchFamily="18" charset="0"/>
              </a:rPr>
              <a:t>To Sea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6379" y="1085850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Hi Sierra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5749" y="1085850"/>
            <a:ext cx="718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Wh</a:t>
            </a:r>
            <a:r>
              <a:rPr lang="en-US" sz="1100" b="1" i="1" dirty="0" smtClean="0">
                <a:latin typeface="Book Antiqua" pitchFamily="18" charset="0"/>
              </a:rPr>
              <a:t> H20</a:t>
            </a:r>
            <a:endParaRPr lang="en-US" sz="1100" b="1" i="1" dirty="0" smtClean="0">
              <a:latin typeface="Book Antiqua" pitchFamily="18" charset="0"/>
            </a:endParaRPr>
          </a:p>
          <a:p>
            <a:r>
              <a:rPr lang="en-US" sz="1100" b="1" i="1" dirty="0" smtClean="0">
                <a:latin typeface="Book Antiqua" pitchFamily="18" charset="0"/>
              </a:rPr>
              <a:t>Rafting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5575" y="1085850"/>
            <a:ext cx="784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Yosemite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9968" y="1085850"/>
            <a:ext cx="795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Beach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Campout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1160" y="1085850"/>
            <a:ext cx="524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Fort</a:t>
            </a:r>
          </a:p>
          <a:p>
            <a:r>
              <a:rPr lang="en-US" sz="1100" b="1" i="1" dirty="0" smtClean="0">
                <a:latin typeface="Book Antiqua" pitchFamily="18" charset="0"/>
              </a:rPr>
              <a:t>Ross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06555" y="1085850"/>
            <a:ext cx="701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Uvas</a:t>
            </a:r>
            <a:endParaRPr lang="en-US" sz="1100" b="1" i="1" dirty="0" smtClean="0">
              <a:latin typeface="Book Antiqua" pitchFamily="18" charset="0"/>
            </a:endParaRPr>
          </a:p>
          <a:p>
            <a:r>
              <a:rPr lang="en-US" sz="1100" b="1" i="1" dirty="0" smtClean="0">
                <a:latin typeface="Book Antiqua" pitchFamily="18" charset="0"/>
              </a:rPr>
              <a:t>Canyon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4975" y="1504950"/>
            <a:ext cx="3031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Northern Tier *or* Summit Lottery Submittal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0675" y="161289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95950" y="1962150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00725" y="1862465"/>
            <a:ext cx="16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Northern Tier ( ?? - ??)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1600" y="2459356"/>
            <a:ext cx="152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500" y="235267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Friends of Scouting (FOS)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5124" y="2459356"/>
            <a:ext cx="128587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3467" y="235267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Popcorn 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87609" y="2628900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 </a:t>
            </a:r>
            <a:r>
              <a:rPr lang="en-US" sz="1100" b="1" i="1" dirty="0" err="1" smtClean="0">
                <a:latin typeface="Book Antiqua" pitchFamily="18" charset="0"/>
              </a:rPr>
              <a:t>Camporee</a:t>
            </a:r>
            <a:r>
              <a:rPr lang="en-US" sz="1100" b="1" i="1" dirty="0" smtClean="0">
                <a:latin typeface="Book Antiqua" pitchFamily="18" charset="0"/>
              </a:rPr>
              <a:t> (No Date Yet!)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82834" y="27355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7175" y="2919740"/>
            <a:ext cx="2203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Scout-O-Rama (SOR – May </a:t>
            </a:r>
            <a:r>
              <a:rPr lang="en-US" sz="1100" b="1" i="1" dirty="0" smtClean="0">
                <a:latin typeface="Book Antiqua" pitchFamily="18" charset="0"/>
              </a:rPr>
              <a:t>10)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62400" y="302642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38723" y="26479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Rechartering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9550" y="2754631"/>
            <a:ext cx="23812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2900" y="293879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Scouting 4 Food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24800" y="3035946"/>
            <a:ext cx="952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4659631"/>
            <a:ext cx="2590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321" y="4562475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Trail to First Class (TTFC)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9250" y="490537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Final Recruit Selection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14475" y="501205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93852" y="506730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West Fair (Webelos I 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9077" y="51739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377" y="521970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Bridging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0602" y="53263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28246" y="505777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Recruiting</a:t>
            </a:r>
          </a:p>
        </p:txBody>
      </p:sp>
      <p:sp>
        <p:nvSpPr>
          <p:cNvPr id="62" name="Rectangle 61"/>
          <p:cNvSpPr/>
          <p:nvPr/>
        </p:nvSpPr>
        <p:spPr>
          <a:xfrm flipV="1">
            <a:off x="6553200" y="5299711"/>
            <a:ext cx="24193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14856" y="114300"/>
            <a:ext cx="268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troop 457 at-a-glance …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48125" y="5843171"/>
            <a:ext cx="97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 </a:t>
            </a:r>
            <a:r>
              <a:rPr lang="en-US" sz="1600" dirty="0" smtClean="0"/>
              <a:t>2014 </a:t>
            </a:r>
            <a:r>
              <a:rPr lang="en-US" sz="1600" dirty="0" smtClean="0"/>
              <a:t>…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Trek Volunteer Positions</a:t>
            </a:r>
            <a:br>
              <a:rPr lang="en-US" sz="2400" dirty="0" smtClean="0"/>
            </a:br>
            <a:r>
              <a:rPr lang="en-US" sz="1400" dirty="0" smtClean="0"/>
              <a:t>( 2014 )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01337"/>
              </p:ext>
            </p:extLst>
          </p:nvPr>
        </p:nvGraphicFramePr>
        <p:xfrm>
          <a:off x="381000" y="1295400"/>
          <a:ext cx="8229600" cy="3503520"/>
        </p:xfrm>
        <a:graphic>
          <a:graphicData uri="http://schemas.openxmlformats.org/drawingml/2006/table">
            <a:tbl>
              <a:tblPr/>
              <a:tblGrid>
                <a:gridCol w="1425600"/>
                <a:gridCol w="1782000"/>
                <a:gridCol w="1404000"/>
                <a:gridCol w="1155600"/>
                <a:gridCol w="1123200"/>
                <a:gridCol w="1339200"/>
              </a:tblGrid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08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Shadow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SM/ASM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18, 19, 20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 Camp Sylvester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Skiing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Pradnya Goil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Eric Wilford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 8-9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Pico Blanco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 Patel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SJ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Riley Howard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 15-16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 Tam/Campette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 Bharghava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Yu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Pushpak Bapat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 (Council TBD)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Camporee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Klein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17-18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Angel Island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Car/Boat/Bike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Ashvin Kannan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20">
                <a:tc>
                  <a:txBody>
                    <a:bodyPr/>
                    <a:lstStyle/>
                    <a:p>
                      <a:pPr algn="l" fontAlgn="b"/>
                      <a:r>
                        <a:rPr lang="ro-R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 13-15 (Ful Moon)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Skyline to Sea or Other Backpack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Itzhik Gilboa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ro-R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 6-12 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Summer Camp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Advancement/Trek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Shalabh Goel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Jul-Aug (TBD)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Adventure Camp(s)/50 mi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Klein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9-10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Water Rafting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Water Sports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 Schneider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 19-20-21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Yosemite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Sanjay Sancheti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Besser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 18-19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Beach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Scott Davidson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 Uyematsu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 14-15-16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Fort Ross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Jenny Sun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Haim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Eric Wilford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 6-7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Uvas Canyon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Matt Murphy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Scott Davidson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2015 17, 18, 19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 Camp Sylvester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Skiing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48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Alcatraz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Bump off another campout when available.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Bicycle Trek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Besser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259200" marR="10800" marT="108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Balclutha/Hornet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259200" marR="10800" marT="1080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85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435</Words>
  <Application>Microsoft Macintosh PowerPoint</Application>
  <PresentationFormat>On-screen Show (4:3)</PresentationFormat>
  <Paragraphs>188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Trek Volunteer Positions ( 2014 )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41</cp:revision>
  <dcterms:created xsi:type="dcterms:W3CDTF">2012-01-22T04:00:45Z</dcterms:created>
  <dcterms:modified xsi:type="dcterms:W3CDTF">2013-08-28T04:49:03Z</dcterms:modified>
</cp:coreProperties>
</file>