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21" d="100"/>
          <a:sy n="121" d="100"/>
        </p:scale>
        <p:origin x="-1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81905" y="152400"/>
            <a:ext cx="5981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April 9,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May 21 @ 7:30 pm Good Sam, Fireside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Rm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$ 9,597.66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Popcorn </a:t>
              </a:r>
              <a:r>
                <a:rPr lang="en-US" sz="1000" b="1" dirty="0">
                  <a:latin typeface="Perpetua" pitchFamily="18" charset="0"/>
                </a:rPr>
                <a:t>Credits: </a:t>
              </a:r>
              <a:r>
                <a:rPr lang="en-US" sz="1000" b="1" dirty="0" smtClean="0">
                  <a:latin typeface="Perpetua" pitchFamily="18" charset="0"/>
                </a:rPr>
                <a:t>$2362.50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2013 Hi-Sierra Deposit ($1500)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Lots of merit badges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If scout is missing a blue card and troop has copy,  we can generate a new blue card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Trail To First Class (TTFC) for scouts not yet 1</a:t>
              </a:r>
              <a:r>
                <a:rPr lang="en-US" sz="1000" b="1" baseline="30000" dirty="0" smtClean="0">
                  <a:latin typeface="Perpetua" pitchFamily="18" charset="0"/>
                </a:rPr>
                <a:t>st</a:t>
              </a:r>
              <a:r>
                <a:rPr lang="en-US" sz="1000" b="1" dirty="0" smtClean="0">
                  <a:latin typeface="Perpetua" pitchFamily="18" charset="0"/>
                </a:rPr>
                <a:t> class.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Lettering machine.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Orange backpack (Mike Klein) hasn’t been returned.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gear return process; consider late fees.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Separate breakout TTFC April through June (1</a:t>
            </a:r>
            <a:r>
              <a:rPr lang="en-US" sz="1000" b="1" baseline="30000" dirty="0" smtClean="0">
                <a:latin typeface="Perpetua" pitchFamily="18" charset="0"/>
              </a:rPr>
              <a:t>st</a:t>
            </a:r>
            <a:r>
              <a:rPr lang="en-US" sz="1000" b="1" dirty="0" smtClean="0">
                <a:latin typeface="Perpetua" pitchFamily="18" charset="0"/>
              </a:rPr>
              <a:t> and 3</a:t>
            </a:r>
            <a:r>
              <a:rPr lang="en-US" sz="1000" b="1" baseline="30000" dirty="0" smtClean="0">
                <a:latin typeface="Perpetua" pitchFamily="18" charset="0"/>
              </a:rPr>
              <a:t>rd</a:t>
            </a:r>
            <a:r>
              <a:rPr lang="en-US" sz="1000" b="1" dirty="0" smtClean="0">
                <a:latin typeface="Perpetua" pitchFamily="18" charset="0"/>
              </a:rPr>
              <a:t> week, 8 sessions total); Need the newer ASM to help out and leverage experience from “older” ASMs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Need swimming pool for Thursday evening usage before summer camp for: a)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wimming MB, </a:t>
            </a:r>
            <a:r>
              <a:rPr lang="en-US" sz="1000" b="1" dirty="0">
                <a:latin typeface="Perpetua" pitchFamily="18" charset="0"/>
              </a:rPr>
              <a:t>L</a:t>
            </a:r>
            <a:r>
              <a:rPr lang="en-US" sz="1000" b="1" dirty="0" smtClean="0">
                <a:latin typeface="Perpetua" pitchFamily="18" charset="0"/>
              </a:rPr>
              <a:t>ife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aving M</a:t>
            </a:r>
            <a:r>
              <a:rPr lang="en-US" sz="1000" b="1" dirty="0">
                <a:latin typeface="Perpetua" pitchFamily="18" charset="0"/>
              </a:rPr>
              <a:t>B</a:t>
            </a:r>
            <a:r>
              <a:rPr lang="en-US" sz="1000" b="1" dirty="0" smtClean="0">
                <a:latin typeface="Perpetua" pitchFamily="18" charset="0"/>
              </a:rPr>
              <a:t>,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cout swim )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Need a parent to help lead / supplement service project [community outreach volunteer]; Max suggested the full circle farm for a patrol.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Scout shop has a seamstress (and could possibly be used to make next batch of neckerchiefs)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June 1</a:t>
            </a:r>
            <a:r>
              <a:rPr lang="en-US" sz="1000" b="1" baseline="30000" dirty="0" smtClean="0">
                <a:latin typeface="Perpetua" pitchFamily="18" charset="0"/>
              </a:rPr>
              <a:t>st</a:t>
            </a:r>
            <a:r>
              <a:rPr lang="en-US" sz="1000" b="1" dirty="0" smtClean="0">
                <a:latin typeface="Perpetua" pitchFamily="18" charset="0"/>
              </a:rPr>
              <a:t> (Sat @ 4:00 pm </a:t>
            </a:r>
            <a:r>
              <a:rPr lang="en-US" sz="1000" b="1" dirty="0" err="1" smtClean="0">
                <a:latin typeface="Perpetua" pitchFamily="18" charset="0"/>
              </a:rPr>
              <a:t>Bapat’s</a:t>
            </a:r>
            <a:r>
              <a:rPr lang="en-US" sz="1000" b="1" dirty="0" smtClean="0">
                <a:latin typeface="Perpetua" pitchFamily="18" charset="0"/>
              </a:rPr>
              <a:t> house ) – planning meeting for year.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Scout-O-Rama – Becky Johnston needs help (May 11</a:t>
            </a:r>
            <a:r>
              <a:rPr lang="en-US" sz="1000" b="1" baseline="30000" dirty="0" smtClean="0">
                <a:latin typeface="Perpetua" pitchFamily="18" charset="0"/>
              </a:rPr>
              <a:t>th</a:t>
            </a:r>
            <a:r>
              <a:rPr lang="en-US" sz="1000" b="1" dirty="0" smtClean="0">
                <a:latin typeface="Perpetua" pitchFamily="18" charset="0"/>
              </a:rPr>
              <a:t>)</a:t>
            </a:r>
          </a:p>
          <a:p>
            <a:endParaRPr lang="en-US" sz="1000" b="1" dirty="0" smtClean="0">
              <a:latin typeface="Perpet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New Scout approval -  </a:t>
              </a:r>
              <a:r>
                <a:rPr lang="en-US" sz="1000" b="1" dirty="0">
                  <a:latin typeface="Perpetua" pitchFamily="18" charset="0"/>
                </a:rPr>
                <a:t>8</a:t>
              </a:r>
              <a:r>
                <a:rPr lang="en-US" sz="1000" b="1" dirty="0" smtClean="0">
                  <a:latin typeface="Perpetua" pitchFamily="18" charset="0"/>
                </a:rPr>
                <a:t> scouts (1 sibling – Alexander Johnston, 7 from Pack 457); </a:t>
              </a:r>
              <a:r>
                <a:rPr lang="en-US" sz="1000" b="1" dirty="0" err="1" smtClean="0">
                  <a:latin typeface="Perpetua" pitchFamily="18" charset="0"/>
                </a:rPr>
                <a:t>Webelos</a:t>
              </a:r>
              <a:r>
                <a:rPr lang="en-US" sz="1000" b="1" dirty="0" smtClean="0">
                  <a:latin typeface="Perpetua" pitchFamily="18" charset="0"/>
                </a:rPr>
                <a:t> bridging on March 16</a:t>
              </a:r>
              <a:r>
                <a:rPr lang="en-US" sz="1000" b="1" baseline="30000" dirty="0" smtClean="0">
                  <a:latin typeface="Perpetua" pitchFamily="18" charset="0"/>
                </a:rPr>
                <a:t>th</a:t>
              </a:r>
              <a:r>
                <a:rPr lang="en-US" sz="1000" b="1" dirty="0" smtClean="0">
                  <a:latin typeface="Perpetua" pitchFamily="18" charset="0"/>
                </a:rPr>
                <a:t> (@ Good Sam)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Thanks to Susan for getting Troop t-shirts!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New Scoutmaster – next 12 months, New Committee Chair – next 12 months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ASMs for summer camp week (whole week)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Thx to </a:t>
              </a:r>
              <a:r>
                <a:rPr lang="en-US" sz="1000" b="1" dirty="0" err="1" smtClean="0">
                  <a:latin typeface="Perpetua" pitchFamily="18" charset="0"/>
                </a:rPr>
                <a:t>Laxmi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Kambli</a:t>
              </a:r>
              <a:r>
                <a:rPr lang="en-US" sz="1000" b="1" dirty="0" smtClean="0">
                  <a:latin typeface="Perpetua" pitchFamily="18" charset="0"/>
                </a:rPr>
                <a:t> (</a:t>
              </a:r>
              <a:r>
                <a:rPr lang="en-US" sz="1000" b="1" dirty="0" err="1" smtClean="0">
                  <a:latin typeface="Perpetua" pitchFamily="18" charset="0"/>
                </a:rPr>
                <a:t>Jeevan’s</a:t>
              </a:r>
              <a:r>
                <a:rPr lang="en-US" sz="1000" b="1" dirty="0" smtClean="0">
                  <a:latin typeface="Perpetua" pitchFamily="18" charset="0"/>
                </a:rPr>
                <a:t> Mom) for taking on the role of Medical Form / Trek Permission. 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600575" y="5476875"/>
            <a:ext cx="2228850" cy="1219200"/>
            <a:chOff x="209550" y="5638800"/>
            <a:chExt cx="2228850" cy="1066800"/>
          </a:xfrm>
        </p:grpSpPr>
        <p:sp>
          <p:nvSpPr>
            <p:cNvPr id="32" name="Rounded Rectangle 3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025" y="5647551"/>
              <a:ext cx="156966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July 7 – 13 (Sun – Sat)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Summer Camp</a:t>
              </a:r>
            </a:p>
            <a:p>
              <a:r>
                <a:rPr lang="en-US" sz="1000" b="1" dirty="0" smtClean="0"/>
                <a:t>Trek Leader:  Eric </a:t>
              </a:r>
              <a:r>
                <a:rPr lang="en-US" sz="1000" b="1" dirty="0" err="1" smtClean="0"/>
                <a:t>Wilford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38950" y="5486400"/>
            <a:ext cx="2228850" cy="1219200"/>
            <a:chOff x="209550" y="5638800"/>
            <a:chExt cx="2228850" cy="1066800"/>
          </a:xfrm>
        </p:grpSpPr>
        <p:sp>
          <p:nvSpPr>
            <p:cNvPr id="55" name="Rounded Rectangle 54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25" y="5647551"/>
              <a:ext cx="89692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Aug 10 - 11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Rafting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Pushpak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Bapat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9373" y="5486400"/>
            <a:ext cx="2228850" cy="1219200"/>
            <a:chOff x="209550" y="5638800"/>
            <a:chExt cx="2228850" cy="1066800"/>
          </a:xfrm>
        </p:grpSpPr>
        <p:sp>
          <p:nvSpPr>
            <p:cNvPr id="42" name="Rounded Rectangle 4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025" y="5647551"/>
              <a:ext cx="93149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May 18 - 19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Angel Island Biking</a:t>
              </a:r>
            </a:p>
            <a:p>
              <a:r>
                <a:rPr lang="en-US" sz="1000" b="1" dirty="0" smtClean="0"/>
                <a:t>Trek Leader:  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Will bike trek around the island</a:t>
              </a:r>
              <a:endParaRPr lang="en-US" sz="1000" dirty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57748" y="5495925"/>
            <a:ext cx="2228850" cy="1219200"/>
            <a:chOff x="209550" y="5638800"/>
            <a:chExt cx="2228850" cy="1066800"/>
          </a:xfrm>
        </p:grpSpPr>
        <p:sp>
          <p:nvSpPr>
            <p:cNvPr id="46" name="Rounded Rectangle 45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1025" y="5647551"/>
              <a:ext cx="1467068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June 19 – 21 (W – F)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Point Reyes </a:t>
              </a:r>
              <a:r>
                <a:rPr lang="en-US" sz="1000" b="1" dirty="0" err="1" smtClean="0"/>
                <a:t>Natl</a:t>
              </a:r>
              <a:r>
                <a:rPr lang="en-US" sz="1000" b="1" dirty="0" smtClean="0"/>
                <a:t> Seashore</a:t>
              </a:r>
            </a:p>
            <a:p>
              <a:r>
                <a:rPr lang="en-US" sz="1000" b="1" dirty="0" smtClean="0"/>
                <a:t>Trek Leader: Rick Adolf (?)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Wed to Fri trek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Night (moon) backpacking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Reserved Wildcat group site (basically on the beach!!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81906" y="152400"/>
            <a:ext cx="5981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April 9,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 additional other topics 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1219200"/>
            <a:ext cx="8848725" cy="35814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1446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(</a:t>
              </a:r>
              <a:r>
                <a:rPr lang="en-US" sz="1200" b="1" dirty="0" err="1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cont</a:t>
              </a:r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4"/>
              <a:ext cx="8720657" cy="9439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>
                  <a:latin typeface="Perpetua" pitchFamily="18" charset="0"/>
                </a:rPr>
                <a:t>Pushpak will coordinate the yearly planning meeting (set for late May before school is out</a:t>
              </a:r>
              <a:r>
                <a:rPr lang="en-US" sz="1000" b="1" dirty="0" smtClean="0">
                  <a:latin typeface="Perpetua" pitchFamily="18" charset="0"/>
                </a:rPr>
                <a:t>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volunteer to coordinate Bristlecone  (Paul </a:t>
              </a:r>
              <a:r>
                <a:rPr lang="en-US" sz="1000" b="1" dirty="0" err="1" smtClean="0">
                  <a:latin typeface="Perpetua" pitchFamily="18" charset="0"/>
                </a:rPr>
                <a:t>Besser</a:t>
              </a:r>
              <a:r>
                <a:rPr lang="en-US" sz="1000" b="1" dirty="0" smtClean="0">
                  <a:latin typeface="Perpetua" pitchFamily="18" charset="0"/>
                </a:rPr>
                <a:t>?)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Looking for swimming pool to accommodate about 50 for pre-Hi Sierra swimming. Scouts will be able to complete Scout Swim and Swimming Merit Badge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Need a medical form / paperwork support coordinator !</a:t>
              </a:r>
              <a:r>
                <a:rPr lang="en-US" sz="1000" b="1" dirty="0" smtClean="0">
                  <a:latin typeface="Perpetua" pitchFamily="18" charset="0"/>
                </a:rPr>
                <a:t>!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to set expectations with new scout families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For the younger scouts, the parents need to be the ones who get their sons signed up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Parents need to attend the end of the troop meetings to help scouts get signed up for campouts</a:t>
              </a:r>
            </a:p>
            <a:p>
              <a:pPr lvl="1"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Should the committee push to have the troop participate in Camporee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Itzik</a:t>
              </a:r>
              <a:r>
                <a:rPr lang="en-US" sz="1000" b="1" dirty="0" smtClean="0">
                  <a:latin typeface="Perpetua" pitchFamily="18" charset="0"/>
                </a:rPr>
                <a:t> – Crew 457 (10/13 – Scout Oath, Tilden Park near Berkeley) did orienteering last week and thinks the troop would really enjoy it. (groups of 5 scouts, varying degrees of difficulty)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Need older scouts to attend Life Guard @ Hi Sierra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to decide if Cole &amp; Ian are going to Scout Camp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newer ASMs to complete training (important for Commissioner’s Challenge)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some uniformed leaders from the incoming scouts. Training coming up.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ASM expectations – participate in 3 to 4 campouts per year (possibly advancement oriented or camp support oriented)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>
                <a:latin typeface="Perpetua" pitchFamily="18" charset="0"/>
              </a:endParaRP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600575" y="5476875"/>
            <a:ext cx="2228850" cy="1219200"/>
            <a:chOff x="209550" y="5638800"/>
            <a:chExt cx="2228850" cy="1066800"/>
          </a:xfrm>
        </p:grpSpPr>
        <p:sp>
          <p:nvSpPr>
            <p:cNvPr id="32" name="Rounded Rectangle 3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025" y="5647551"/>
              <a:ext cx="93149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May 18 - 19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Angel Island Biking</a:t>
              </a:r>
            </a:p>
            <a:p>
              <a:r>
                <a:rPr lang="en-US" sz="1000" b="1" dirty="0" smtClean="0"/>
                <a:t>Trek Leader:  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Couldn’t get camp site on island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Will definitely do bike trek around the island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Possibly find a camp site off island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4300" y="5486400"/>
            <a:ext cx="2228850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5" y="5647551"/>
              <a:ext cx="954408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Mar. 23 - 24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Castle Rock (short hike)</a:t>
              </a:r>
            </a:p>
            <a:p>
              <a:r>
                <a:rPr lang="en-US" sz="1000" b="1" dirty="0" smtClean="0"/>
                <a:t>Trek Leader:  Scott Davidson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2 mile hike to campsite from lot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Will invite the new </a:t>
              </a:r>
              <a:r>
                <a:rPr lang="en-US" sz="1000" dirty="0" err="1" smtClean="0"/>
                <a:t>Webelos</a:t>
              </a:r>
              <a:r>
                <a:rPr lang="en-US" sz="1000" dirty="0" smtClean="0"/>
                <a:t> and potentially loan them gear and help them carrying gear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38950" y="5486400"/>
            <a:ext cx="2228850" cy="1219200"/>
            <a:chOff x="209550" y="5638800"/>
            <a:chExt cx="2228850" cy="1066800"/>
          </a:xfrm>
        </p:grpSpPr>
        <p:sp>
          <p:nvSpPr>
            <p:cNvPr id="55" name="Rounded Rectangle 54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25" y="5647551"/>
              <a:ext cx="1467068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June 19 – 21 (W – F)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Point Reyes </a:t>
              </a:r>
              <a:r>
                <a:rPr lang="en-US" sz="1000" b="1" dirty="0" err="1" smtClean="0"/>
                <a:t>Natl</a:t>
              </a:r>
              <a:r>
                <a:rPr lang="en-US" sz="1000" b="1" dirty="0" smtClean="0"/>
                <a:t> Seashore</a:t>
              </a:r>
            </a:p>
            <a:p>
              <a:r>
                <a:rPr lang="en-US" sz="1000" b="1" dirty="0" smtClean="0"/>
                <a:t>Trek Leader: 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Wed to Fri trek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Night (moon) backpacking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Reserved Wildcat group site (basically on the beach!!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62200" y="5486400"/>
            <a:ext cx="2228850" cy="1219200"/>
            <a:chOff x="2362200" y="5486400"/>
            <a:chExt cx="2228850" cy="1219200"/>
          </a:xfrm>
        </p:grpSpPr>
        <p:sp>
          <p:nvSpPr>
            <p:cNvPr id="59" name="Rounded Rectangle 58"/>
            <p:cNvSpPr/>
            <p:nvPr/>
          </p:nvSpPr>
          <p:spPr>
            <a:xfrm>
              <a:off x="2381250" y="5486400"/>
              <a:ext cx="2209800" cy="1219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8400" y="5496401"/>
              <a:ext cx="21467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Apr. 13 – 14 [Sherlock Holmes]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62200" y="5734118"/>
              <a:ext cx="2125416" cy="9714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Polaris District Camporee</a:t>
              </a:r>
            </a:p>
            <a:p>
              <a:r>
                <a:rPr lang="en-US" sz="1000" b="1" dirty="0" smtClean="0"/>
                <a:t>Trek Leader: Mike Klein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Held at Camp </a:t>
              </a:r>
              <a:r>
                <a:rPr lang="en-US" sz="1000" dirty="0" err="1" smtClean="0"/>
                <a:t>Cheseborough</a:t>
              </a:r>
              <a:endParaRPr lang="en-US" sz="1000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Competition between patrols from troops across the district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Arrive early Sat, return Sun noon</a:t>
              </a:r>
            </a:p>
            <a:p>
              <a:pPr>
                <a:buFont typeface="Wingdings" pitchFamily="2" charset="2"/>
                <a:buChar char="Ø"/>
              </a:pPr>
              <a:endParaRPr 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9909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657225" y="3819524"/>
            <a:ext cx="7924800" cy="25812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34325" y="57150"/>
            <a:ext cx="2151551" cy="609600"/>
            <a:chOff x="3791507" y="533400"/>
            <a:chExt cx="2151551" cy="609600"/>
          </a:xfrm>
        </p:grpSpPr>
        <p:sp>
          <p:nvSpPr>
            <p:cNvPr id="9" name="Rounded Rectangle 8"/>
            <p:cNvSpPr/>
            <p:nvPr/>
          </p:nvSpPr>
          <p:spPr>
            <a:xfrm>
              <a:off x="3800482" y="533400"/>
              <a:ext cx="2133600" cy="6096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90403" y="609600"/>
              <a:ext cx="1553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 Black" pitchFamily="34" charset="0"/>
                  <a:cs typeface="Kartika" pitchFamily="18" charset="0"/>
                </a:rPr>
                <a:t>Daniel Pickering</a:t>
              </a:r>
              <a:endParaRPr lang="en-US" sz="12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07" y="789801"/>
              <a:ext cx="21515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Chartered Organization Rep }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1588" y="733425"/>
            <a:ext cx="2277025" cy="609600"/>
            <a:chOff x="2419647" y="1447800"/>
            <a:chExt cx="2277025" cy="609600"/>
          </a:xfrm>
        </p:grpSpPr>
        <p:sp>
          <p:nvSpPr>
            <p:cNvPr id="13" name="Rounded Rectangle 12"/>
            <p:cNvSpPr/>
            <p:nvPr/>
          </p:nvSpPr>
          <p:spPr>
            <a:xfrm>
              <a:off x="2419647" y="1447800"/>
              <a:ext cx="2277025" cy="6096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9145" y="1524000"/>
              <a:ext cx="1458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 Black" pitchFamily="34" charset="0"/>
                  <a:cs typeface="Kartika" pitchFamily="18" charset="0"/>
                </a:rPr>
                <a:t>Scott Davidson</a:t>
              </a:r>
              <a:endParaRPr lang="en-US" sz="12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5897" y="1704201"/>
              <a:ext cx="22445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Troop Committee  Chairperson}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09564" y="1409700"/>
            <a:ext cx="1801072" cy="609600"/>
            <a:chOff x="3048000" y="2362200"/>
            <a:chExt cx="1801072" cy="609600"/>
          </a:xfrm>
        </p:grpSpPr>
        <p:sp>
          <p:nvSpPr>
            <p:cNvPr id="18" name="Rounded Rectangle 17"/>
            <p:cNvSpPr/>
            <p:nvPr/>
          </p:nvSpPr>
          <p:spPr>
            <a:xfrm>
              <a:off x="3048000" y="2362200"/>
              <a:ext cx="1801072" cy="6096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13999" y="2438400"/>
              <a:ext cx="1069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 Black" pitchFamily="34" charset="0"/>
                  <a:cs typeface="Kartika" pitchFamily="18" charset="0"/>
                </a:rPr>
                <a:t>Mike Klein</a:t>
              </a:r>
              <a:endParaRPr lang="en-US" sz="12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1064" y="2618601"/>
              <a:ext cx="11949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Scoutmaster }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81650" y="3028950"/>
            <a:ext cx="1295400" cy="533400"/>
            <a:chOff x="685800" y="3048000"/>
            <a:chExt cx="1295400" cy="533400"/>
          </a:xfrm>
        </p:grpSpPr>
        <p:sp>
          <p:nvSpPr>
            <p:cNvPr id="37" name="Rounded Rectangle 36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005" y="3124200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Eric Wilford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9600" y="2438400"/>
            <a:ext cx="1295400" cy="533400"/>
            <a:chOff x="685800" y="3048000"/>
            <a:chExt cx="1295400" cy="533400"/>
          </a:xfrm>
        </p:grpSpPr>
        <p:sp>
          <p:nvSpPr>
            <p:cNvPr id="41" name="Rounded Rectangle 40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5384" y="3124200"/>
              <a:ext cx="1236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Pushpak Bapat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24300" y="3028950"/>
            <a:ext cx="1295400" cy="533400"/>
            <a:chOff x="685800" y="3048000"/>
            <a:chExt cx="12954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4995" y="3124200"/>
              <a:ext cx="797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Sam Sun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57425" y="2447925"/>
            <a:ext cx="1295400" cy="533400"/>
            <a:chOff x="685800" y="3048000"/>
            <a:chExt cx="1295400" cy="533400"/>
          </a:xfrm>
        </p:grpSpPr>
        <p:sp>
          <p:nvSpPr>
            <p:cNvPr id="49" name="Rounded Rectangle 48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6718" y="3124200"/>
              <a:ext cx="10935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Tony Cepeda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09600" y="3028950"/>
            <a:ext cx="1295400" cy="533400"/>
            <a:chOff x="685800" y="3048000"/>
            <a:chExt cx="1295400" cy="533400"/>
          </a:xfrm>
        </p:grpSpPr>
        <p:sp>
          <p:nvSpPr>
            <p:cNvPr id="53" name="Rounded Rectangle 52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4389" y="3124200"/>
              <a:ext cx="1018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Paul Besser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48400" y="4724400"/>
            <a:ext cx="1295400" cy="474047"/>
            <a:chOff x="3952875" y="5029200"/>
            <a:chExt cx="1295400" cy="474047"/>
          </a:xfrm>
        </p:grpSpPr>
        <p:sp>
          <p:nvSpPr>
            <p:cNvPr id="67" name="Rounded Rectangle 66"/>
            <p:cNvSpPr/>
            <p:nvPr/>
          </p:nvSpPr>
          <p:spPr>
            <a:xfrm>
              <a:off x="3952875" y="5029200"/>
              <a:ext cx="1295400" cy="457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287000" y="5076825"/>
              <a:ext cx="6271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 smtClean="0">
                  <a:latin typeface="Arial Black" pitchFamily="34" charset="0"/>
                  <a:cs typeface="Kartika" pitchFamily="18" charset="0"/>
                </a:rPr>
                <a:t>Naman</a:t>
              </a:r>
              <a:endParaRPr lang="en-US" sz="9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01748" y="5257026"/>
              <a:ext cx="9976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Daggers PL }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5410200"/>
            <a:ext cx="1295400" cy="474047"/>
            <a:chOff x="704850" y="5898178"/>
            <a:chExt cx="1295400" cy="474047"/>
          </a:xfrm>
        </p:grpSpPr>
        <p:sp>
          <p:nvSpPr>
            <p:cNvPr id="71" name="Rounded Rectangle 70"/>
            <p:cNvSpPr/>
            <p:nvPr/>
          </p:nvSpPr>
          <p:spPr>
            <a:xfrm>
              <a:off x="704850" y="5898178"/>
              <a:ext cx="1295400" cy="457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1992" y="5945803"/>
              <a:ext cx="5611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Arial Black" pitchFamily="34" charset="0"/>
                  <a:cs typeface="Kartika" pitchFamily="18" charset="0"/>
                </a:rPr>
                <a:t>Jason</a:t>
              </a:r>
              <a:endParaRPr lang="en-US" sz="9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9311" y="6126004"/>
              <a:ext cx="12064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Tomahawks PL }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094534" y="4002703"/>
            <a:ext cx="3230066" cy="474047"/>
            <a:chOff x="2667000" y="4097953"/>
            <a:chExt cx="3230066" cy="474047"/>
          </a:xfrm>
        </p:grpSpPr>
        <p:grpSp>
          <p:nvGrpSpPr>
            <p:cNvPr id="87" name="Group 86"/>
            <p:cNvGrpSpPr/>
            <p:nvPr/>
          </p:nvGrpSpPr>
          <p:grpSpPr>
            <a:xfrm>
              <a:off x="2667000" y="4097953"/>
              <a:ext cx="1295400" cy="474047"/>
              <a:chOff x="2971800" y="4097953"/>
              <a:chExt cx="1295400" cy="474047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2971800" y="4097953"/>
                <a:ext cx="1295400" cy="4572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114479" y="4145578"/>
                <a:ext cx="10100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 Black" pitchFamily="34" charset="0"/>
                    <a:cs typeface="Kartika" pitchFamily="18" charset="0"/>
                  </a:rPr>
                  <a:t>Scott </a:t>
                </a:r>
                <a:r>
                  <a:rPr lang="en-US" sz="900" dirty="0" err="1" smtClean="0">
                    <a:latin typeface="Arial Black" pitchFamily="34" charset="0"/>
                    <a:cs typeface="Kartika" pitchFamily="18" charset="0"/>
                  </a:rPr>
                  <a:t>Wilford</a:t>
                </a:r>
                <a:endParaRPr lang="en-US" sz="900" dirty="0">
                  <a:latin typeface="Arial Black" pitchFamily="34" charset="0"/>
                  <a:cs typeface="Kartika" pitchFamily="18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986955" y="4325779"/>
                <a:ext cx="12650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i="1" dirty="0" smtClean="0">
                    <a:solidFill>
                      <a:schemeClr val="accent3">
                        <a:lumMod val="50000"/>
                      </a:schemeClr>
                    </a:solidFill>
                    <a:latin typeface="Corbel" pitchFamily="34" charset="0"/>
                  </a:rPr>
                  <a:t>{  Sr. Patrol Leader }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330612" y="4097953"/>
              <a:ext cx="1566454" cy="474047"/>
              <a:chOff x="4330612" y="4114800"/>
              <a:chExt cx="1566454" cy="474047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4351839" y="4114800"/>
                <a:ext cx="1524000" cy="4572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695493" y="4162425"/>
                <a:ext cx="83670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 Black" pitchFamily="34" charset="0"/>
                    <a:cs typeface="Kartika" pitchFamily="18" charset="0"/>
                  </a:rPr>
                  <a:t>Nick Klein</a:t>
                </a:r>
                <a:endParaRPr lang="en-US" sz="900" dirty="0">
                  <a:latin typeface="Arial Black" pitchFamily="34" charset="0"/>
                  <a:cs typeface="Kartika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330612" y="4342626"/>
                <a:ext cx="15664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i="1" dirty="0" smtClean="0">
                    <a:solidFill>
                      <a:schemeClr val="accent3">
                        <a:lumMod val="50000"/>
                      </a:schemeClr>
                    </a:solidFill>
                    <a:latin typeface="Corbel" pitchFamily="34" charset="0"/>
                  </a:rPr>
                  <a:t>{  Asst. Sr. Patrol Leader }</a:t>
                </a:r>
              </a:p>
            </p:txBody>
          </p:sp>
        </p:grpSp>
      </p:grpSp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TextBox 104"/>
          <p:cNvSpPr txBox="1"/>
          <p:nvPr/>
        </p:nvSpPr>
        <p:spPr>
          <a:xfrm>
            <a:off x="676275" y="3856851"/>
            <a:ext cx="164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Patrol Leader’s Council</a:t>
            </a:r>
            <a:endParaRPr lang="en-US" sz="1200" b="1" i="1" dirty="0"/>
          </a:p>
        </p:txBody>
      </p:sp>
      <p:sp>
        <p:nvSpPr>
          <p:cNvPr id="106" name="Rectangle 105"/>
          <p:cNvSpPr/>
          <p:nvPr/>
        </p:nvSpPr>
        <p:spPr>
          <a:xfrm>
            <a:off x="685800" y="6428601"/>
            <a:ext cx="6128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Troop 457 Website: </a:t>
            </a:r>
            <a:r>
              <a:rPr lang="en-US" sz="1200" u="sng" dirty="0">
                <a:hlinkClick r:id="rId3"/>
              </a:rPr>
              <a:t>http://</a:t>
            </a:r>
            <a:r>
              <a:rPr lang="en-US" sz="1200" u="sng" dirty="0" smtClean="0">
                <a:hlinkClick r:id="rId3"/>
              </a:rPr>
              <a:t>www.bsa-troop457.com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[username = member, password = ogr2007]</a:t>
            </a:r>
            <a:endParaRPr lang="en-US" sz="12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2266950" y="3048000"/>
            <a:ext cx="1295400" cy="533400"/>
            <a:chOff x="685800" y="3048000"/>
            <a:chExt cx="1295400" cy="533400"/>
          </a:xfrm>
        </p:grpSpPr>
        <p:sp>
          <p:nvSpPr>
            <p:cNvPr id="107" name="Rounded Rectangle 106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95724" y="3124200"/>
              <a:ext cx="8755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Tad Davis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905250" y="2438400"/>
            <a:ext cx="1295400" cy="533400"/>
            <a:chOff x="685800" y="3048000"/>
            <a:chExt cx="1295400" cy="533400"/>
          </a:xfrm>
        </p:grpSpPr>
        <p:sp>
          <p:nvSpPr>
            <p:cNvPr id="111" name="Rounded Rectangle 110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2026" y="312420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Arial Black" pitchFamily="34" charset="0"/>
                  <a:cs typeface="Kartika" pitchFamily="18" charset="0"/>
                </a:rPr>
                <a:t>Itzik</a:t>
              </a:r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 </a:t>
              </a:r>
              <a:r>
                <a:rPr lang="en-US" sz="1000" dirty="0" err="1" smtClean="0">
                  <a:latin typeface="Arial Black" pitchFamily="34" charset="0"/>
                  <a:cs typeface="Kartika" pitchFamily="18" charset="0"/>
                </a:rPr>
                <a:t>Gilboa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553075" y="2438400"/>
            <a:ext cx="1295400" cy="533400"/>
            <a:chOff x="685800" y="3048000"/>
            <a:chExt cx="1295400" cy="533400"/>
          </a:xfrm>
        </p:grpSpPr>
        <p:sp>
          <p:nvSpPr>
            <p:cNvPr id="115" name="Rounded Rectangle 114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21000" y="3124200"/>
              <a:ext cx="12250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Max </a:t>
              </a:r>
              <a:r>
                <a:rPr lang="en-US" sz="1000" dirty="0" err="1" smtClean="0">
                  <a:latin typeface="Arial Black" pitchFamily="34" charset="0"/>
                  <a:cs typeface="Kartika" pitchFamily="18" charset="0"/>
                </a:rPr>
                <a:t>Uyematsu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200900" y="2457450"/>
            <a:ext cx="1295400" cy="533400"/>
            <a:chOff x="685800" y="3048000"/>
            <a:chExt cx="1295400" cy="533400"/>
          </a:xfrm>
        </p:grpSpPr>
        <p:sp>
          <p:nvSpPr>
            <p:cNvPr id="119" name="Rounded Rectangle 118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82101" y="3124200"/>
              <a:ext cx="9028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Rick Adolf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239000" y="3048000"/>
            <a:ext cx="1295400" cy="533400"/>
            <a:chOff x="685800" y="3048000"/>
            <a:chExt cx="1295400" cy="533400"/>
          </a:xfrm>
        </p:grpSpPr>
        <p:sp>
          <p:nvSpPr>
            <p:cNvPr id="123" name="Rounded Rectangle 122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07375" y="3124200"/>
              <a:ext cx="12522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Stan Schneider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200900" y="1828800"/>
            <a:ext cx="1295400" cy="533400"/>
            <a:chOff x="685800" y="3048000"/>
            <a:chExt cx="12954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73899" y="3124200"/>
              <a:ext cx="11192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Riley Howard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38600" y="5774353"/>
            <a:ext cx="1295400" cy="474047"/>
            <a:chOff x="2886924" y="5898178"/>
            <a:chExt cx="1295400" cy="474047"/>
          </a:xfrm>
        </p:grpSpPr>
        <p:sp>
          <p:nvSpPr>
            <p:cNvPr id="135" name="Rounded Rectangle 134"/>
            <p:cNvSpPr/>
            <p:nvPr/>
          </p:nvSpPr>
          <p:spPr>
            <a:xfrm>
              <a:off x="2886924" y="5898178"/>
              <a:ext cx="1295400" cy="457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286169" y="5945803"/>
              <a:ext cx="4969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Arial Black" pitchFamily="34" charset="0"/>
                  <a:cs typeface="Kartika" pitchFamily="18" charset="0"/>
                </a:rPr>
                <a:t>Ryan</a:t>
              </a:r>
              <a:endParaRPr lang="en-US" sz="9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009938" y="6126004"/>
              <a:ext cx="10493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Inception PL }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4724400"/>
            <a:ext cx="1358584" cy="474047"/>
            <a:chOff x="1721012" y="4876800"/>
            <a:chExt cx="1358584" cy="474047"/>
          </a:xfrm>
        </p:grpSpPr>
        <p:sp>
          <p:nvSpPr>
            <p:cNvPr id="139" name="Rounded Rectangle 138"/>
            <p:cNvSpPr/>
            <p:nvPr/>
          </p:nvSpPr>
          <p:spPr>
            <a:xfrm>
              <a:off x="1752600" y="4876800"/>
              <a:ext cx="1295400" cy="457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083255" y="4924425"/>
              <a:ext cx="6341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 smtClean="0">
                  <a:latin typeface="Arial Black" pitchFamily="34" charset="0"/>
                  <a:cs typeface="Kartika" pitchFamily="18" charset="0"/>
                </a:rPr>
                <a:t>Jeevan</a:t>
              </a:r>
              <a:r>
                <a:rPr lang="en-US" sz="900" dirty="0" smtClean="0">
                  <a:latin typeface="Arial Black" pitchFamily="34" charset="0"/>
                  <a:cs typeface="Kartika" pitchFamily="18" charset="0"/>
                </a:rPr>
                <a:t> </a:t>
              </a:r>
              <a:endParaRPr lang="en-US" sz="9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21012" y="5104626"/>
              <a:ext cx="1358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</a:t>
              </a:r>
              <a:r>
                <a:rPr lang="en-US" sz="1000" b="1" i="1" dirty="0" err="1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Thundersharks</a:t>
              </a:r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 PL }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667578" y="1828800"/>
            <a:ext cx="1465466" cy="533400"/>
            <a:chOff x="600778" y="3048000"/>
            <a:chExt cx="1465466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685800" y="3048000"/>
              <a:ext cx="1295400" cy="533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0778" y="3124200"/>
              <a:ext cx="14654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Arial Black" pitchFamily="34" charset="0"/>
                  <a:cs typeface="Kartika" pitchFamily="18" charset="0"/>
                </a:rPr>
                <a:t>Mukund</a:t>
              </a:r>
              <a:r>
                <a:rPr lang="en-US" sz="1000" dirty="0" smtClean="0">
                  <a:latin typeface="Arial Black" pitchFamily="34" charset="0"/>
                  <a:cs typeface="Kartika" pitchFamily="18" charset="0"/>
                </a:rPr>
                <a:t> </a:t>
              </a:r>
              <a:r>
                <a:rPr lang="en-US" sz="1000" dirty="0" err="1" smtClean="0">
                  <a:latin typeface="Arial Black" pitchFamily="34" charset="0"/>
                  <a:cs typeface="Kartika" pitchFamily="18" charset="0"/>
                </a:rPr>
                <a:t>Madhugiri</a:t>
              </a:r>
              <a:endParaRPr lang="en-US" sz="10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035182" y="3304401"/>
              <a:ext cx="5966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ASM }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2600" y="5410200"/>
            <a:ext cx="1295400" cy="474047"/>
            <a:chOff x="6477000" y="5638800"/>
            <a:chExt cx="1295400" cy="474047"/>
          </a:xfrm>
        </p:grpSpPr>
        <p:sp>
          <p:nvSpPr>
            <p:cNvPr id="126" name="Rounded Rectangle 125"/>
            <p:cNvSpPr/>
            <p:nvPr/>
          </p:nvSpPr>
          <p:spPr>
            <a:xfrm>
              <a:off x="6477000" y="5638800"/>
              <a:ext cx="1295400" cy="457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07906" y="5686425"/>
              <a:ext cx="6335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 smtClean="0">
                  <a:latin typeface="Arial Black" pitchFamily="34" charset="0"/>
                  <a:cs typeface="Kartika" pitchFamily="18" charset="0"/>
                </a:rPr>
                <a:t>Chetan</a:t>
              </a:r>
              <a:endParaRPr lang="en-US" sz="900" dirty="0">
                <a:latin typeface="Arial Black" pitchFamily="34" charset="0"/>
                <a:cs typeface="Kartika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677411" y="5866626"/>
              <a:ext cx="894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Corbel" pitchFamily="34" charset="0"/>
                </a:rPr>
                <a:t>{  Senior PL }</a:t>
              </a:r>
            </a:p>
          </p:txBody>
        </p:sp>
      </p:grpSp>
      <p:sp>
        <p:nvSpPr>
          <p:cNvPr id="96" name="Rounded Rectangle 95"/>
          <p:cNvSpPr/>
          <p:nvPr/>
        </p:nvSpPr>
        <p:spPr>
          <a:xfrm>
            <a:off x="6172200" y="457200"/>
            <a:ext cx="12954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246459" y="533400"/>
            <a:ext cx="1146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 Black" pitchFamily="34" charset="0"/>
                <a:cs typeface="Kartika" pitchFamily="18" charset="0"/>
              </a:rPr>
              <a:t>&lt;new parent&gt;</a:t>
            </a:r>
            <a:endParaRPr lang="en-US" sz="1000" dirty="0">
              <a:latin typeface="Arial Black" pitchFamily="34" charset="0"/>
              <a:cs typeface="Kartika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21582" y="713601"/>
            <a:ext cx="596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{  ASM }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7620000" y="762000"/>
            <a:ext cx="12954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694259" y="838200"/>
            <a:ext cx="1146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 Black" pitchFamily="34" charset="0"/>
                <a:cs typeface="Kartika" pitchFamily="18" charset="0"/>
              </a:rPr>
              <a:t>&lt;new parent&gt;</a:t>
            </a:r>
            <a:endParaRPr lang="en-US" sz="1000" dirty="0">
              <a:latin typeface="Arial Black" pitchFamily="34" charset="0"/>
              <a:cs typeface="Kartika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969382" y="1018401"/>
            <a:ext cx="596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{  ASM }</a:t>
            </a:r>
          </a:p>
        </p:txBody>
      </p:sp>
      <p:sp>
        <p:nvSpPr>
          <p:cNvPr id="2" name="TextBox 1"/>
          <p:cNvSpPr txBox="1"/>
          <p:nvPr/>
        </p:nvSpPr>
        <p:spPr>
          <a:xfrm rot="19701091">
            <a:off x="104879" y="4239527"/>
            <a:ext cx="4161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… to be updated …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1080</Words>
  <Application>Microsoft Macintosh PowerPoint</Application>
  <PresentationFormat>On-screen Show (4:3)</PresentationFormat>
  <Paragraphs>144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213</cp:revision>
  <dcterms:created xsi:type="dcterms:W3CDTF">2012-02-28T04:29:01Z</dcterms:created>
  <dcterms:modified xsi:type="dcterms:W3CDTF">2013-04-23T02:54:01Z</dcterms:modified>
</cp:coreProperties>
</file>