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60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94" autoAdjust="0"/>
    <p:restoredTop sz="96302" autoAdjust="0"/>
  </p:normalViewPr>
  <p:slideViewPr>
    <p:cSldViewPr>
      <p:cViewPr>
        <p:scale>
          <a:sx n="116" d="100"/>
          <a:sy n="116" d="100"/>
        </p:scale>
        <p:origin x="-174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21EA1-EA37-FC47-A492-F655681A3B81}" type="datetimeFigureOut">
              <a:rPr lang="en-US" smtClean="0"/>
              <a:t>10/21/13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52DA9-6FA8-0B40-BC97-5B595DEB8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30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52DA9-6FA8-0B40-BC97-5B595DEB85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90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10/21/13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10/21/13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10/21/13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10/21/13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10/21/13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10/21/13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10/21/13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10/21/13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10/21/13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10/21/13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10/21/13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2629E-405B-44F0-B603-EFBC37526474}" type="datetimeFigureOut">
              <a:rPr lang="en-US" smtClean="0"/>
              <a:pPr/>
              <a:t>10/21/13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hyperlink" Target="http://www.bsa-troop457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WordPictureWatermark3" descr="logo_s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524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051026" y="152400"/>
            <a:ext cx="60435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Troop 457 Committee Meeting Notes Summary : Oct. 15, 2013</a:t>
            </a:r>
          </a:p>
          <a:p>
            <a:pPr algn="ctr"/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(next meeting Tuesday, November </a:t>
            </a:r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19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@ 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7:30 pm Good Sam, Fireside Room)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52400" y="1143000"/>
            <a:ext cx="2667000" cy="1143000"/>
            <a:chOff x="457200" y="1371600"/>
            <a:chExt cx="2667000" cy="1143000"/>
          </a:xfrm>
        </p:grpSpPr>
        <p:sp>
          <p:nvSpPr>
            <p:cNvPr id="6" name="Rounded Rectangle 5"/>
            <p:cNvSpPr/>
            <p:nvPr/>
          </p:nvSpPr>
          <p:spPr>
            <a:xfrm>
              <a:off x="457200" y="1371600"/>
              <a:ext cx="2667000" cy="1143000"/>
            </a:xfrm>
            <a:prstGeom prst="roundRect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57250" y="1371600"/>
              <a:ext cx="13885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4">
                      <a:lumMod val="50000"/>
                    </a:schemeClr>
                  </a:solidFill>
                  <a:latin typeface="Perpetua" pitchFamily="18" charset="0"/>
                </a:rPr>
                <a:t>Treasurer’s Report</a:t>
              </a:r>
              <a:endParaRPr lang="en-US" sz="1200" b="1" dirty="0">
                <a:solidFill>
                  <a:schemeClr val="accent4">
                    <a:lumMod val="50000"/>
                  </a:schemeClr>
                </a:solidFill>
                <a:latin typeface="Perpetua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3400" y="1594961"/>
              <a:ext cx="2514600" cy="84343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000" b="1" dirty="0" smtClean="0">
                  <a:latin typeface="Perpetua" pitchFamily="18" charset="0"/>
                </a:rPr>
                <a:t>Balance:  ~$ </a:t>
              </a:r>
              <a:r>
                <a:rPr lang="en-US" sz="1000" b="1" dirty="0" smtClean="0">
                  <a:latin typeface="Perpetua" pitchFamily="18" charset="0"/>
                </a:rPr>
                <a:t>9,000</a:t>
              </a:r>
              <a:endParaRPr lang="en-US" sz="1000" b="1" u="sng" dirty="0" smtClean="0">
                <a:latin typeface="Perpetua" pitchFamily="18" charset="0"/>
              </a:endParaRP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 smtClean="0">
                  <a:latin typeface="Perpetua" pitchFamily="18" charset="0"/>
                </a:rPr>
                <a:t>  </a:t>
              </a:r>
              <a:r>
                <a:rPr lang="en-US" sz="1000" b="1" dirty="0">
                  <a:latin typeface="Perpetua" pitchFamily="18" charset="0"/>
                </a:rPr>
                <a:t>S</a:t>
              </a:r>
              <a:r>
                <a:rPr lang="en-US" sz="1000" b="1" dirty="0" smtClean="0">
                  <a:latin typeface="Perpetua" pitchFamily="18" charset="0"/>
                </a:rPr>
                <a:t>couts are catching up on their dues!</a:t>
              </a:r>
              <a:endParaRPr lang="en-US" sz="1000" b="1" dirty="0" smtClean="0">
                <a:latin typeface="Perpetua" pitchFamily="18" charset="0"/>
              </a:endParaRP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 smtClean="0">
                  <a:latin typeface="Perpetua" pitchFamily="18" charset="0"/>
                </a:rPr>
                <a:t>  </a:t>
              </a:r>
              <a:r>
                <a:rPr lang="en-US" sz="1000" b="1" dirty="0" smtClean="0">
                  <a:latin typeface="Perpetua" pitchFamily="18" charset="0"/>
                </a:rPr>
                <a:t>Popcorn fundraising is almost done – great job scouts!</a:t>
              </a:r>
              <a:endParaRPr lang="en-US" sz="1000" b="1" dirty="0" smtClean="0">
                <a:latin typeface="Perpetua" pitchFamily="18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895600" y="1143000"/>
            <a:ext cx="3124200" cy="1143000"/>
            <a:chOff x="3276600" y="1371600"/>
            <a:chExt cx="2667000" cy="1143000"/>
          </a:xfrm>
        </p:grpSpPr>
        <p:sp>
          <p:nvSpPr>
            <p:cNvPr id="9" name="Rounded Rectangle 8"/>
            <p:cNvSpPr/>
            <p:nvPr/>
          </p:nvSpPr>
          <p:spPr>
            <a:xfrm>
              <a:off x="3276600" y="1371600"/>
              <a:ext cx="2667000" cy="1143000"/>
            </a:xfrm>
            <a:prstGeom prst="roundRect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76650" y="1371600"/>
              <a:ext cx="9254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4">
                      <a:lumMod val="50000"/>
                    </a:schemeClr>
                  </a:solidFill>
                  <a:latin typeface="Perpetua" pitchFamily="18" charset="0"/>
                </a:rPr>
                <a:t>Advancement</a:t>
              </a:r>
              <a:endParaRPr lang="en-US" sz="1200" b="1" dirty="0">
                <a:solidFill>
                  <a:schemeClr val="accent4">
                    <a:lumMod val="50000"/>
                  </a:schemeClr>
                </a:solidFill>
                <a:latin typeface="Perpetua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352801" y="1524000"/>
              <a:ext cx="2514600" cy="94297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buFont typeface="Wingdings" pitchFamily="2" charset="2"/>
                <a:buChar char="Ø"/>
              </a:pPr>
              <a:r>
                <a:rPr lang="en-US" sz="1000" b="1" dirty="0" smtClean="0">
                  <a:latin typeface="Perpetua" pitchFamily="18" charset="0"/>
                </a:rPr>
                <a:t> Eagle </a:t>
              </a:r>
              <a:r>
                <a:rPr lang="en-US" sz="1000" b="1" dirty="0" err="1" smtClean="0">
                  <a:latin typeface="Perpetua" pitchFamily="18" charset="0"/>
                </a:rPr>
                <a:t>BoR</a:t>
              </a:r>
              <a:r>
                <a:rPr lang="en-US" sz="1000" b="1" dirty="0" smtClean="0">
                  <a:latin typeface="Perpetua" pitchFamily="18" charset="0"/>
                </a:rPr>
                <a:t> </a:t>
              </a:r>
              <a:r>
                <a:rPr lang="en-US" sz="1000" b="1" dirty="0" smtClean="0">
                  <a:latin typeface="Perpetua" pitchFamily="18" charset="0"/>
                </a:rPr>
                <a:t>completed for both </a:t>
              </a:r>
              <a:r>
                <a:rPr lang="en-US" sz="1000" b="1" dirty="0" err="1" smtClean="0">
                  <a:latin typeface="Perpetua" pitchFamily="18" charset="0"/>
                </a:rPr>
                <a:t>Mohit</a:t>
              </a:r>
              <a:r>
                <a:rPr lang="en-US" sz="1000" b="1" dirty="0" smtClean="0">
                  <a:latin typeface="Perpetua" pitchFamily="18" charset="0"/>
                </a:rPr>
                <a:t> </a:t>
              </a:r>
              <a:r>
                <a:rPr lang="en-US" sz="1000" b="1" dirty="0" smtClean="0">
                  <a:latin typeface="Perpetua" pitchFamily="18" charset="0"/>
                </a:rPr>
                <a:t>&amp; </a:t>
              </a:r>
              <a:r>
                <a:rPr lang="en-US" sz="1000" b="1" dirty="0" smtClean="0">
                  <a:latin typeface="Perpetua" pitchFamily="18" charset="0"/>
                </a:rPr>
                <a:t>Leroy</a:t>
              </a:r>
              <a:endParaRPr lang="en-US" sz="1000" b="1" dirty="0" smtClean="0">
                <a:latin typeface="Perpetua" pitchFamily="18" charset="0"/>
              </a:endParaRP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>
                  <a:latin typeface="Perpetua" pitchFamily="18" charset="0"/>
                </a:rPr>
                <a:t> </a:t>
              </a:r>
              <a:r>
                <a:rPr lang="en-US" sz="1000" b="1" dirty="0" smtClean="0">
                  <a:latin typeface="Perpetua" pitchFamily="18" charset="0"/>
                </a:rPr>
                <a:t>Mr. Howard is working w/ the Troop Guides (Alec and </a:t>
              </a:r>
              <a:r>
                <a:rPr lang="en-US" sz="1000" b="1" dirty="0" err="1" smtClean="0">
                  <a:latin typeface="Perpetua" pitchFamily="18" charset="0"/>
                </a:rPr>
                <a:t>Prithvi</a:t>
              </a:r>
              <a:r>
                <a:rPr lang="en-US" sz="1000" b="1" dirty="0" smtClean="0">
                  <a:latin typeface="Perpetua" pitchFamily="18" charset="0"/>
                </a:rPr>
                <a:t>) to help scouts evaluate their current rank and plans for advancement. Scouts need to coordinate w/ patrol leaders and/or adult leaders for sign off.</a:t>
              </a:r>
            </a:p>
            <a:p>
              <a:pPr>
                <a:buFont typeface="Wingdings" pitchFamily="2" charset="2"/>
                <a:buChar char="Ø"/>
              </a:pPr>
              <a:endParaRPr lang="en-US" sz="1000" b="1" dirty="0" smtClean="0">
                <a:latin typeface="Perpetua" pitchFamily="18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096000" y="1143000"/>
            <a:ext cx="2895600" cy="1143000"/>
            <a:chOff x="6172200" y="1371600"/>
            <a:chExt cx="2743200" cy="1143000"/>
          </a:xfrm>
        </p:grpSpPr>
        <p:sp>
          <p:nvSpPr>
            <p:cNvPr id="12" name="Rounded Rectangle 11"/>
            <p:cNvSpPr/>
            <p:nvPr/>
          </p:nvSpPr>
          <p:spPr>
            <a:xfrm>
              <a:off x="6172200" y="1371600"/>
              <a:ext cx="2743200" cy="1143000"/>
            </a:xfrm>
            <a:prstGeom prst="roundRect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72250" y="1371600"/>
              <a:ext cx="16432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4">
                      <a:lumMod val="50000"/>
                    </a:schemeClr>
                  </a:solidFill>
                  <a:latin typeface="Perpetua" pitchFamily="18" charset="0"/>
                </a:rPr>
                <a:t>Quartermaster’s Report</a:t>
              </a:r>
              <a:endParaRPr lang="en-US" sz="1200" b="1" dirty="0">
                <a:solidFill>
                  <a:schemeClr val="accent4">
                    <a:lumMod val="50000"/>
                  </a:schemeClr>
                </a:solidFill>
                <a:latin typeface="Perpetua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48399" y="1552575"/>
              <a:ext cx="2594811" cy="83099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buFont typeface="Wingdings" pitchFamily="2" charset="2"/>
                <a:buChar char="Ø"/>
              </a:pPr>
              <a:r>
                <a:rPr lang="en-US" sz="1000" b="1" dirty="0" smtClean="0">
                  <a:latin typeface="Perpetua" pitchFamily="18" charset="0"/>
                </a:rPr>
                <a:t> </a:t>
              </a:r>
              <a:r>
                <a:rPr lang="en-US" sz="1000" b="1" dirty="0" smtClean="0">
                  <a:latin typeface="Perpetua" pitchFamily="18" charset="0"/>
                </a:rPr>
                <a:t>N/A</a:t>
              </a:r>
              <a:endParaRPr lang="en-US" sz="1000" b="1" dirty="0" smtClean="0">
                <a:latin typeface="Perpetua" pitchFamily="18" charset="0"/>
              </a:endParaRPr>
            </a:p>
            <a:p>
              <a:endParaRPr lang="en-US" sz="1000" b="1" dirty="0" smtClean="0">
                <a:latin typeface="Perpetua" pitchFamily="18" charset="0"/>
              </a:endParaRPr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142874" y="2507992"/>
            <a:ext cx="8848725" cy="1143000"/>
          </a:xfrm>
          <a:prstGeom prst="round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2925" y="2507992"/>
            <a:ext cx="1572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4">
                    <a:lumMod val="50000"/>
                  </a:schemeClr>
                </a:solidFill>
                <a:latin typeface="Perpetua" pitchFamily="18" charset="0"/>
              </a:rPr>
              <a:t>Scoutmaster’s Report</a:t>
            </a:r>
            <a:endParaRPr lang="en-US" sz="1200" b="1" dirty="0">
              <a:solidFill>
                <a:schemeClr val="accent4">
                  <a:lumMod val="50000"/>
                </a:schemeClr>
              </a:solidFill>
              <a:latin typeface="Perpetua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9075" y="2667001"/>
            <a:ext cx="8720657" cy="9905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000" b="1" dirty="0" smtClean="0">
                <a:latin typeface="Perpetua" pitchFamily="18" charset="0"/>
              </a:rPr>
              <a:t> Any parent / scout issues – we want feedback !!!!!</a:t>
            </a:r>
          </a:p>
          <a:p>
            <a:pPr>
              <a:buFont typeface="Wingdings" pitchFamily="2" charset="2"/>
              <a:buChar char="Ø"/>
            </a:pPr>
            <a:r>
              <a:rPr lang="en-US" sz="1000" b="1" dirty="0">
                <a:latin typeface="Perpetua" pitchFamily="18" charset="0"/>
              </a:rPr>
              <a:t> </a:t>
            </a:r>
            <a:r>
              <a:rPr lang="en-US" sz="1000" b="1" dirty="0" smtClean="0">
                <a:latin typeface="Perpetua" pitchFamily="18" charset="0"/>
              </a:rPr>
              <a:t>Need to identify some ASMs to handle some specific troop activities:  advancement, treks, etc.</a:t>
            </a:r>
            <a:r>
              <a:rPr lang="en-US" sz="1000" b="1" dirty="0" smtClean="0">
                <a:latin typeface="Perpetua" pitchFamily="18" charset="0"/>
                <a:sym typeface="Wingdings"/>
              </a:rPr>
              <a:t> </a:t>
            </a:r>
            <a:endParaRPr lang="en-US" sz="1000" b="1" dirty="0" smtClean="0">
              <a:latin typeface="Perpetua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000" b="1" dirty="0" smtClean="0">
                <a:latin typeface="Perpetua" pitchFamily="18" charset="0"/>
              </a:rPr>
              <a:t>Jan4 </a:t>
            </a:r>
            <a:r>
              <a:rPr lang="en-US" sz="1000" b="1" dirty="0" smtClean="0">
                <a:latin typeface="Perpetua" pitchFamily="18" charset="0"/>
              </a:rPr>
              <a:t>or5 (Eagle ceremony for Matt, </a:t>
            </a:r>
            <a:r>
              <a:rPr lang="en-US" sz="1000" b="1" dirty="0" err="1" smtClean="0">
                <a:latin typeface="Perpetua" pitchFamily="18" charset="0"/>
              </a:rPr>
              <a:t>Nkio</a:t>
            </a:r>
            <a:r>
              <a:rPr lang="en-US" sz="1000" b="1" dirty="0" smtClean="0">
                <a:latin typeface="Perpetua" pitchFamily="18" charset="0"/>
              </a:rPr>
              <a:t> and </a:t>
            </a:r>
            <a:r>
              <a:rPr lang="en-US" sz="1000" b="1" dirty="0" err="1" smtClean="0">
                <a:latin typeface="Perpetua" pitchFamily="18" charset="0"/>
              </a:rPr>
              <a:t>Mohit</a:t>
            </a:r>
            <a:r>
              <a:rPr lang="en-US" sz="1000" b="1" dirty="0" smtClean="0">
                <a:latin typeface="Perpetua" pitchFamily="18" charset="0"/>
              </a:rPr>
              <a:t>)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52400" y="3810000"/>
            <a:ext cx="8848725" cy="1143000"/>
            <a:chOff x="152400" y="3810000"/>
            <a:chExt cx="8848725" cy="1143000"/>
          </a:xfrm>
        </p:grpSpPr>
        <p:sp>
          <p:nvSpPr>
            <p:cNvPr id="22" name="Rounded Rectangle 21"/>
            <p:cNvSpPr/>
            <p:nvPr/>
          </p:nvSpPr>
          <p:spPr>
            <a:xfrm>
              <a:off x="152400" y="3810000"/>
              <a:ext cx="8848725" cy="1143000"/>
            </a:xfrm>
            <a:prstGeom prst="roundRect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52451" y="3810000"/>
              <a:ext cx="25672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4">
                      <a:lumMod val="50000"/>
                    </a:schemeClr>
                  </a:solidFill>
                  <a:latin typeface="Perpetua" pitchFamily="18" charset="0"/>
                </a:rPr>
                <a:t>Other Topics ** (more on next page)</a:t>
              </a:r>
              <a:endParaRPr lang="en-US" sz="1200" b="1" dirty="0">
                <a:solidFill>
                  <a:schemeClr val="accent4">
                    <a:lumMod val="50000"/>
                  </a:schemeClr>
                </a:solidFill>
                <a:latin typeface="Perpetua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28601" y="3969603"/>
              <a:ext cx="8720657" cy="98339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buFont typeface="Wingdings" pitchFamily="2" charset="2"/>
                <a:buChar char="Ø"/>
              </a:pPr>
              <a:r>
                <a:rPr lang="en-US" sz="1000" b="1" dirty="0" smtClean="0">
                  <a:latin typeface="Perpetua" pitchFamily="18" charset="0"/>
                </a:rPr>
                <a:t>  Transition Planning - New Scoutmaster – next </a:t>
              </a:r>
              <a:r>
                <a:rPr lang="en-US" sz="1000" b="1" dirty="0">
                  <a:latin typeface="Perpetua" pitchFamily="18" charset="0"/>
                </a:rPr>
                <a:t>8</a:t>
              </a:r>
              <a:r>
                <a:rPr lang="en-US" sz="1000" b="1" dirty="0" smtClean="0">
                  <a:latin typeface="Perpetua" pitchFamily="18" charset="0"/>
                </a:rPr>
                <a:t> months, New Committee Chair – next </a:t>
              </a:r>
              <a:r>
                <a:rPr lang="en-US" sz="1000" b="1" dirty="0">
                  <a:latin typeface="Perpetua" pitchFamily="18" charset="0"/>
                </a:rPr>
                <a:t>8</a:t>
              </a:r>
              <a:r>
                <a:rPr lang="en-US" sz="1000" b="1" dirty="0" smtClean="0">
                  <a:latin typeface="Perpetua" pitchFamily="18" charset="0"/>
                </a:rPr>
                <a:t> months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>
                  <a:latin typeface="Perpetua" pitchFamily="18" charset="0"/>
                </a:rPr>
                <a:t> </a:t>
              </a:r>
              <a:r>
                <a:rPr lang="en-US" sz="1000" b="1" dirty="0" smtClean="0">
                  <a:latin typeface="Perpetua" pitchFamily="18" charset="0"/>
                </a:rPr>
                <a:t>Popcorn is </a:t>
              </a:r>
              <a:r>
                <a:rPr lang="en-US" sz="1000" b="1" dirty="0" smtClean="0">
                  <a:latin typeface="Perpetua" pitchFamily="18" charset="0"/>
                </a:rPr>
                <a:t>almost complete and all scouts </a:t>
              </a:r>
              <a:r>
                <a:rPr lang="en-US" sz="1000" b="1" dirty="0" smtClean="0">
                  <a:latin typeface="Perpetua" pitchFamily="18" charset="0"/>
                </a:rPr>
                <a:t>have already hit their $300 goal!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 smtClean="0">
                  <a:latin typeface="Perpetua" pitchFamily="18" charset="0"/>
                </a:rPr>
                <a:t> </a:t>
              </a:r>
              <a:r>
                <a:rPr lang="en-US" sz="1000" b="1" dirty="0">
                  <a:latin typeface="Perpetua" pitchFamily="18" charset="0"/>
                </a:rPr>
                <a:t>Pictures: looking at options (in Spring):  a) offer sitting fees, b) consider asking Pack (to boost numbers), c) look to individual possibly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 smtClean="0">
                  <a:latin typeface="Perpetua" pitchFamily="18" charset="0"/>
                </a:rPr>
                <a:t> Scouting </a:t>
              </a:r>
              <a:r>
                <a:rPr lang="en-US" sz="1000" b="1" dirty="0" smtClean="0">
                  <a:latin typeface="Perpetua" pitchFamily="18" charset="0"/>
                </a:rPr>
                <a:t>For Food: we need an adult and scout leaders for this event! Nov. 9</a:t>
              </a:r>
              <a:r>
                <a:rPr lang="en-US" sz="1000" b="1" baseline="30000" dirty="0" smtClean="0">
                  <a:latin typeface="Perpetua" pitchFamily="18" charset="0"/>
                </a:rPr>
                <a:t>th</a:t>
              </a:r>
              <a:r>
                <a:rPr lang="en-US" sz="1000" b="1" dirty="0" smtClean="0">
                  <a:latin typeface="Perpetua" pitchFamily="18" charset="0"/>
                </a:rPr>
                <a:t> -  put out door hangers, Nov. 16</a:t>
              </a:r>
              <a:r>
                <a:rPr lang="en-US" sz="1000" b="1" baseline="30000" dirty="0" smtClean="0">
                  <a:latin typeface="Perpetua" pitchFamily="18" charset="0"/>
                </a:rPr>
                <a:t>th</a:t>
              </a:r>
              <a:r>
                <a:rPr lang="en-US" sz="1000" b="1" dirty="0" smtClean="0">
                  <a:latin typeface="Perpetua" pitchFamily="18" charset="0"/>
                </a:rPr>
                <a:t> collect food. 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>
                  <a:latin typeface="Perpetua" pitchFamily="18" charset="0"/>
                </a:rPr>
                <a:t> </a:t>
              </a:r>
              <a:r>
                <a:rPr lang="en-US" sz="1000" b="1" dirty="0" smtClean="0">
                  <a:latin typeface="Perpetua" pitchFamily="18" charset="0"/>
                </a:rPr>
                <a:t>National </a:t>
              </a:r>
              <a:r>
                <a:rPr lang="en-US" sz="1000" b="1" dirty="0" err="1" smtClean="0">
                  <a:latin typeface="Perpetua" pitchFamily="18" charset="0"/>
                </a:rPr>
                <a:t>rechartering</a:t>
              </a:r>
              <a:r>
                <a:rPr lang="en-US" sz="1000" b="1" dirty="0" smtClean="0">
                  <a:latin typeface="Perpetua" pitchFamily="18" charset="0"/>
                </a:rPr>
                <a:t> will start this week.  </a:t>
              </a:r>
              <a:r>
                <a:rPr lang="en-US" sz="1000" b="1" dirty="0" err="1" smtClean="0">
                  <a:latin typeface="Perpetua" pitchFamily="18" charset="0"/>
                </a:rPr>
                <a:t>Rechartering</a:t>
              </a:r>
              <a:r>
                <a:rPr lang="en-US" sz="1000" b="1" dirty="0" smtClean="0">
                  <a:latin typeface="Perpetua" pitchFamily="18" charset="0"/>
                </a:rPr>
                <a:t> fee this year is $65.</a:t>
              </a:r>
              <a:endParaRPr lang="en-US" sz="1000" b="1" dirty="0" smtClean="0">
                <a:latin typeface="Perpetua" pitchFamily="18" charset="0"/>
              </a:endParaRP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 smtClean="0">
                  <a:latin typeface="Perpetua" pitchFamily="18" charset="0"/>
                </a:rPr>
                <a:t> We need to start having adult trek leaders engage 2 </a:t>
              </a:r>
              <a:r>
                <a:rPr lang="en-US" sz="1000" b="1" dirty="0">
                  <a:latin typeface="Perpetua" pitchFamily="18" charset="0"/>
                </a:rPr>
                <a:t>months </a:t>
              </a:r>
              <a:r>
                <a:rPr lang="en-US" sz="1000" b="1" dirty="0" smtClean="0">
                  <a:latin typeface="Perpetua" pitchFamily="18" charset="0"/>
                </a:rPr>
                <a:t>prior to treks (step 1 - get the basics </a:t>
              </a:r>
              <a:r>
                <a:rPr lang="en-US" sz="1000" b="1" dirty="0">
                  <a:latin typeface="Perpetua" pitchFamily="18" charset="0"/>
                </a:rPr>
                <a:t>populated in calendar) </a:t>
              </a:r>
              <a:endParaRPr lang="en-US" sz="1000" b="1" dirty="0" smtClean="0">
                <a:latin typeface="Perpetua" pitchFamily="18" charset="0"/>
              </a:endParaRPr>
            </a:p>
          </p:txBody>
        </p:sp>
      </p:grpSp>
      <p:sp>
        <p:nvSpPr>
          <p:cNvPr id="28" name="Rounded Rectangle 27"/>
          <p:cNvSpPr/>
          <p:nvPr/>
        </p:nvSpPr>
        <p:spPr>
          <a:xfrm>
            <a:off x="152400" y="5105400"/>
            <a:ext cx="8848725" cy="228600"/>
          </a:xfrm>
          <a:prstGeom prst="round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28601" y="5098792"/>
            <a:ext cx="88313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Perpetua" pitchFamily="18" charset="0"/>
              </a:rPr>
              <a:t>Upcoming Troop Activities         /           Upcoming Troop Activities         /        Upcoming Troop Activities         /       Upcoming Troop Activities   </a:t>
            </a:r>
            <a:endParaRPr lang="en-US" sz="1100" b="1" dirty="0">
              <a:latin typeface="Perpetua" pitchFamily="18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6858000" y="5486400"/>
            <a:ext cx="2228850" cy="1219200"/>
            <a:chOff x="209550" y="5638800"/>
            <a:chExt cx="2228850" cy="1066800"/>
          </a:xfrm>
        </p:grpSpPr>
        <p:sp>
          <p:nvSpPr>
            <p:cNvPr id="42" name="Rounded Rectangle 41"/>
            <p:cNvSpPr/>
            <p:nvPr/>
          </p:nvSpPr>
          <p:spPr>
            <a:xfrm>
              <a:off x="228600" y="5638800"/>
              <a:ext cx="2209800" cy="10668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1025" y="5647551"/>
              <a:ext cx="898729" cy="242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Jan. </a:t>
              </a:r>
              <a:r>
                <a:rPr lang="en-US" sz="1200" b="1" dirty="0" smtClean="0"/>
                <a:t>18</a:t>
              </a:r>
              <a:r>
                <a:rPr lang="en-US" sz="1200" b="1" dirty="0" smtClean="0"/>
                <a:t> </a:t>
              </a:r>
              <a:r>
                <a:rPr lang="en-US" sz="1200" b="1" dirty="0" smtClean="0"/>
                <a:t>- </a:t>
              </a:r>
              <a:r>
                <a:rPr lang="en-US" sz="1200" b="1" dirty="0" smtClean="0"/>
                <a:t>20</a:t>
              </a:r>
              <a:endParaRPr lang="en-US" sz="1200" b="1" dirty="0" smtClean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09550" y="5805487"/>
              <a:ext cx="2111822" cy="90011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000" b="1" dirty="0" smtClean="0"/>
                <a:t>Trek</a:t>
              </a:r>
              <a:r>
                <a:rPr lang="en-US" sz="1000" b="1" dirty="0" smtClean="0"/>
                <a:t>: Ski Trip @ Dodge Ridge</a:t>
              </a:r>
              <a:endParaRPr lang="en-US" sz="1000" b="1" dirty="0" smtClean="0"/>
            </a:p>
            <a:p>
              <a:r>
                <a:rPr lang="en-US" sz="1000" b="1" dirty="0" smtClean="0"/>
                <a:t>Trek Leader</a:t>
              </a:r>
              <a:r>
                <a:rPr lang="en-US" sz="1000" b="1" dirty="0" smtClean="0"/>
                <a:t>: &lt;not assigned&gt;</a:t>
              </a:r>
              <a:endParaRPr lang="en-US" sz="1000" b="1" dirty="0" smtClean="0"/>
            </a:p>
            <a:p>
              <a:pPr>
                <a:buFont typeface="Wingdings" pitchFamily="2" charset="2"/>
                <a:buChar char="Ø"/>
              </a:pPr>
              <a:r>
                <a:rPr lang="en-US" sz="1000" dirty="0" smtClean="0"/>
                <a:t> </a:t>
              </a:r>
              <a:r>
                <a:rPr lang="en-US" sz="1000" dirty="0" smtClean="0"/>
                <a:t>Arrive on Sat (lunch on the road)</a:t>
              </a:r>
              <a:endParaRPr lang="en-US" sz="1000" dirty="0" smtClean="0"/>
            </a:p>
            <a:p>
              <a:pPr>
                <a:buFont typeface="Wingdings" pitchFamily="2" charset="2"/>
                <a:buChar char="Ø"/>
              </a:pPr>
              <a:r>
                <a:rPr lang="en-US" sz="1000" dirty="0" smtClean="0"/>
                <a:t> Ski / Sled on Sun</a:t>
              </a:r>
              <a:endParaRPr lang="en-US" sz="1000" dirty="0" smtClean="0"/>
            </a:p>
            <a:p>
              <a:pPr>
                <a:buFont typeface="Wingdings" pitchFamily="2" charset="2"/>
                <a:buChar char="Ø"/>
              </a:pPr>
              <a:r>
                <a:rPr lang="en-US" sz="1000" dirty="0"/>
                <a:t> </a:t>
              </a:r>
              <a:r>
                <a:rPr lang="en-US" sz="1000" dirty="0" smtClean="0"/>
                <a:t>Return on MLK Day</a:t>
              </a:r>
              <a:endParaRPr lang="en-US" sz="1000" dirty="0" smtClean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7150" y="5486400"/>
            <a:ext cx="2228850" cy="1219200"/>
            <a:chOff x="209550" y="5638800"/>
            <a:chExt cx="2228850" cy="1066800"/>
          </a:xfrm>
        </p:grpSpPr>
        <p:sp>
          <p:nvSpPr>
            <p:cNvPr id="59" name="Rounded Rectangle 58"/>
            <p:cNvSpPr/>
            <p:nvPr/>
          </p:nvSpPr>
          <p:spPr>
            <a:xfrm>
              <a:off x="228600" y="5638800"/>
              <a:ext cx="2209800" cy="10668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81025" y="5647551"/>
              <a:ext cx="911052" cy="242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Oct. 19 - 20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09550" y="5805487"/>
              <a:ext cx="2111822" cy="90011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000" b="1" dirty="0" smtClean="0"/>
                <a:t>Trek: Beach Campout (car camping)</a:t>
              </a:r>
            </a:p>
            <a:p>
              <a:r>
                <a:rPr lang="en-US" sz="1000" b="1" dirty="0" smtClean="0"/>
                <a:t>Trek Leader: Allen Zhang</a:t>
              </a:r>
            </a:p>
            <a:p>
              <a:r>
                <a:rPr lang="en-US" sz="1000" b="1" dirty="0" smtClean="0"/>
                <a:t>Scout Trek Leader: </a:t>
              </a:r>
              <a:r>
                <a:rPr lang="en-US" sz="1000" b="1" dirty="0" smtClean="0"/>
                <a:t>Ian Davidson</a:t>
              </a:r>
              <a:endParaRPr lang="en-US" sz="1000" b="1" dirty="0" smtClean="0"/>
            </a:p>
            <a:p>
              <a:pPr>
                <a:buFont typeface="Wingdings" pitchFamily="2" charset="2"/>
                <a:buChar char="Ø"/>
              </a:pPr>
              <a:r>
                <a:rPr lang="en-US" sz="1000" dirty="0" smtClean="0"/>
                <a:t> Invite </a:t>
              </a:r>
              <a:r>
                <a:rPr lang="en-US" sz="1000" dirty="0" err="1" smtClean="0"/>
                <a:t>Webelos</a:t>
              </a:r>
              <a:r>
                <a:rPr lang="en-US" sz="1000" dirty="0" smtClean="0"/>
                <a:t> scouts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dirty="0"/>
                <a:t> </a:t>
              </a:r>
              <a:r>
                <a:rPr lang="en-US" sz="1000" dirty="0" smtClean="0"/>
                <a:t>Car camping – great campout for new parents!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330450" y="5486400"/>
            <a:ext cx="2209800" cy="1219200"/>
            <a:chOff x="141016" y="5638800"/>
            <a:chExt cx="2209800" cy="1066800"/>
          </a:xfrm>
        </p:grpSpPr>
        <p:sp>
          <p:nvSpPr>
            <p:cNvPr id="46" name="Rounded Rectangle 45"/>
            <p:cNvSpPr/>
            <p:nvPr/>
          </p:nvSpPr>
          <p:spPr>
            <a:xfrm>
              <a:off x="141016" y="5638800"/>
              <a:ext cx="2209800" cy="10668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81025" y="5647551"/>
              <a:ext cx="946142" cy="242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Nov. 16 - 17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09550" y="5805487"/>
              <a:ext cx="2111822" cy="90011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000" b="1" dirty="0" smtClean="0"/>
                <a:t>Trek: Del Valle (car camping)</a:t>
              </a:r>
            </a:p>
            <a:p>
              <a:r>
                <a:rPr lang="en-US" sz="1000" b="1" dirty="0" smtClean="0"/>
                <a:t>Trek Leader: </a:t>
              </a:r>
              <a:r>
                <a:rPr lang="en-US" sz="1000" b="1" dirty="0" err="1" smtClean="0"/>
                <a:t>Mukund</a:t>
              </a:r>
              <a:r>
                <a:rPr lang="en-US" sz="1000" b="1" dirty="0" smtClean="0"/>
                <a:t> </a:t>
              </a:r>
            </a:p>
            <a:p>
              <a:r>
                <a:rPr lang="en-US" sz="1000" b="1" dirty="0" smtClean="0"/>
                <a:t>Scout Trek Leader: </a:t>
              </a:r>
              <a:r>
                <a:rPr lang="en-US" sz="1000" b="1" dirty="0" smtClean="0"/>
                <a:t>Scott </a:t>
              </a:r>
              <a:r>
                <a:rPr lang="en-US" sz="1000" b="1" dirty="0" err="1" smtClean="0"/>
                <a:t>Wilford</a:t>
              </a:r>
              <a:endParaRPr lang="en-US" sz="1000" b="1" dirty="0" smtClean="0"/>
            </a:p>
            <a:p>
              <a:pPr>
                <a:buFont typeface="Wingdings" pitchFamily="2" charset="2"/>
                <a:buChar char="Ø"/>
              </a:pPr>
              <a:r>
                <a:rPr lang="en-US" sz="1000" dirty="0" smtClean="0"/>
                <a:t> </a:t>
              </a:r>
              <a:r>
                <a:rPr lang="en-US" sz="1000" dirty="0" smtClean="0"/>
                <a:t>Canoeing</a:t>
              </a:r>
              <a:endParaRPr lang="en-US" sz="1000" dirty="0" smtClean="0"/>
            </a:p>
            <a:p>
              <a:pPr>
                <a:buFont typeface="Wingdings" pitchFamily="2" charset="2"/>
                <a:buChar char="Ø"/>
              </a:pPr>
              <a:r>
                <a:rPr lang="en-US" sz="1000" dirty="0"/>
                <a:t> </a:t>
              </a:r>
              <a:r>
                <a:rPr lang="en-US" sz="1000" dirty="0" smtClean="0"/>
                <a:t> 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584700" y="5486400"/>
            <a:ext cx="2228850" cy="1219200"/>
            <a:chOff x="209550" y="5638800"/>
            <a:chExt cx="2228850" cy="1066800"/>
          </a:xfrm>
        </p:grpSpPr>
        <p:sp>
          <p:nvSpPr>
            <p:cNvPr id="51" name="Rounded Rectangle 50"/>
            <p:cNvSpPr/>
            <p:nvPr/>
          </p:nvSpPr>
          <p:spPr>
            <a:xfrm>
              <a:off x="228600" y="5638800"/>
              <a:ext cx="2209800" cy="10668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81025" y="5647551"/>
              <a:ext cx="928109" cy="242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Dec. 07 - 08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09550" y="5805487"/>
              <a:ext cx="2111822" cy="90011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000" b="1" dirty="0" smtClean="0"/>
                <a:t>Trek: Touchstone Climbing</a:t>
              </a:r>
            </a:p>
            <a:p>
              <a:r>
                <a:rPr lang="en-US" sz="1000" b="1" dirty="0" smtClean="0"/>
                <a:t>Trek Leader: </a:t>
              </a:r>
              <a:r>
                <a:rPr lang="en-US" sz="1000" b="1" dirty="0" err="1" smtClean="0"/>
                <a:t>Itzik</a:t>
              </a:r>
              <a:r>
                <a:rPr lang="en-US" sz="1000" b="1" dirty="0" smtClean="0"/>
                <a:t> </a:t>
              </a:r>
              <a:r>
                <a:rPr lang="en-US" sz="1000" b="1" dirty="0" err="1" smtClean="0"/>
                <a:t>Gilboa</a:t>
              </a:r>
              <a:endParaRPr lang="en-US" sz="1000" b="1" dirty="0" smtClean="0"/>
            </a:p>
            <a:p>
              <a:r>
                <a:rPr lang="en-US" sz="1000" b="1" dirty="0" smtClean="0"/>
                <a:t>Scout Trek Leader: ???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dirty="0" smtClean="0"/>
                <a:t> All Night Rock Climbing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dirty="0"/>
                <a:t> </a:t>
              </a:r>
              <a:endParaRPr lang="en-US" sz="1000" dirty="0" smtClean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WordPictureWatermark3" descr="logo_s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4725" y="139176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028597"/>
              </p:ext>
            </p:extLst>
          </p:nvPr>
        </p:nvGraphicFramePr>
        <p:xfrm>
          <a:off x="134145" y="139176"/>
          <a:ext cx="3581400" cy="6167251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106978"/>
                <a:gridCol w="2474422"/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Scout</a:t>
                      </a:r>
                      <a:endParaRPr lang="en-US" sz="1000" dirty="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Position</a:t>
                      </a:r>
                    </a:p>
                    <a:p>
                      <a:pPr algn="ctr"/>
                      <a:endParaRPr lang="en-US" sz="1000" dirty="0"/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Ian</a:t>
                      </a:r>
                      <a:r>
                        <a:rPr lang="en-US" sz="1000" b="1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Davidson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Senior Patrol Leader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Sahil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Sanchetti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Assistant Senior Patrol Leader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Rahul </a:t>
                      </a: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Madhugiri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Librarian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Prithvi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Kannan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,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Alec </a:t>
                      </a: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Uyematsu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Troop Guide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Marco Maletis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Quartermaster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Aneesh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Goel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Scribe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Cole Davidson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Den Chief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Jeevan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Prakash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Chaplain’s Aide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Prabhat</a:t>
                      </a:r>
                      <a:r>
                        <a:rPr lang="en-US" sz="1000" b="1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 b="1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Jammalamadaka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Inception Patrol Leader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Chethan</a:t>
                      </a:r>
                      <a:r>
                        <a:rPr lang="en-US" sz="1000" b="1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 b="1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Gomatam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Wise 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Guys </a:t>
                      </a:r>
                      <a:r>
                        <a:rPr lang="en-US" sz="100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(Sr.)</a:t>
                      </a:r>
                      <a:r>
                        <a:rPr lang="en-US" sz="1000" baseline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Patrol Leader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Jeffrey</a:t>
                      </a:r>
                      <a:r>
                        <a:rPr lang="en-US" sz="1000" b="1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Sun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Tomahawks Patrol Leader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Naman</a:t>
                      </a:r>
                      <a:r>
                        <a:rPr lang="en-US" sz="1000" b="1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 b="1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Bhargava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Daggers Patrol Leader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Shay</a:t>
                      </a:r>
                      <a:r>
                        <a:rPr lang="en-US" sz="1000" b="1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Dias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Thunder Sharks Patrol Leader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-------------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Assistant Patrol Leader for Inception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-------------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Assistant Patrol Leader for Wise Guys</a:t>
                      </a:r>
                    </a:p>
                  </a:txBody>
                  <a:tcPr marL="45720" marR="45720" marT="0" marB="0"/>
                </a:tc>
              </a:tr>
              <a:tr h="3408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-------------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Assistant Patrol Leader for Tomahawks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-------------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Assistant Patrol Leader for Daggers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981781"/>
              </p:ext>
            </p:extLst>
          </p:nvPr>
        </p:nvGraphicFramePr>
        <p:xfrm>
          <a:off x="76200" y="6477000"/>
          <a:ext cx="5257800" cy="3048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52578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Troop 457 Website: </a:t>
                      </a:r>
                      <a:r>
                        <a:rPr lang="en-US" sz="1000" dirty="0" smtClean="0">
                          <a:hlinkClick r:id="rId3"/>
                        </a:rPr>
                        <a:t>http://www.bsa-troop457.com</a:t>
                      </a:r>
                      <a:r>
                        <a:rPr lang="en-US" sz="1000" baseline="0" dirty="0" smtClean="0"/>
                        <a:t>  [username = member, password = ogr2007]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9" name="Table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894363"/>
              </p:ext>
            </p:extLst>
          </p:nvPr>
        </p:nvGraphicFramePr>
        <p:xfrm>
          <a:off x="5399705" y="163792"/>
          <a:ext cx="3581400" cy="54875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382095"/>
                <a:gridCol w="2199305"/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Scout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Position</a:t>
                      </a:r>
                    </a:p>
                    <a:p>
                      <a:pPr algn="ctr"/>
                      <a:endParaRPr lang="en-US" sz="900" dirty="0"/>
                    </a:p>
                  </a:txBody>
                  <a:tcPr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Daniel Pickering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Charter Organization Representative </a:t>
                      </a:r>
                      <a:endParaRPr lang="en-US" sz="900" b="0" i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Scott Davidson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Committee Chairman</a:t>
                      </a:r>
                      <a:endParaRPr lang="en-US" sz="900" b="0" i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Mike Klein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Scout Master</a:t>
                      </a:r>
                      <a:endParaRPr lang="en-US" sz="900" b="0" i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Rick Adolf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Pushpak</a:t>
                      </a:r>
                      <a:r>
                        <a:rPr lang="en-US" sz="900" b="1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900" b="1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Bapat</a:t>
                      </a:r>
                      <a:endParaRPr lang="en-US" sz="900" b="1" baseline="0" dirty="0" smtClean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Paul </a:t>
                      </a:r>
                      <a:r>
                        <a:rPr lang="en-US" sz="900" b="1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Besser</a:t>
                      </a:r>
                      <a:endParaRPr lang="en-US" sz="900" b="1" baseline="0" dirty="0" smtClean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Itzik</a:t>
                      </a:r>
                      <a:r>
                        <a:rPr lang="en-US" sz="900" b="1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900" b="1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Gilboa</a:t>
                      </a:r>
                      <a:endParaRPr lang="en-US" sz="900" b="1" baseline="0" dirty="0" smtClean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Riley Howard</a:t>
                      </a:r>
                      <a:endParaRPr lang="en-US" sz="900" b="1" baseline="0" dirty="0" smtClean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Mukund</a:t>
                      </a:r>
                      <a:r>
                        <a:rPr lang="en-US" sz="900" b="1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900" b="1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Madhugiri</a:t>
                      </a:r>
                      <a:endParaRPr lang="en-US" sz="900" b="1" baseline="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Hersh</a:t>
                      </a:r>
                      <a:r>
                        <a:rPr lang="en-US" sz="900" b="1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900" b="1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Bhargava</a:t>
                      </a:r>
                      <a:endParaRPr lang="en-US" sz="900" b="1" baseline="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Sam Sun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Max </a:t>
                      </a:r>
                      <a:r>
                        <a:rPr lang="en-US" sz="900" b="1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Uyematsu</a:t>
                      </a:r>
                      <a:endParaRPr lang="en-US" sz="900" b="1" baseline="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Eric </a:t>
                      </a:r>
                      <a:r>
                        <a:rPr lang="en-US" sz="900" b="1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Wilford</a:t>
                      </a:r>
                      <a:endParaRPr lang="en-US" sz="900" b="1" baseline="0" dirty="0" smtClean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Asst. Scout Master</a:t>
                      </a:r>
                      <a:endParaRPr lang="en-US" sz="900" b="0" i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Jenny Sun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Treasurer</a:t>
                      </a:r>
                      <a:endParaRPr lang="en-US" sz="900" b="0" i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Sejal</a:t>
                      </a: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Patel, Antonio Dias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Popcorn Kernels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i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</a:tr>
              <a:tr h="3408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Aimee</a:t>
                      </a:r>
                      <a:r>
                        <a:rPr lang="en-US" sz="900" b="1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Zhu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Registrar</a:t>
                      </a:r>
                      <a:endParaRPr lang="en-US" sz="900" b="0" i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Laxmi</a:t>
                      </a: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9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Kambli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Medical Forms</a:t>
                      </a:r>
                    </a:p>
                  </a:txBody>
                  <a:tcPr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Pradnya</a:t>
                      </a: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9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Goil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Trek Coordinator</a:t>
                      </a:r>
                      <a:endParaRPr lang="en-US" sz="900" b="0" i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Paul </a:t>
                      </a:r>
                      <a:r>
                        <a:rPr lang="en-US" sz="9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Besser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Eagle Committee Coordinator</a:t>
                      </a:r>
                      <a:endParaRPr lang="en-US" sz="900" b="0" i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Hersh</a:t>
                      </a: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9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Bhargava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Friends Of Scouting Coordinator</a:t>
                      </a:r>
                      <a:endParaRPr lang="en-US" sz="900" b="0" i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Madhuri</a:t>
                      </a: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9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Ramanathan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Key Picker Upper</a:t>
                      </a:r>
                      <a:endParaRPr lang="en-US" sz="900" b="0" i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7600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25818</TotalTime>
  <Words>703</Words>
  <Application>Microsoft Macintosh PowerPoint</Application>
  <PresentationFormat>On-screen Show (4:3)</PresentationFormat>
  <Paragraphs>121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Scott Davidson</dc:creator>
  <cp:lastModifiedBy>Scott Davidson</cp:lastModifiedBy>
  <cp:revision>334</cp:revision>
  <dcterms:created xsi:type="dcterms:W3CDTF">2012-02-28T04:29:01Z</dcterms:created>
  <dcterms:modified xsi:type="dcterms:W3CDTF">2013-10-30T03:48:39Z</dcterms:modified>
</cp:coreProperties>
</file>