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4" d="100"/>
          <a:sy n="124" d="100"/>
        </p:scale>
        <p:origin x="-58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089746-B732-5A47-A521-81825A2C5BA0}" type="datetimeFigureOut">
              <a:rPr lang="en-US" smtClean="0"/>
              <a:t>9/26/13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186787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089746-B732-5A47-A521-81825A2C5BA0}" type="datetimeFigureOut">
              <a:rPr lang="en-US" smtClean="0"/>
              <a:t>9/26/13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99585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089746-B732-5A47-A521-81825A2C5BA0}" type="datetimeFigureOut">
              <a:rPr lang="en-US" smtClean="0"/>
              <a:t>9/26/13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188927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089746-B732-5A47-A521-81825A2C5BA0}" type="datetimeFigureOut">
              <a:rPr lang="en-US" smtClean="0"/>
              <a:t>9/26/13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83500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089746-B732-5A47-A521-81825A2C5BA0}" type="datetimeFigureOut">
              <a:rPr lang="en-US" smtClean="0"/>
              <a:t>9/26/13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91786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089746-B732-5A47-A521-81825A2C5BA0}" type="datetimeFigureOut">
              <a:rPr lang="en-US" smtClean="0"/>
              <a:t>9/26/13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125613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089746-B732-5A47-A521-81825A2C5BA0}" type="datetimeFigureOut">
              <a:rPr lang="en-US" smtClean="0"/>
              <a:t>9/26/13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330815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089746-B732-5A47-A521-81825A2C5BA0}" type="datetimeFigureOut">
              <a:rPr lang="en-US" smtClean="0"/>
              <a:t>9/26/13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174861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89746-B732-5A47-A521-81825A2C5BA0}" type="datetimeFigureOut">
              <a:rPr lang="en-US" smtClean="0"/>
              <a:t>9/26/13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3152260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089746-B732-5A47-A521-81825A2C5BA0}" type="datetimeFigureOut">
              <a:rPr lang="en-US" smtClean="0"/>
              <a:t>9/26/13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105052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089746-B732-5A47-A521-81825A2C5BA0}" type="datetimeFigureOut">
              <a:rPr lang="en-US" smtClean="0"/>
              <a:t>9/26/13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4B709-0434-584A-93A9-22450076D622}" type="slidenum">
              <a:rPr lang="en-US" smtClean="0"/>
              <a:t>‹#›</a:t>
            </a:fld>
            <a:endParaRPr lang="en-US"/>
          </a:p>
        </p:txBody>
      </p:sp>
    </p:spTree>
    <p:extLst>
      <p:ext uri="{BB962C8B-B14F-4D97-AF65-F5344CB8AC3E}">
        <p14:creationId xmlns:p14="http://schemas.microsoft.com/office/powerpoint/2010/main" val="39774245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3F089746-B732-5A47-A521-81825A2C5BA0}" type="datetimeFigureOut">
              <a:rPr lang="en-US" smtClean="0"/>
              <a:t>9/26/13</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EE24B709-0434-584A-93A9-22450076D622}" type="slidenum">
              <a:rPr lang="en-US" smtClean="0"/>
              <a:t>‹#›</a:t>
            </a:fld>
            <a:endParaRPr lang="en-US"/>
          </a:p>
        </p:txBody>
      </p:sp>
    </p:spTree>
    <p:extLst>
      <p:ext uri="{BB962C8B-B14F-4D97-AF65-F5344CB8AC3E}">
        <p14:creationId xmlns:p14="http://schemas.microsoft.com/office/powerpoint/2010/main" val="409601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Troop-457_logo"/>
          <p:cNvPicPr>
            <a:picLocks noChangeAspect="1" noChangeArrowheads="1"/>
          </p:cNvPicPr>
          <p:nvPr/>
        </p:nvPicPr>
        <p:blipFill>
          <a:blip r:embed="rId2" cstate="print"/>
          <a:srcRect/>
          <a:stretch>
            <a:fillRect/>
          </a:stretch>
        </p:blipFill>
        <p:spPr bwMode="auto">
          <a:xfrm>
            <a:off x="203655" y="196976"/>
            <a:ext cx="1431900" cy="1452068"/>
          </a:xfrm>
          <a:prstGeom prst="rect">
            <a:avLst/>
          </a:prstGeom>
          <a:noFill/>
          <a:ln w="9525">
            <a:noFill/>
            <a:miter lim="800000"/>
            <a:headEnd/>
            <a:tailEnd/>
          </a:ln>
        </p:spPr>
      </p:pic>
      <p:sp>
        <p:nvSpPr>
          <p:cNvPr id="5" name="Rectangle 4"/>
          <p:cNvSpPr/>
          <p:nvPr/>
        </p:nvSpPr>
        <p:spPr>
          <a:xfrm>
            <a:off x="2139351" y="371819"/>
            <a:ext cx="3562494" cy="707886"/>
          </a:xfrm>
          <a:prstGeom prst="rect">
            <a:avLst/>
          </a:prstGeom>
          <a:noFill/>
        </p:spPr>
        <p:txBody>
          <a:bodyPr wrap="none" lIns="91440" tIns="45720" rIns="91440" bIns="45720">
            <a:spAutoFit/>
          </a:bodyPr>
          <a:lstStyle/>
          <a:p>
            <a:pPr algn="ctr"/>
            <a:r>
              <a:rPr lang="en-US"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Troop 457 FAQs</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TextBox 5"/>
          <p:cNvSpPr txBox="1"/>
          <p:nvPr/>
        </p:nvSpPr>
        <p:spPr>
          <a:xfrm>
            <a:off x="308841" y="1812923"/>
            <a:ext cx="6337926" cy="7220970"/>
          </a:xfrm>
          <a:prstGeom prst="rect">
            <a:avLst/>
          </a:prstGeom>
          <a:noFill/>
          <a:ln>
            <a:solidFill>
              <a:schemeClr val="bg2">
                <a:lumMod val="50000"/>
              </a:schemeClr>
            </a:solidFill>
          </a:ln>
        </p:spPr>
        <p:txBody>
          <a:bodyPr wrap="square" rtlCol="0">
            <a:noAutofit/>
          </a:bodyPr>
          <a:lstStyle/>
          <a:p>
            <a:r>
              <a:rPr lang="en-US" sz="1200" dirty="0" smtClean="0"/>
              <a:t>How many scouts will Troop 457 accept in 2014? </a:t>
            </a:r>
          </a:p>
          <a:p>
            <a:endParaRPr lang="en-US" sz="1200" dirty="0" smtClean="0"/>
          </a:p>
          <a:p>
            <a:pPr marL="285750" indent="-285750">
              <a:buFont typeface="Wingdings" charset="2"/>
              <a:buChar char="Ø"/>
            </a:pPr>
            <a:r>
              <a:rPr lang="en-US" sz="1200" dirty="0" smtClean="0"/>
              <a:t>Our bylaws dictate that the troop maintain a size of approximately 50 registered scouts and to add the equivalent of a single patrol (6 to 8 scouts) each March to offset the older scouts who have aged out. This year we can probably extend this to approximately 10 or 11 scouts. </a:t>
            </a:r>
          </a:p>
          <a:p>
            <a:endParaRPr lang="en-US" sz="1200" dirty="0" smtClean="0"/>
          </a:p>
          <a:p>
            <a:r>
              <a:rPr lang="en-US" sz="1200" dirty="0" smtClean="0"/>
              <a:t>What patrol will me scout go into when joining Troop 457?</a:t>
            </a:r>
          </a:p>
          <a:p>
            <a:pPr marL="285750" indent="-285750">
              <a:buFont typeface="Wingdings" charset="2"/>
              <a:buChar char="Ø"/>
            </a:pPr>
            <a:r>
              <a:rPr lang="en-US" sz="1200" dirty="0" smtClean="0"/>
              <a:t>All new scouts are placed in a “Tenderfoot” patrol upon the bridging into </a:t>
            </a:r>
            <a:r>
              <a:rPr lang="en-US" sz="1200" dirty="0" smtClean="0"/>
              <a:t>the troop. This allows them to work together on portions of the first 3 rank badges commonly referred to as the Trail To First Class. After summer camp (in early July), the scout are divided up among the existing 3 patrols (and scouts who are 16 </a:t>
            </a:r>
            <a:r>
              <a:rPr lang="en-US" sz="1200" dirty="0" err="1" smtClean="0"/>
              <a:t>yrs</a:t>
            </a:r>
            <a:r>
              <a:rPr lang="en-US" sz="1200" dirty="0" smtClean="0"/>
              <a:t> and older move to the Senior Patrol). </a:t>
            </a:r>
          </a:p>
          <a:p>
            <a:pPr marL="285750" indent="-285750">
              <a:buFont typeface="Wingdings" charset="2"/>
              <a:buChar char="Ø"/>
            </a:pPr>
            <a:endParaRPr lang="en-US" sz="1200" dirty="0"/>
          </a:p>
          <a:p>
            <a:r>
              <a:rPr lang="en-US" sz="1200" dirty="0" smtClean="0"/>
              <a:t>How many times does the troop meet each month?</a:t>
            </a:r>
          </a:p>
          <a:p>
            <a:pPr marL="285750" indent="-285750">
              <a:buFont typeface="Wingdings" charset="2"/>
              <a:buChar char="Ø"/>
            </a:pPr>
            <a:r>
              <a:rPr lang="en-US" sz="1200" dirty="0" smtClean="0"/>
              <a:t>The troop meets every Thurs (except Thanksgiving, Xmas and during summer camp) @ the Ortega Park building. We also have a monthly “trek” which usually consists of camping and sometimes includes backpacking, canoeing, or some other additional activity. </a:t>
            </a:r>
          </a:p>
          <a:p>
            <a:pPr marL="285750" indent="-285750">
              <a:buFont typeface="Wingdings" charset="2"/>
              <a:buChar char="Ø"/>
            </a:pPr>
            <a:endParaRPr lang="en-US" sz="1200" dirty="0"/>
          </a:p>
          <a:p>
            <a:r>
              <a:rPr lang="en-US" sz="1200" dirty="0" smtClean="0"/>
              <a:t>How is Troop 457 different from other troops ?</a:t>
            </a:r>
          </a:p>
          <a:p>
            <a:pPr marL="285750" indent="-285750">
              <a:buFont typeface="Wingdings" charset="2"/>
              <a:buChar char="Ø"/>
            </a:pPr>
            <a:r>
              <a:rPr lang="en-US" sz="1200" dirty="0" smtClean="0"/>
              <a:t>Each troop is unique in terms of the scouts and the parents. In addition, some troops are very focused on a particular outdoor activity (e.g., water sports). Troop 457 doesn’t focus on a particular outdoor activity beyond camping out at most treks. </a:t>
            </a:r>
          </a:p>
          <a:p>
            <a:pPr marL="285750" indent="-285750">
              <a:buFont typeface="Wingdings" charset="2"/>
              <a:buChar char="Ø"/>
            </a:pPr>
            <a:endParaRPr lang="en-US" sz="1200" dirty="0" smtClean="0"/>
          </a:p>
          <a:p>
            <a:r>
              <a:rPr lang="en-US" sz="1200" dirty="0" smtClean="0"/>
              <a:t>What is the commitment required to join Troop 457 ?</a:t>
            </a:r>
            <a:endParaRPr lang="en-US" sz="1200" dirty="0"/>
          </a:p>
          <a:p>
            <a:pPr marL="285750" indent="-285750">
              <a:buFont typeface="Wingdings" charset="2"/>
              <a:buChar char="Ø"/>
            </a:pPr>
            <a:r>
              <a:rPr lang="en-US" sz="1200" dirty="0" smtClean="0"/>
              <a:t>While we don’t expect scouts to exclude all other activities for Boy Scouting, we do expect a scout to be active. Sometimes that means he’ll miss a meeting or two and maybe a campout due to a sport’s season, but we’ll expect him to be particularly active during the off season.  </a:t>
            </a:r>
          </a:p>
          <a:p>
            <a:endParaRPr lang="en-US" sz="1200" dirty="0" smtClean="0"/>
          </a:p>
          <a:p>
            <a:r>
              <a:rPr lang="en-US" sz="1200" dirty="0" smtClean="0"/>
              <a:t>What equipment do scouts have to provide ? </a:t>
            </a:r>
            <a:endParaRPr lang="en-US" sz="1200" dirty="0"/>
          </a:p>
          <a:p>
            <a:pPr marL="285750" indent="-285750">
              <a:buFont typeface="Wingdings" charset="2"/>
              <a:buChar char="Ø"/>
            </a:pPr>
            <a:r>
              <a:rPr lang="en-US" sz="1200" dirty="0" smtClean="0"/>
              <a:t>Troop 457 provides tents, ground cloths, a patrol box w/ cooking utensils, stoves, etc. So scouts are only required to provide their own: sleeping bags, hiking boots, eating utensils and clothing. The must also provide uniforms. There is an adult patrol box for parents who decide to join treks and plenty of gear to be borrowed, so no adult has an equipment excuse for attending a campout </a:t>
            </a:r>
            <a:r>
              <a:rPr lang="en-US" sz="1200" dirty="0" smtClean="0">
                <a:sym typeface="Wingdings"/>
              </a:rPr>
              <a:t> </a:t>
            </a:r>
          </a:p>
          <a:p>
            <a:endParaRPr lang="en-US" sz="1200" dirty="0">
              <a:sym typeface="Wingdings"/>
            </a:endParaRPr>
          </a:p>
          <a:p>
            <a:r>
              <a:rPr lang="en-US" sz="1200" dirty="0" smtClean="0">
                <a:sym typeface="Wingdings"/>
              </a:rPr>
              <a:t>How much does it cost to join Troop 457 ? </a:t>
            </a:r>
          </a:p>
          <a:p>
            <a:pPr marL="171450" indent="-171450">
              <a:buFont typeface="Wingdings" charset="2"/>
              <a:buChar char="Ø"/>
            </a:pPr>
            <a:r>
              <a:rPr lang="en-US" sz="1200" dirty="0">
                <a:sym typeface="Wingdings"/>
              </a:rPr>
              <a:t> </a:t>
            </a:r>
            <a:r>
              <a:rPr lang="en-US" sz="1200" dirty="0" smtClean="0">
                <a:sym typeface="Wingdings"/>
              </a:rPr>
              <a:t>Yearly registration cost is $65 w/ weekly dues of $1. In addition, the troop performs one fund raising activity a year (selling popcorn) and each scout is required to sell at least $300. This funds the troop for the entire year for camp reservation, courts of honor and new equipment.</a:t>
            </a:r>
            <a:endParaRPr lang="en-US" sz="1200" dirty="0" smtClean="0"/>
          </a:p>
        </p:txBody>
      </p:sp>
    </p:spTree>
    <p:extLst>
      <p:ext uri="{BB962C8B-B14F-4D97-AF65-F5344CB8AC3E}">
        <p14:creationId xmlns:p14="http://schemas.microsoft.com/office/powerpoint/2010/main" val="1611771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TotalTime>
  <Words>498</Words>
  <Application>Microsoft Macintosh PowerPoint</Application>
  <PresentationFormat>On-screen Show (4:3)</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Scott Davidson,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Davidson</dc:creator>
  <cp:lastModifiedBy>Scott Davidson</cp:lastModifiedBy>
  <cp:revision>5</cp:revision>
  <cp:lastPrinted>2013-09-27T01:37:45Z</cp:lastPrinted>
  <dcterms:created xsi:type="dcterms:W3CDTF">2013-09-27T01:24:38Z</dcterms:created>
  <dcterms:modified xsi:type="dcterms:W3CDTF">2013-09-27T01:55:48Z</dcterms:modified>
</cp:coreProperties>
</file>