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2" r:id="rId1"/>
  </p:sldMasterIdLst>
  <p:notesMasterIdLst>
    <p:notesMasterId r:id="rId64"/>
  </p:notesMasterIdLst>
  <p:sldIdLst>
    <p:sldId id="256" r:id="rId2"/>
    <p:sldId id="258" r:id="rId3"/>
    <p:sldId id="339" r:id="rId4"/>
    <p:sldId id="301" r:id="rId5"/>
    <p:sldId id="257" r:id="rId6"/>
    <p:sldId id="259" r:id="rId7"/>
    <p:sldId id="260" r:id="rId8"/>
    <p:sldId id="261" r:id="rId9"/>
    <p:sldId id="262" r:id="rId10"/>
    <p:sldId id="299" r:id="rId11"/>
    <p:sldId id="300" r:id="rId12"/>
    <p:sldId id="302" r:id="rId13"/>
    <p:sldId id="303" r:id="rId14"/>
    <p:sldId id="266" r:id="rId15"/>
    <p:sldId id="304" r:id="rId16"/>
    <p:sldId id="305" r:id="rId17"/>
    <p:sldId id="306" r:id="rId18"/>
    <p:sldId id="307" r:id="rId19"/>
    <p:sldId id="309" r:id="rId20"/>
    <p:sldId id="310" r:id="rId21"/>
    <p:sldId id="311" r:id="rId22"/>
    <p:sldId id="312" r:id="rId23"/>
    <p:sldId id="264" r:id="rId24"/>
    <p:sldId id="265" r:id="rId25"/>
    <p:sldId id="274" r:id="rId26"/>
    <p:sldId id="275" r:id="rId27"/>
    <p:sldId id="277" r:id="rId28"/>
    <p:sldId id="276" r:id="rId29"/>
    <p:sldId id="341" r:id="rId30"/>
    <p:sldId id="313" r:id="rId31"/>
    <p:sldId id="314" r:id="rId32"/>
    <p:sldId id="320" r:id="rId33"/>
    <p:sldId id="321" r:id="rId34"/>
    <p:sldId id="322" r:id="rId35"/>
    <p:sldId id="323" r:id="rId36"/>
    <p:sldId id="324" r:id="rId37"/>
    <p:sldId id="325" r:id="rId38"/>
    <p:sldId id="326" r:id="rId39"/>
    <p:sldId id="327" r:id="rId40"/>
    <p:sldId id="328" r:id="rId41"/>
    <p:sldId id="278" r:id="rId42"/>
    <p:sldId id="318" r:id="rId43"/>
    <p:sldId id="280" r:id="rId44"/>
    <p:sldId id="329" r:id="rId45"/>
    <p:sldId id="330" r:id="rId46"/>
    <p:sldId id="331" r:id="rId47"/>
    <p:sldId id="332" r:id="rId48"/>
    <p:sldId id="334" r:id="rId49"/>
    <p:sldId id="333" r:id="rId50"/>
    <p:sldId id="337" r:id="rId51"/>
    <p:sldId id="338" r:id="rId52"/>
    <p:sldId id="335" r:id="rId53"/>
    <p:sldId id="336" r:id="rId54"/>
    <p:sldId id="298" r:id="rId55"/>
    <p:sldId id="308" r:id="rId56"/>
    <p:sldId id="342" r:id="rId57"/>
    <p:sldId id="343" r:id="rId58"/>
    <p:sldId id="344" r:id="rId59"/>
    <p:sldId id="345" r:id="rId60"/>
    <p:sldId id="346" r:id="rId61"/>
    <p:sldId id="297" r:id="rId62"/>
    <p:sldId id="340"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60" autoAdjust="0"/>
    <p:restoredTop sz="94660"/>
  </p:normalViewPr>
  <p:slideViewPr>
    <p:cSldViewPr snapToGrid="0">
      <p:cViewPr varScale="1">
        <p:scale>
          <a:sx n="77" d="100"/>
          <a:sy n="77" d="100"/>
        </p:scale>
        <p:origin x="102" y="4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11EB50-9675-4A13-9826-89AC7D7C6E84}"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12F19639-8E50-4D48-BA3A-BBAF0A493CD9}">
      <dgm:prSet phldrT="[Text]" custT="1"/>
      <dgm:spPr/>
      <dgm:t>
        <a:bodyPr/>
        <a:lstStyle/>
        <a:p>
          <a:r>
            <a:rPr lang="en-US" sz="1800" dirty="0" smtClean="0">
              <a:solidFill>
                <a:schemeClr val="tx1"/>
              </a:solidFill>
              <a:latin typeface="Cambria" pitchFamily="18" charset="0"/>
            </a:rPr>
            <a:t>Introduction</a:t>
          </a:r>
          <a:endParaRPr lang="en-US" sz="1800" dirty="0">
            <a:solidFill>
              <a:schemeClr val="tx1"/>
            </a:solidFill>
            <a:latin typeface="Cambria" pitchFamily="18" charset="0"/>
          </a:endParaRPr>
        </a:p>
      </dgm:t>
    </dgm:pt>
    <dgm:pt modelId="{0666BC72-160A-4D65-9EE3-3369B5354410}" type="parTrans" cxnId="{2F4DB9FE-A2B2-4892-AE68-0742A73EBBED}">
      <dgm:prSet/>
      <dgm:spPr/>
      <dgm:t>
        <a:bodyPr/>
        <a:lstStyle/>
        <a:p>
          <a:endParaRPr lang="en-US"/>
        </a:p>
      </dgm:t>
    </dgm:pt>
    <dgm:pt modelId="{FE171C36-A73E-4F30-9D89-767FA2DE64EC}" type="sibTrans" cxnId="{2F4DB9FE-A2B2-4892-AE68-0742A73EBBED}">
      <dgm:prSet/>
      <dgm:spPr/>
      <dgm:t>
        <a:bodyPr/>
        <a:lstStyle/>
        <a:p>
          <a:endParaRPr lang="en-US"/>
        </a:p>
      </dgm:t>
    </dgm:pt>
    <dgm:pt modelId="{5DD50A11-C992-4FCA-A7EB-E1C4B389EFDA}">
      <dgm:prSet phldrT="[Text]" custT="1"/>
      <dgm:spPr/>
      <dgm:t>
        <a:bodyPr/>
        <a:lstStyle/>
        <a:p>
          <a:r>
            <a:rPr lang="en-US" sz="1600" dirty="0" smtClean="0">
              <a:solidFill>
                <a:schemeClr val="tx1"/>
              </a:solidFill>
              <a:latin typeface="Cambria" pitchFamily="18" charset="0"/>
            </a:rPr>
            <a:t>Opinion</a:t>
          </a:r>
          <a:endParaRPr lang="en-US" sz="1600" dirty="0">
            <a:solidFill>
              <a:schemeClr val="tx1"/>
            </a:solidFill>
            <a:latin typeface="Cambria" pitchFamily="18" charset="0"/>
          </a:endParaRPr>
        </a:p>
      </dgm:t>
    </dgm:pt>
    <dgm:pt modelId="{9C10B281-12CF-49EA-BA68-C899B5FBC35E}" type="parTrans" cxnId="{FEF6DAB2-ECF8-4043-BDC1-BF1518E464E3}">
      <dgm:prSet/>
      <dgm:spPr/>
      <dgm:t>
        <a:bodyPr/>
        <a:lstStyle/>
        <a:p>
          <a:endParaRPr lang="en-US"/>
        </a:p>
      </dgm:t>
    </dgm:pt>
    <dgm:pt modelId="{A252CE9F-A08B-49F0-AD76-8D482E5B0A48}" type="sibTrans" cxnId="{FEF6DAB2-ECF8-4043-BDC1-BF1518E464E3}">
      <dgm:prSet/>
      <dgm:spPr/>
      <dgm:t>
        <a:bodyPr/>
        <a:lstStyle/>
        <a:p>
          <a:endParaRPr lang="en-US"/>
        </a:p>
      </dgm:t>
    </dgm:pt>
    <dgm:pt modelId="{5F362F1B-40EA-4E61-A2BF-4F2C44851FE1}">
      <dgm:prSet phldrT="[Text]" custT="1"/>
      <dgm:spPr/>
      <dgm:t>
        <a:bodyPr/>
        <a:lstStyle/>
        <a:p>
          <a:r>
            <a:rPr lang="en-US" sz="1600" dirty="0" smtClean="0">
              <a:solidFill>
                <a:schemeClr val="tx1"/>
              </a:solidFill>
              <a:latin typeface="Cambria" pitchFamily="18" charset="0"/>
            </a:rPr>
            <a:t>Opinion Mining</a:t>
          </a:r>
          <a:endParaRPr lang="en-US" sz="1600" dirty="0">
            <a:solidFill>
              <a:schemeClr val="tx1"/>
            </a:solidFill>
            <a:latin typeface="Cambria" pitchFamily="18" charset="0"/>
          </a:endParaRPr>
        </a:p>
      </dgm:t>
    </dgm:pt>
    <dgm:pt modelId="{88C07B60-53B2-4318-B0C6-4D045ACAE0BF}" type="parTrans" cxnId="{39F27F98-E3BE-4AC0-BA82-7AB1630EA828}">
      <dgm:prSet/>
      <dgm:spPr/>
      <dgm:t>
        <a:bodyPr/>
        <a:lstStyle/>
        <a:p>
          <a:endParaRPr lang="en-US"/>
        </a:p>
      </dgm:t>
    </dgm:pt>
    <dgm:pt modelId="{B669774C-6B45-4C69-8D53-0013AEB69218}" type="sibTrans" cxnId="{39F27F98-E3BE-4AC0-BA82-7AB1630EA828}">
      <dgm:prSet/>
      <dgm:spPr/>
      <dgm:t>
        <a:bodyPr/>
        <a:lstStyle/>
        <a:p>
          <a:endParaRPr lang="en-US"/>
        </a:p>
      </dgm:t>
    </dgm:pt>
    <dgm:pt modelId="{D9F3FAD2-DFB9-4397-BEAD-DBF96DF171BC}">
      <dgm:prSet phldrT="[Text]" custT="1"/>
      <dgm:spPr/>
      <dgm:t>
        <a:bodyPr/>
        <a:lstStyle/>
        <a:p>
          <a:r>
            <a:rPr lang="en-US" sz="1800" dirty="0" smtClean="0">
              <a:solidFill>
                <a:schemeClr val="tx1"/>
              </a:solidFill>
              <a:latin typeface="Cambria" pitchFamily="18" charset="0"/>
            </a:rPr>
            <a:t>Literature Review</a:t>
          </a:r>
          <a:endParaRPr lang="en-US" sz="1800" dirty="0">
            <a:solidFill>
              <a:schemeClr val="tx1"/>
            </a:solidFill>
            <a:latin typeface="Cambria" pitchFamily="18" charset="0"/>
          </a:endParaRPr>
        </a:p>
      </dgm:t>
    </dgm:pt>
    <dgm:pt modelId="{528130FA-8812-4CD5-829B-3E724DD595E4}" type="parTrans" cxnId="{A89C3848-1D31-4E62-832A-57D569524268}">
      <dgm:prSet/>
      <dgm:spPr/>
      <dgm:t>
        <a:bodyPr/>
        <a:lstStyle/>
        <a:p>
          <a:endParaRPr lang="en-US"/>
        </a:p>
      </dgm:t>
    </dgm:pt>
    <dgm:pt modelId="{3BCB7914-6DD8-4594-B209-6E25FF1452D4}" type="sibTrans" cxnId="{A89C3848-1D31-4E62-832A-57D569524268}">
      <dgm:prSet/>
      <dgm:spPr/>
      <dgm:t>
        <a:bodyPr/>
        <a:lstStyle/>
        <a:p>
          <a:endParaRPr lang="en-US"/>
        </a:p>
      </dgm:t>
    </dgm:pt>
    <dgm:pt modelId="{08297FB2-7457-4AAE-BCDF-C08E781E33BF}">
      <dgm:prSet phldrT="[Text]" custT="1"/>
      <dgm:spPr/>
      <dgm:t>
        <a:bodyPr/>
        <a:lstStyle/>
        <a:p>
          <a:r>
            <a:rPr lang="en-US" sz="1600" dirty="0" smtClean="0">
              <a:solidFill>
                <a:schemeClr val="tx1"/>
              </a:solidFill>
              <a:latin typeface="Cambria" pitchFamily="18" charset="0"/>
            </a:rPr>
            <a:t>Tasks of Opinion Mining</a:t>
          </a:r>
          <a:endParaRPr lang="en-US" sz="1600" dirty="0">
            <a:solidFill>
              <a:schemeClr val="tx1"/>
            </a:solidFill>
            <a:latin typeface="Cambria" pitchFamily="18" charset="0"/>
          </a:endParaRPr>
        </a:p>
      </dgm:t>
    </dgm:pt>
    <dgm:pt modelId="{3DBFE2E4-1EED-4DE3-968F-229944247B61}" type="parTrans" cxnId="{BB169971-FCE9-448A-B574-85248773422B}">
      <dgm:prSet/>
      <dgm:spPr/>
      <dgm:t>
        <a:bodyPr/>
        <a:lstStyle/>
        <a:p>
          <a:endParaRPr lang="en-US"/>
        </a:p>
      </dgm:t>
    </dgm:pt>
    <dgm:pt modelId="{BD50DC89-A1A8-4FB1-8B4D-301F4EA062AA}" type="sibTrans" cxnId="{BB169971-FCE9-448A-B574-85248773422B}">
      <dgm:prSet/>
      <dgm:spPr/>
      <dgm:t>
        <a:bodyPr/>
        <a:lstStyle/>
        <a:p>
          <a:endParaRPr lang="en-US"/>
        </a:p>
      </dgm:t>
    </dgm:pt>
    <dgm:pt modelId="{6935D37C-7F73-4FBF-8D63-33738B4E98EB}">
      <dgm:prSet phldrT="[Text]" custT="1"/>
      <dgm:spPr/>
      <dgm:t>
        <a:bodyPr/>
        <a:lstStyle/>
        <a:p>
          <a:r>
            <a:rPr lang="en-US" sz="1600" dirty="0" smtClean="0">
              <a:solidFill>
                <a:schemeClr val="tx1"/>
              </a:solidFill>
              <a:latin typeface="Cambria" pitchFamily="18" charset="0"/>
            </a:rPr>
            <a:t>Research Challenges</a:t>
          </a:r>
          <a:endParaRPr lang="en-US" sz="1600" dirty="0">
            <a:solidFill>
              <a:schemeClr val="tx1"/>
            </a:solidFill>
            <a:latin typeface="Cambria" pitchFamily="18" charset="0"/>
          </a:endParaRPr>
        </a:p>
      </dgm:t>
    </dgm:pt>
    <dgm:pt modelId="{6FCA888B-34E5-4CAD-81AD-00C03044EFC9}" type="parTrans" cxnId="{0A366A19-2100-46F9-B2D2-FF4917CABC64}">
      <dgm:prSet/>
      <dgm:spPr/>
      <dgm:t>
        <a:bodyPr/>
        <a:lstStyle/>
        <a:p>
          <a:endParaRPr lang="en-US"/>
        </a:p>
      </dgm:t>
    </dgm:pt>
    <dgm:pt modelId="{0EE79E94-2F2B-4F1B-9F02-3ADC2F476974}" type="sibTrans" cxnId="{0A366A19-2100-46F9-B2D2-FF4917CABC64}">
      <dgm:prSet/>
      <dgm:spPr/>
      <dgm:t>
        <a:bodyPr/>
        <a:lstStyle/>
        <a:p>
          <a:endParaRPr lang="en-US"/>
        </a:p>
      </dgm:t>
    </dgm:pt>
    <dgm:pt modelId="{4B6D9E99-DC8B-41E1-A680-AAA0F6BC9338}">
      <dgm:prSet phldrT="[Text]" custT="1"/>
      <dgm:spPr/>
      <dgm:t>
        <a:bodyPr/>
        <a:lstStyle/>
        <a:p>
          <a:r>
            <a:rPr lang="en-US" sz="1800" dirty="0" smtClean="0">
              <a:solidFill>
                <a:schemeClr val="tx1"/>
              </a:solidFill>
              <a:latin typeface="Cambria" pitchFamily="18" charset="0"/>
            </a:rPr>
            <a:t>Proposed Framework</a:t>
          </a:r>
          <a:endParaRPr lang="en-US" sz="1800" dirty="0">
            <a:solidFill>
              <a:schemeClr val="tx1"/>
            </a:solidFill>
            <a:latin typeface="Cambria" pitchFamily="18" charset="0"/>
          </a:endParaRPr>
        </a:p>
      </dgm:t>
    </dgm:pt>
    <dgm:pt modelId="{8D22D147-97A0-4D70-9633-EA19416DF10C}" type="parTrans" cxnId="{95865DBD-87A0-4001-BD5E-2B4A3CB81A5D}">
      <dgm:prSet/>
      <dgm:spPr/>
      <dgm:t>
        <a:bodyPr/>
        <a:lstStyle/>
        <a:p>
          <a:endParaRPr lang="en-US"/>
        </a:p>
      </dgm:t>
    </dgm:pt>
    <dgm:pt modelId="{55D57D0E-E69E-4F7F-A600-8E027CF561BC}" type="sibTrans" cxnId="{95865DBD-87A0-4001-BD5E-2B4A3CB81A5D}">
      <dgm:prSet/>
      <dgm:spPr/>
      <dgm:t>
        <a:bodyPr/>
        <a:lstStyle/>
        <a:p>
          <a:endParaRPr lang="en-US"/>
        </a:p>
      </dgm:t>
    </dgm:pt>
    <dgm:pt modelId="{92EEB41A-1720-499F-B925-70818FEC2A41}">
      <dgm:prSet phldrT="[Text]" custT="1"/>
      <dgm:spPr/>
      <dgm:t>
        <a:bodyPr/>
        <a:lstStyle/>
        <a:p>
          <a:r>
            <a:rPr lang="en-US" sz="1800" dirty="0" smtClean="0">
              <a:solidFill>
                <a:schemeClr val="tx1"/>
              </a:solidFill>
              <a:latin typeface="Cambria" pitchFamily="18" charset="0"/>
            </a:rPr>
            <a:t>Conclusion</a:t>
          </a:r>
          <a:endParaRPr lang="en-US" sz="1800" dirty="0">
            <a:solidFill>
              <a:schemeClr val="tx1"/>
            </a:solidFill>
            <a:latin typeface="Cambria" pitchFamily="18" charset="0"/>
          </a:endParaRPr>
        </a:p>
      </dgm:t>
    </dgm:pt>
    <dgm:pt modelId="{475417E0-55E6-4CE3-8AD3-3DADD8E30FAE}" type="parTrans" cxnId="{8020ED33-D323-41D7-BA85-E50B02D95533}">
      <dgm:prSet/>
      <dgm:spPr/>
      <dgm:t>
        <a:bodyPr/>
        <a:lstStyle/>
        <a:p>
          <a:endParaRPr lang="en-US"/>
        </a:p>
      </dgm:t>
    </dgm:pt>
    <dgm:pt modelId="{50F0068C-3B26-466E-B384-AA2FBF85248C}" type="sibTrans" cxnId="{8020ED33-D323-41D7-BA85-E50B02D95533}">
      <dgm:prSet/>
      <dgm:spPr/>
      <dgm:t>
        <a:bodyPr/>
        <a:lstStyle/>
        <a:p>
          <a:endParaRPr lang="en-US"/>
        </a:p>
      </dgm:t>
    </dgm:pt>
    <dgm:pt modelId="{B2A512A9-6B9F-4E83-8C75-113991BEE230}">
      <dgm:prSet phldrT="[Text]" custT="1"/>
      <dgm:spPr/>
      <dgm:t>
        <a:bodyPr/>
        <a:lstStyle/>
        <a:p>
          <a:r>
            <a:rPr lang="en-US" sz="1600" dirty="0" smtClean="0">
              <a:solidFill>
                <a:schemeClr val="tx1"/>
              </a:solidFill>
              <a:latin typeface="Cambria" pitchFamily="18" charset="0"/>
            </a:rPr>
            <a:t>Limitations</a:t>
          </a:r>
          <a:endParaRPr lang="en-US" sz="1600" dirty="0">
            <a:solidFill>
              <a:schemeClr val="tx1"/>
            </a:solidFill>
            <a:latin typeface="Cambria" pitchFamily="18" charset="0"/>
          </a:endParaRPr>
        </a:p>
      </dgm:t>
    </dgm:pt>
    <dgm:pt modelId="{6D4805B2-3255-4933-B35C-5ED524044B46}" type="parTrans" cxnId="{50236131-ED32-4ED8-AAE9-418516A051A5}">
      <dgm:prSet/>
      <dgm:spPr/>
      <dgm:t>
        <a:bodyPr/>
        <a:lstStyle/>
        <a:p>
          <a:endParaRPr lang="en-US"/>
        </a:p>
      </dgm:t>
    </dgm:pt>
    <dgm:pt modelId="{1E6AFC0E-F6FA-42C6-8422-704CD1521276}" type="sibTrans" cxnId="{50236131-ED32-4ED8-AAE9-418516A051A5}">
      <dgm:prSet/>
      <dgm:spPr/>
      <dgm:t>
        <a:bodyPr/>
        <a:lstStyle/>
        <a:p>
          <a:endParaRPr lang="en-US"/>
        </a:p>
      </dgm:t>
    </dgm:pt>
    <dgm:pt modelId="{EA416BB3-754B-4F55-BD12-6F633912E49C}">
      <dgm:prSet phldrT="[Text]" custT="1"/>
      <dgm:spPr/>
      <dgm:t>
        <a:bodyPr/>
        <a:lstStyle/>
        <a:p>
          <a:r>
            <a:rPr lang="en-US" sz="1600" dirty="0" smtClean="0">
              <a:solidFill>
                <a:schemeClr val="tx1"/>
              </a:solidFill>
              <a:latin typeface="Cambria" pitchFamily="18" charset="0"/>
            </a:rPr>
            <a:t>Future Work</a:t>
          </a:r>
          <a:endParaRPr lang="en-US" sz="1600" dirty="0">
            <a:solidFill>
              <a:schemeClr val="tx1"/>
            </a:solidFill>
            <a:latin typeface="Cambria" pitchFamily="18" charset="0"/>
          </a:endParaRPr>
        </a:p>
      </dgm:t>
    </dgm:pt>
    <dgm:pt modelId="{E954CE21-A722-4844-8208-01784C30D42C}" type="parTrans" cxnId="{21074C49-1F2E-4072-BFD7-B2ADF2FADC72}">
      <dgm:prSet/>
      <dgm:spPr/>
      <dgm:t>
        <a:bodyPr/>
        <a:lstStyle/>
        <a:p>
          <a:endParaRPr lang="en-US"/>
        </a:p>
      </dgm:t>
    </dgm:pt>
    <dgm:pt modelId="{536D13BE-150D-4306-BB3B-AF8ED612629A}" type="sibTrans" cxnId="{21074C49-1F2E-4072-BFD7-B2ADF2FADC72}">
      <dgm:prSet/>
      <dgm:spPr/>
      <dgm:t>
        <a:bodyPr/>
        <a:lstStyle/>
        <a:p>
          <a:endParaRPr lang="en-US"/>
        </a:p>
      </dgm:t>
    </dgm:pt>
    <dgm:pt modelId="{B1986353-5243-457F-BF32-315C13E42F54}">
      <dgm:prSet phldrT="[Text]" custT="1"/>
      <dgm:spPr/>
      <dgm:t>
        <a:bodyPr/>
        <a:lstStyle/>
        <a:p>
          <a:r>
            <a:rPr lang="en-US" sz="1600" dirty="0" smtClean="0">
              <a:solidFill>
                <a:schemeClr val="tx1"/>
              </a:solidFill>
              <a:latin typeface="Cambria" pitchFamily="18" charset="0"/>
            </a:rPr>
            <a:t>Working Procedure</a:t>
          </a:r>
          <a:endParaRPr lang="en-US" sz="1600" dirty="0">
            <a:solidFill>
              <a:schemeClr val="tx1"/>
            </a:solidFill>
            <a:latin typeface="Cambria" pitchFamily="18" charset="0"/>
          </a:endParaRPr>
        </a:p>
      </dgm:t>
    </dgm:pt>
    <dgm:pt modelId="{B4D16CF9-FD51-4B02-9309-CD6C345026CD}" type="parTrans" cxnId="{08FBD759-E01D-42DA-A485-17EB3384BD61}">
      <dgm:prSet/>
      <dgm:spPr/>
      <dgm:t>
        <a:bodyPr/>
        <a:lstStyle/>
        <a:p>
          <a:endParaRPr lang="en-US"/>
        </a:p>
      </dgm:t>
    </dgm:pt>
    <dgm:pt modelId="{2944A569-2CE2-45B9-8716-3D8DBC06D89B}" type="sibTrans" cxnId="{08FBD759-E01D-42DA-A485-17EB3384BD61}">
      <dgm:prSet/>
      <dgm:spPr/>
      <dgm:t>
        <a:bodyPr/>
        <a:lstStyle/>
        <a:p>
          <a:endParaRPr lang="en-US"/>
        </a:p>
      </dgm:t>
    </dgm:pt>
    <dgm:pt modelId="{8413F58E-EDD9-4C8B-929C-562064B0C6B7}">
      <dgm:prSet phldrT="[Text]" custT="1"/>
      <dgm:spPr/>
      <dgm:t>
        <a:bodyPr/>
        <a:lstStyle/>
        <a:p>
          <a:r>
            <a:rPr lang="en-US" sz="1600" dirty="0" smtClean="0">
              <a:solidFill>
                <a:schemeClr val="tx1"/>
              </a:solidFill>
              <a:latin typeface="Cambria" pitchFamily="18" charset="0"/>
            </a:rPr>
            <a:t>Weight Assignment</a:t>
          </a:r>
          <a:endParaRPr lang="en-US" sz="1600" dirty="0">
            <a:solidFill>
              <a:schemeClr val="tx1"/>
            </a:solidFill>
            <a:latin typeface="Cambria" pitchFamily="18" charset="0"/>
          </a:endParaRPr>
        </a:p>
      </dgm:t>
    </dgm:pt>
    <dgm:pt modelId="{191AE13A-C9F8-4F01-B7B1-DBE0597B2D23}" type="parTrans" cxnId="{BE84E979-EEB2-4788-BBFC-5B5F9345BCE4}">
      <dgm:prSet/>
      <dgm:spPr/>
      <dgm:t>
        <a:bodyPr/>
        <a:lstStyle/>
        <a:p>
          <a:endParaRPr lang="en-US"/>
        </a:p>
      </dgm:t>
    </dgm:pt>
    <dgm:pt modelId="{775B6E01-4617-49BD-BFA5-337A133C6813}" type="sibTrans" cxnId="{BE84E979-EEB2-4788-BBFC-5B5F9345BCE4}">
      <dgm:prSet/>
      <dgm:spPr/>
      <dgm:t>
        <a:bodyPr/>
        <a:lstStyle/>
        <a:p>
          <a:endParaRPr lang="en-US"/>
        </a:p>
      </dgm:t>
    </dgm:pt>
    <dgm:pt modelId="{33B23A23-BA8B-4D6A-8C3B-44108E8E8883}">
      <dgm:prSet phldrT="[Text]" custT="1"/>
      <dgm:spPr/>
      <dgm:t>
        <a:bodyPr/>
        <a:lstStyle/>
        <a:p>
          <a:r>
            <a:rPr lang="en-US" sz="1600" dirty="0" smtClean="0">
              <a:solidFill>
                <a:schemeClr val="tx1"/>
              </a:solidFill>
              <a:latin typeface="Cambria" pitchFamily="18" charset="0"/>
            </a:rPr>
            <a:t>Final Calculation</a:t>
          </a:r>
          <a:endParaRPr lang="en-US" sz="1600" dirty="0">
            <a:solidFill>
              <a:schemeClr val="tx1"/>
            </a:solidFill>
            <a:latin typeface="Cambria" pitchFamily="18" charset="0"/>
          </a:endParaRPr>
        </a:p>
      </dgm:t>
    </dgm:pt>
    <dgm:pt modelId="{AAAFF548-637F-4F18-9F54-511DE72EBF91}" type="parTrans" cxnId="{1BADB256-07F6-4F27-8EC8-96824C084D03}">
      <dgm:prSet/>
      <dgm:spPr/>
      <dgm:t>
        <a:bodyPr/>
        <a:lstStyle/>
        <a:p>
          <a:endParaRPr lang="en-US"/>
        </a:p>
      </dgm:t>
    </dgm:pt>
    <dgm:pt modelId="{EB73B401-991B-426F-9A60-70DC409B4846}" type="sibTrans" cxnId="{1BADB256-07F6-4F27-8EC8-96824C084D03}">
      <dgm:prSet/>
      <dgm:spPr/>
      <dgm:t>
        <a:bodyPr/>
        <a:lstStyle/>
        <a:p>
          <a:endParaRPr lang="en-US"/>
        </a:p>
      </dgm:t>
    </dgm:pt>
    <dgm:pt modelId="{C334E694-1282-4734-BC27-3CEBB1135040}">
      <dgm:prSet phldrT="[Text]" custT="1"/>
      <dgm:spPr/>
      <dgm:t>
        <a:bodyPr/>
        <a:lstStyle/>
        <a:p>
          <a:r>
            <a:rPr lang="en-US" sz="1600" dirty="0" smtClean="0">
              <a:solidFill>
                <a:schemeClr val="tx1"/>
              </a:solidFill>
              <a:latin typeface="Cambria" pitchFamily="18" charset="0"/>
            </a:rPr>
            <a:t>[6]</a:t>
          </a:r>
          <a:endParaRPr lang="en-US" sz="1600" dirty="0">
            <a:solidFill>
              <a:schemeClr val="tx1"/>
            </a:solidFill>
            <a:latin typeface="Cambria" pitchFamily="18" charset="0"/>
          </a:endParaRPr>
        </a:p>
      </dgm:t>
    </dgm:pt>
    <dgm:pt modelId="{382D01A9-DF53-4B75-8849-7AF2AF95B2B5}" type="sibTrans" cxnId="{F64DA94E-DDAA-4C8C-A0DA-C18CC352CE0A}">
      <dgm:prSet/>
      <dgm:spPr/>
      <dgm:t>
        <a:bodyPr/>
        <a:lstStyle/>
        <a:p>
          <a:endParaRPr lang="en-US"/>
        </a:p>
      </dgm:t>
    </dgm:pt>
    <dgm:pt modelId="{20A102BD-C6C0-4BDA-BE0A-89188B494C04}" type="parTrans" cxnId="{F64DA94E-DDAA-4C8C-A0DA-C18CC352CE0A}">
      <dgm:prSet/>
      <dgm:spPr/>
      <dgm:t>
        <a:bodyPr/>
        <a:lstStyle/>
        <a:p>
          <a:endParaRPr lang="en-US"/>
        </a:p>
      </dgm:t>
    </dgm:pt>
    <dgm:pt modelId="{762C1B5C-CFC3-434F-A777-4280414D22AD}">
      <dgm:prSet phldrT="[Text]" custT="1"/>
      <dgm:spPr/>
      <dgm:t>
        <a:bodyPr/>
        <a:lstStyle/>
        <a:p>
          <a:r>
            <a:rPr lang="en-US" sz="1600" dirty="0" smtClean="0">
              <a:solidFill>
                <a:schemeClr val="tx1"/>
              </a:solidFill>
              <a:latin typeface="Cambria" pitchFamily="18" charset="0"/>
            </a:rPr>
            <a:t>[7]</a:t>
          </a:r>
          <a:endParaRPr lang="en-US" sz="1600" dirty="0">
            <a:solidFill>
              <a:schemeClr val="tx1"/>
            </a:solidFill>
            <a:latin typeface="Cambria" pitchFamily="18" charset="0"/>
          </a:endParaRPr>
        </a:p>
      </dgm:t>
    </dgm:pt>
    <dgm:pt modelId="{8DA1FCC2-E2F6-4461-8BF8-B63EC570B424}" type="sibTrans" cxnId="{2F01BBFB-E575-4216-9EF6-CD9630D275DF}">
      <dgm:prSet/>
      <dgm:spPr/>
      <dgm:t>
        <a:bodyPr/>
        <a:lstStyle/>
        <a:p>
          <a:endParaRPr lang="en-US"/>
        </a:p>
      </dgm:t>
    </dgm:pt>
    <dgm:pt modelId="{B6D525FC-E102-48DD-AA20-C59A3C281F20}" type="parTrans" cxnId="{2F01BBFB-E575-4216-9EF6-CD9630D275DF}">
      <dgm:prSet/>
      <dgm:spPr/>
      <dgm:t>
        <a:bodyPr/>
        <a:lstStyle/>
        <a:p>
          <a:endParaRPr lang="en-US"/>
        </a:p>
      </dgm:t>
    </dgm:pt>
    <dgm:pt modelId="{107B1518-52B7-4CD3-BA0E-F9E9A0789F25}">
      <dgm:prSet phldrT="[Text]" custT="1"/>
      <dgm:spPr/>
      <dgm:t>
        <a:bodyPr/>
        <a:lstStyle/>
        <a:p>
          <a:r>
            <a:rPr lang="en-US" sz="1800" dirty="0" smtClean="0">
              <a:solidFill>
                <a:schemeClr val="tx1"/>
              </a:solidFill>
              <a:latin typeface="Cambria" pitchFamily="18" charset="0"/>
            </a:rPr>
            <a:t>Domain of our Research</a:t>
          </a:r>
          <a:endParaRPr lang="en-US" sz="1800" dirty="0">
            <a:solidFill>
              <a:schemeClr val="tx1"/>
            </a:solidFill>
            <a:latin typeface="Cambria" pitchFamily="18" charset="0"/>
          </a:endParaRPr>
        </a:p>
      </dgm:t>
    </dgm:pt>
    <dgm:pt modelId="{C5434DEE-0A9E-4A47-8033-BA71A73EC8FE}" type="parTrans" cxnId="{B05F403D-460B-4E71-906D-9FD337555E31}">
      <dgm:prSet/>
      <dgm:spPr/>
      <dgm:t>
        <a:bodyPr/>
        <a:lstStyle/>
        <a:p>
          <a:endParaRPr lang="en-US"/>
        </a:p>
      </dgm:t>
    </dgm:pt>
    <dgm:pt modelId="{3612DDA1-DD03-46B3-AB50-C3E014A497EE}" type="sibTrans" cxnId="{B05F403D-460B-4E71-906D-9FD337555E31}">
      <dgm:prSet/>
      <dgm:spPr/>
      <dgm:t>
        <a:bodyPr/>
        <a:lstStyle/>
        <a:p>
          <a:endParaRPr lang="en-US"/>
        </a:p>
      </dgm:t>
    </dgm:pt>
    <dgm:pt modelId="{F74F4184-7478-4637-A63F-092ABF4A8CF0}">
      <dgm:prSet custT="1"/>
      <dgm:spPr/>
      <dgm:t>
        <a:bodyPr/>
        <a:lstStyle/>
        <a:p>
          <a:r>
            <a:rPr lang="en-US" sz="1600" dirty="0" smtClean="0">
              <a:solidFill>
                <a:schemeClr val="tx1"/>
              </a:solidFill>
              <a:latin typeface="Cambria" pitchFamily="18" charset="0"/>
            </a:rPr>
            <a:t>Problem Domain</a:t>
          </a:r>
          <a:endParaRPr lang="en-US" sz="1600" dirty="0"/>
        </a:p>
      </dgm:t>
    </dgm:pt>
    <dgm:pt modelId="{95C8982E-B22F-4C85-B4E2-4A0DC8DC1F47}" type="parTrans" cxnId="{A4F77F36-F778-4535-B5E5-1C3FCCFD82CB}">
      <dgm:prSet/>
      <dgm:spPr/>
      <dgm:t>
        <a:bodyPr/>
        <a:lstStyle/>
        <a:p>
          <a:endParaRPr lang="en-US"/>
        </a:p>
      </dgm:t>
    </dgm:pt>
    <dgm:pt modelId="{701E52D4-7A7E-41D7-A015-3265B3124BC1}" type="sibTrans" cxnId="{A4F77F36-F778-4535-B5E5-1C3FCCFD82CB}">
      <dgm:prSet/>
      <dgm:spPr/>
      <dgm:t>
        <a:bodyPr/>
        <a:lstStyle/>
        <a:p>
          <a:endParaRPr lang="en-US"/>
        </a:p>
      </dgm:t>
    </dgm:pt>
    <dgm:pt modelId="{C6D3128B-6189-494D-923F-A9139F40D826}">
      <dgm:prSet custT="1"/>
      <dgm:spPr/>
      <dgm:t>
        <a:bodyPr/>
        <a:lstStyle/>
        <a:p>
          <a:r>
            <a:rPr lang="en-US" sz="1800" dirty="0" smtClean="0">
              <a:solidFill>
                <a:schemeClr val="tx1"/>
              </a:solidFill>
            </a:rPr>
            <a:t>Performance Evaluation</a:t>
          </a:r>
          <a:endParaRPr lang="en-US" sz="1800" dirty="0">
            <a:solidFill>
              <a:schemeClr val="tx1"/>
            </a:solidFill>
          </a:endParaRPr>
        </a:p>
      </dgm:t>
    </dgm:pt>
    <dgm:pt modelId="{AFA5CA7A-BBE8-4FA8-9C36-AC3C6F3C4732}" type="parTrans" cxnId="{222EA297-A109-480A-9C18-A0D881EEB99E}">
      <dgm:prSet/>
      <dgm:spPr/>
      <dgm:t>
        <a:bodyPr/>
        <a:lstStyle/>
        <a:p>
          <a:endParaRPr lang="en-US"/>
        </a:p>
      </dgm:t>
    </dgm:pt>
    <dgm:pt modelId="{2E0A7912-6EF3-4E4C-94FB-FB8AB257F9B9}" type="sibTrans" cxnId="{222EA297-A109-480A-9C18-A0D881EEB99E}">
      <dgm:prSet/>
      <dgm:spPr/>
      <dgm:t>
        <a:bodyPr/>
        <a:lstStyle/>
        <a:p>
          <a:endParaRPr lang="en-US"/>
        </a:p>
      </dgm:t>
    </dgm:pt>
    <dgm:pt modelId="{6E2AB6D5-FB90-4A90-9F06-9A6761AF8066}">
      <dgm:prSet custT="1"/>
      <dgm:spPr/>
      <dgm:t>
        <a:bodyPr/>
        <a:lstStyle/>
        <a:p>
          <a:r>
            <a:rPr lang="en-US" sz="1600" dirty="0" smtClean="0"/>
            <a:t>Achievement of our Research</a:t>
          </a:r>
          <a:endParaRPr lang="en-US" sz="1600" dirty="0"/>
        </a:p>
      </dgm:t>
    </dgm:pt>
    <dgm:pt modelId="{54C69AC4-3587-4360-86BE-80AA1CEB837B}" type="parTrans" cxnId="{7670E90C-8E96-4EB9-B24A-2B46A9AD68CC}">
      <dgm:prSet/>
      <dgm:spPr/>
      <dgm:t>
        <a:bodyPr/>
        <a:lstStyle/>
        <a:p>
          <a:endParaRPr lang="en-US"/>
        </a:p>
      </dgm:t>
    </dgm:pt>
    <dgm:pt modelId="{CC74AC5E-D8AB-498F-BA58-FAC1DF8A13D3}" type="sibTrans" cxnId="{7670E90C-8E96-4EB9-B24A-2B46A9AD68CC}">
      <dgm:prSet/>
      <dgm:spPr/>
      <dgm:t>
        <a:bodyPr/>
        <a:lstStyle/>
        <a:p>
          <a:endParaRPr lang="en-US"/>
        </a:p>
      </dgm:t>
    </dgm:pt>
    <dgm:pt modelId="{597C4AB9-49DA-42B7-9682-CFEB5F3767E6}">
      <dgm:prSet custT="1"/>
      <dgm:spPr/>
      <dgm:t>
        <a:bodyPr/>
        <a:lstStyle/>
        <a:p>
          <a:r>
            <a:rPr lang="en-US" sz="1600" dirty="0" smtClean="0">
              <a:solidFill>
                <a:schemeClr val="tx1"/>
              </a:solidFill>
            </a:rPr>
            <a:t>Tools used</a:t>
          </a:r>
          <a:endParaRPr lang="en-US" sz="1600" dirty="0"/>
        </a:p>
      </dgm:t>
    </dgm:pt>
    <dgm:pt modelId="{8AC03C36-1E90-49E8-8C99-20EE1EFBBDD9}" type="parTrans" cxnId="{2FE3F70D-3210-4799-B396-AB10CFFB5BDF}">
      <dgm:prSet/>
      <dgm:spPr/>
      <dgm:t>
        <a:bodyPr/>
        <a:lstStyle/>
        <a:p>
          <a:endParaRPr lang="en-US"/>
        </a:p>
      </dgm:t>
    </dgm:pt>
    <dgm:pt modelId="{BE4EF255-CC81-4068-ACC3-1BBC00E1D62A}" type="sibTrans" cxnId="{2FE3F70D-3210-4799-B396-AB10CFFB5BDF}">
      <dgm:prSet/>
      <dgm:spPr/>
      <dgm:t>
        <a:bodyPr/>
        <a:lstStyle/>
        <a:p>
          <a:endParaRPr lang="en-US"/>
        </a:p>
      </dgm:t>
    </dgm:pt>
    <dgm:pt modelId="{EE2DB3E2-73AF-4904-B15E-710B1DA2265E}">
      <dgm:prSet/>
      <dgm:spPr/>
      <dgm:t>
        <a:bodyPr/>
        <a:lstStyle/>
        <a:p>
          <a:r>
            <a:rPr lang="en-US" dirty="0" smtClean="0">
              <a:solidFill>
                <a:schemeClr val="tx1"/>
              </a:solidFill>
            </a:rPr>
            <a:t>Comparison of Ranks</a:t>
          </a:r>
          <a:endParaRPr lang="en-US" dirty="0">
            <a:solidFill>
              <a:schemeClr val="tx1"/>
            </a:solidFill>
          </a:endParaRPr>
        </a:p>
      </dgm:t>
    </dgm:pt>
    <dgm:pt modelId="{A71EB420-4219-48F0-9B18-627C970C2360}" type="parTrans" cxnId="{DD13B9E7-FC3A-4958-B970-099E3F6AC7C1}">
      <dgm:prSet/>
      <dgm:spPr/>
      <dgm:t>
        <a:bodyPr/>
        <a:lstStyle/>
        <a:p>
          <a:endParaRPr lang="en-US"/>
        </a:p>
      </dgm:t>
    </dgm:pt>
    <dgm:pt modelId="{CA01F02C-F4A9-4F12-A41E-1EFBF2EB1A60}" type="sibTrans" cxnId="{DD13B9E7-FC3A-4958-B970-099E3F6AC7C1}">
      <dgm:prSet/>
      <dgm:spPr/>
      <dgm:t>
        <a:bodyPr/>
        <a:lstStyle/>
        <a:p>
          <a:endParaRPr lang="en-US"/>
        </a:p>
      </dgm:t>
    </dgm:pt>
    <dgm:pt modelId="{D27EED80-CEEE-4EFF-9F88-131A3A3601A2}">
      <dgm:prSet/>
      <dgm:spPr/>
      <dgm:t>
        <a:bodyPr/>
        <a:lstStyle/>
        <a:p>
          <a:r>
            <a:rPr lang="en-US" dirty="0" smtClean="0">
              <a:solidFill>
                <a:schemeClr val="tx1"/>
              </a:solidFill>
            </a:rPr>
            <a:t>Comparison of Scores</a:t>
          </a:r>
          <a:endParaRPr lang="en-US" dirty="0">
            <a:solidFill>
              <a:schemeClr val="tx1"/>
            </a:solidFill>
          </a:endParaRPr>
        </a:p>
      </dgm:t>
    </dgm:pt>
    <dgm:pt modelId="{2A179457-A8F1-47C3-B8A1-FA4CFAE8922B}" type="parTrans" cxnId="{D6AB64D5-91E3-441B-B165-5E272DBE22B4}">
      <dgm:prSet/>
      <dgm:spPr/>
      <dgm:t>
        <a:bodyPr/>
        <a:lstStyle/>
        <a:p>
          <a:endParaRPr lang="en-US"/>
        </a:p>
      </dgm:t>
    </dgm:pt>
    <dgm:pt modelId="{F2B48ABC-F090-472E-80F1-738C43E7E1CD}" type="sibTrans" cxnId="{D6AB64D5-91E3-441B-B165-5E272DBE22B4}">
      <dgm:prSet/>
      <dgm:spPr/>
      <dgm:t>
        <a:bodyPr/>
        <a:lstStyle/>
        <a:p>
          <a:endParaRPr lang="en-US"/>
        </a:p>
      </dgm:t>
    </dgm:pt>
    <dgm:pt modelId="{69A4C932-EA0D-46C2-97D4-5092BAEA926C}">
      <dgm:prSet/>
      <dgm:spPr/>
      <dgm:t>
        <a:bodyPr/>
        <a:lstStyle/>
        <a:p>
          <a:r>
            <a:rPr lang="en-US" dirty="0" smtClean="0">
              <a:solidFill>
                <a:schemeClr val="tx1"/>
              </a:solidFill>
            </a:rPr>
            <a:t>Accuracy</a:t>
          </a:r>
          <a:endParaRPr lang="en-US" dirty="0"/>
        </a:p>
      </dgm:t>
    </dgm:pt>
    <dgm:pt modelId="{7289C2E5-4F2C-432A-911E-6F94AD50FF34}" type="parTrans" cxnId="{EC912AC5-6A95-4EDE-81BE-528E53766BD8}">
      <dgm:prSet/>
      <dgm:spPr/>
      <dgm:t>
        <a:bodyPr/>
        <a:lstStyle/>
        <a:p>
          <a:endParaRPr lang="en-US"/>
        </a:p>
      </dgm:t>
    </dgm:pt>
    <dgm:pt modelId="{BE0CD7EB-AFF0-4A69-8277-3773BF3B6F93}" type="sibTrans" cxnId="{EC912AC5-6A95-4EDE-81BE-528E53766BD8}">
      <dgm:prSet/>
      <dgm:spPr/>
      <dgm:t>
        <a:bodyPr/>
        <a:lstStyle/>
        <a:p>
          <a:endParaRPr lang="en-US"/>
        </a:p>
      </dgm:t>
    </dgm:pt>
    <dgm:pt modelId="{7E5A1CAB-F10B-426C-95C8-C6F1D127238E}">
      <dgm:prSet/>
      <dgm:spPr/>
      <dgm:t>
        <a:bodyPr/>
        <a:lstStyle/>
        <a:p>
          <a:r>
            <a:rPr lang="en-US" dirty="0" smtClean="0"/>
            <a:t>Summary</a:t>
          </a:r>
          <a:endParaRPr lang="en-US" dirty="0"/>
        </a:p>
      </dgm:t>
    </dgm:pt>
    <dgm:pt modelId="{F137DB6B-8AAB-455B-867E-1E1DD4213EE8}" type="parTrans" cxnId="{D3E9A042-EAAF-48F8-B9B7-975003C3194B}">
      <dgm:prSet/>
      <dgm:spPr/>
      <dgm:t>
        <a:bodyPr/>
        <a:lstStyle/>
        <a:p>
          <a:endParaRPr lang="en-US"/>
        </a:p>
      </dgm:t>
    </dgm:pt>
    <dgm:pt modelId="{6B686B6C-C5B9-443D-ADB4-155ADC63CE4D}" type="sibTrans" cxnId="{D3E9A042-EAAF-48F8-B9B7-975003C3194B}">
      <dgm:prSet/>
      <dgm:spPr/>
      <dgm:t>
        <a:bodyPr/>
        <a:lstStyle/>
        <a:p>
          <a:endParaRPr lang="en-US"/>
        </a:p>
      </dgm:t>
    </dgm:pt>
    <dgm:pt modelId="{DC920F06-0C14-40BB-8340-5E55BEEE58A0}" type="pres">
      <dgm:prSet presAssocID="{EB11EB50-9675-4A13-9826-89AC7D7C6E84}" presName="diagram" presStyleCnt="0">
        <dgm:presLayoutVars>
          <dgm:chPref val="1"/>
          <dgm:dir/>
          <dgm:animOne val="branch"/>
          <dgm:animLvl val="lvl"/>
          <dgm:resizeHandles/>
        </dgm:presLayoutVars>
      </dgm:prSet>
      <dgm:spPr/>
      <dgm:t>
        <a:bodyPr/>
        <a:lstStyle/>
        <a:p>
          <a:endParaRPr lang="en-US"/>
        </a:p>
      </dgm:t>
    </dgm:pt>
    <dgm:pt modelId="{0CA23A65-2C91-47E4-A3EC-B8E43FFF0F2C}" type="pres">
      <dgm:prSet presAssocID="{12F19639-8E50-4D48-BA3A-BBAF0A493CD9}" presName="root" presStyleCnt="0"/>
      <dgm:spPr/>
    </dgm:pt>
    <dgm:pt modelId="{99D881E9-853C-4A25-B5CE-DEC84BE69EEB}" type="pres">
      <dgm:prSet presAssocID="{12F19639-8E50-4D48-BA3A-BBAF0A493CD9}" presName="rootComposite" presStyleCnt="0"/>
      <dgm:spPr/>
    </dgm:pt>
    <dgm:pt modelId="{8BCDECCF-C6F0-41C0-A1CE-D5A189D5201B}" type="pres">
      <dgm:prSet presAssocID="{12F19639-8E50-4D48-BA3A-BBAF0A493CD9}" presName="rootText" presStyleLbl="node1" presStyleIdx="0" presStyleCnt="6"/>
      <dgm:spPr/>
      <dgm:t>
        <a:bodyPr/>
        <a:lstStyle/>
        <a:p>
          <a:endParaRPr lang="en-US"/>
        </a:p>
      </dgm:t>
    </dgm:pt>
    <dgm:pt modelId="{97E0D580-28CD-4637-B04C-4E672FB60396}" type="pres">
      <dgm:prSet presAssocID="{12F19639-8E50-4D48-BA3A-BBAF0A493CD9}" presName="rootConnector" presStyleLbl="node1" presStyleIdx="0" presStyleCnt="6"/>
      <dgm:spPr/>
      <dgm:t>
        <a:bodyPr/>
        <a:lstStyle/>
        <a:p>
          <a:endParaRPr lang="en-US"/>
        </a:p>
      </dgm:t>
    </dgm:pt>
    <dgm:pt modelId="{43575C8C-BF40-4836-94F3-8F5F20062AA2}" type="pres">
      <dgm:prSet presAssocID="{12F19639-8E50-4D48-BA3A-BBAF0A493CD9}" presName="childShape" presStyleCnt="0"/>
      <dgm:spPr/>
    </dgm:pt>
    <dgm:pt modelId="{D3312623-C98B-4F1A-8523-D855E2EBCF5D}" type="pres">
      <dgm:prSet presAssocID="{9C10B281-12CF-49EA-BA68-C899B5FBC35E}" presName="Name13" presStyleLbl="parChTrans1D2" presStyleIdx="0" presStyleCnt="18"/>
      <dgm:spPr/>
      <dgm:t>
        <a:bodyPr/>
        <a:lstStyle/>
        <a:p>
          <a:endParaRPr lang="en-US"/>
        </a:p>
      </dgm:t>
    </dgm:pt>
    <dgm:pt modelId="{3F304279-4F7A-4776-BAB3-3FAFB512335C}" type="pres">
      <dgm:prSet presAssocID="{5DD50A11-C992-4FCA-A7EB-E1C4B389EFDA}" presName="childText" presStyleLbl="bgAcc1" presStyleIdx="0" presStyleCnt="18">
        <dgm:presLayoutVars>
          <dgm:bulletEnabled val="1"/>
        </dgm:presLayoutVars>
      </dgm:prSet>
      <dgm:spPr/>
      <dgm:t>
        <a:bodyPr/>
        <a:lstStyle/>
        <a:p>
          <a:endParaRPr lang="en-US"/>
        </a:p>
      </dgm:t>
    </dgm:pt>
    <dgm:pt modelId="{3F1B60BB-3667-431C-8D9A-1AA8C959C979}" type="pres">
      <dgm:prSet presAssocID="{88C07B60-53B2-4318-B0C6-4D045ACAE0BF}" presName="Name13" presStyleLbl="parChTrans1D2" presStyleIdx="1" presStyleCnt="18"/>
      <dgm:spPr/>
      <dgm:t>
        <a:bodyPr/>
        <a:lstStyle/>
        <a:p>
          <a:endParaRPr lang="en-US"/>
        </a:p>
      </dgm:t>
    </dgm:pt>
    <dgm:pt modelId="{FF796938-D867-4657-AF23-9AFC5F2B7E3A}" type="pres">
      <dgm:prSet presAssocID="{5F362F1B-40EA-4E61-A2BF-4F2C44851FE1}" presName="childText" presStyleLbl="bgAcc1" presStyleIdx="1" presStyleCnt="18" custScaleX="102300">
        <dgm:presLayoutVars>
          <dgm:bulletEnabled val="1"/>
        </dgm:presLayoutVars>
      </dgm:prSet>
      <dgm:spPr/>
      <dgm:t>
        <a:bodyPr/>
        <a:lstStyle/>
        <a:p>
          <a:endParaRPr lang="en-US"/>
        </a:p>
      </dgm:t>
    </dgm:pt>
    <dgm:pt modelId="{63C2E84A-FA4F-42BD-A276-BA3A35FF1019}" type="pres">
      <dgm:prSet presAssocID="{3DBFE2E4-1EED-4DE3-968F-229944247B61}" presName="Name13" presStyleLbl="parChTrans1D2" presStyleIdx="2" presStyleCnt="18"/>
      <dgm:spPr/>
      <dgm:t>
        <a:bodyPr/>
        <a:lstStyle/>
        <a:p>
          <a:endParaRPr lang="en-US"/>
        </a:p>
      </dgm:t>
    </dgm:pt>
    <dgm:pt modelId="{11AC7542-A1F4-410C-BBAD-E728AF5A1756}" type="pres">
      <dgm:prSet presAssocID="{08297FB2-7457-4AAE-BCDF-C08E781E33BF}" presName="childText" presStyleLbl="bgAcc1" presStyleIdx="2" presStyleCnt="18" custLinFactNeighborX="2174">
        <dgm:presLayoutVars>
          <dgm:bulletEnabled val="1"/>
        </dgm:presLayoutVars>
      </dgm:prSet>
      <dgm:spPr/>
      <dgm:t>
        <a:bodyPr/>
        <a:lstStyle/>
        <a:p>
          <a:endParaRPr lang="en-US"/>
        </a:p>
      </dgm:t>
    </dgm:pt>
    <dgm:pt modelId="{E4DED10E-95B0-4D9B-91CF-6B18E1164832}" type="pres">
      <dgm:prSet presAssocID="{6FCA888B-34E5-4CAD-81AD-00C03044EFC9}" presName="Name13" presStyleLbl="parChTrans1D2" presStyleIdx="3" presStyleCnt="18"/>
      <dgm:spPr/>
      <dgm:t>
        <a:bodyPr/>
        <a:lstStyle/>
        <a:p>
          <a:endParaRPr lang="en-US"/>
        </a:p>
      </dgm:t>
    </dgm:pt>
    <dgm:pt modelId="{615E653D-F5CF-465D-B220-893060AC7CD0}" type="pres">
      <dgm:prSet presAssocID="{6935D37C-7F73-4FBF-8D63-33738B4E98EB}" presName="childText" presStyleLbl="bgAcc1" presStyleIdx="3" presStyleCnt="18">
        <dgm:presLayoutVars>
          <dgm:bulletEnabled val="1"/>
        </dgm:presLayoutVars>
      </dgm:prSet>
      <dgm:spPr/>
      <dgm:t>
        <a:bodyPr/>
        <a:lstStyle/>
        <a:p>
          <a:endParaRPr lang="en-US"/>
        </a:p>
      </dgm:t>
    </dgm:pt>
    <dgm:pt modelId="{B0F8A865-0F33-4DB1-AD5A-F783C4592352}" type="pres">
      <dgm:prSet presAssocID="{D9F3FAD2-DFB9-4397-BEAD-DBF96DF171BC}" presName="root" presStyleCnt="0"/>
      <dgm:spPr/>
    </dgm:pt>
    <dgm:pt modelId="{8E662A04-A8A3-44FD-866C-8EB4353CFC68}" type="pres">
      <dgm:prSet presAssocID="{D9F3FAD2-DFB9-4397-BEAD-DBF96DF171BC}" presName="rootComposite" presStyleCnt="0"/>
      <dgm:spPr/>
    </dgm:pt>
    <dgm:pt modelId="{DE115B46-43C0-495E-A89C-4F4088BF96D4}" type="pres">
      <dgm:prSet presAssocID="{D9F3FAD2-DFB9-4397-BEAD-DBF96DF171BC}" presName="rootText" presStyleLbl="node1" presStyleIdx="1" presStyleCnt="6"/>
      <dgm:spPr/>
      <dgm:t>
        <a:bodyPr/>
        <a:lstStyle/>
        <a:p>
          <a:endParaRPr lang="en-US"/>
        </a:p>
      </dgm:t>
    </dgm:pt>
    <dgm:pt modelId="{EC5BEA97-2AA7-4AEF-A32B-9FBCA2070124}" type="pres">
      <dgm:prSet presAssocID="{D9F3FAD2-DFB9-4397-BEAD-DBF96DF171BC}" presName="rootConnector" presStyleLbl="node1" presStyleIdx="1" presStyleCnt="6"/>
      <dgm:spPr/>
      <dgm:t>
        <a:bodyPr/>
        <a:lstStyle/>
        <a:p>
          <a:endParaRPr lang="en-US"/>
        </a:p>
      </dgm:t>
    </dgm:pt>
    <dgm:pt modelId="{30982CF0-6F30-4DEF-BC7B-C237A885F8CF}" type="pres">
      <dgm:prSet presAssocID="{D9F3FAD2-DFB9-4397-BEAD-DBF96DF171BC}" presName="childShape" presStyleCnt="0"/>
      <dgm:spPr/>
    </dgm:pt>
    <dgm:pt modelId="{0953F5C0-263A-472A-A62D-A0607D8DBBCC}" type="pres">
      <dgm:prSet presAssocID="{20A102BD-C6C0-4BDA-BE0A-89188B494C04}" presName="Name13" presStyleLbl="parChTrans1D2" presStyleIdx="4" presStyleCnt="18"/>
      <dgm:spPr/>
      <dgm:t>
        <a:bodyPr/>
        <a:lstStyle/>
        <a:p>
          <a:endParaRPr lang="en-US"/>
        </a:p>
      </dgm:t>
    </dgm:pt>
    <dgm:pt modelId="{9D8388E9-8F57-4890-A1AC-82A291B55E74}" type="pres">
      <dgm:prSet presAssocID="{C334E694-1282-4734-BC27-3CEBB1135040}" presName="childText" presStyleLbl="bgAcc1" presStyleIdx="4" presStyleCnt="18" custScaleX="97344" custScaleY="90439">
        <dgm:presLayoutVars>
          <dgm:bulletEnabled val="1"/>
        </dgm:presLayoutVars>
      </dgm:prSet>
      <dgm:spPr/>
      <dgm:t>
        <a:bodyPr/>
        <a:lstStyle/>
        <a:p>
          <a:endParaRPr lang="en-US"/>
        </a:p>
      </dgm:t>
    </dgm:pt>
    <dgm:pt modelId="{E70EE028-D7A6-472E-BB1D-662C5798B092}" type="pres">
      <dgm:prSet presAssocID="{B6D525FC-E102-48DD-AA20-C59A3C281F20}" presName="Name13" presStyleLbl="parChTrans1D2" presStyleIdx="5" presStyleCnt="18"/>
      <dgm:spPr/>
      <dgm:t>
        <a:bodyPr/>
        <a:lstStyle/>
        <a:p>
          <a:endParaRPr lang="en-US"/>
        </a:p>
      </dgm:t>
    </dgm:pt>
    <dgm:pt modelId="{C4F322AF-FB69-444C-A403-8BA5D2194563}" type="pres">
      <dgm:prSet presAssocID="{762C1B5C-CFC3-434F-A777-4280414D22AD}" presName="childText" presStyleLbl="bgAcc1" presStyleIdx="5" presStyleCnt="18" custScaleX="94809" custScaleY="92569">
        <dgm:presLayoutVars>
          <dgm:bulletEnabled val="1"/>
        </dgm:presLayoutVars>
      </dgm:prSet>
      <dgm:spPr/>
      <dgm:t>
        <a:bodyPr/>
        <a:lstStyle/>
        <a:p>
          <a:endParaRPr lang="en-US"/>
        </a:p>
      </dgm:t>
    </dgm:pt>
    <dgm:pt modelId="{974E95BD-B2C8-4955-A7FE-3B27D705542A}" type="pres">
      <dgm:prSet presAssocID="{4B6D9E99-DC8B-41E1-A680-AAA0F6BC9338}" presName="root" presStyleCnt="0"/>
      <dgm:spPr/>
    </dgm:pt>
    <dgm:pt modelId="{50CC0561-2F84-4917-AE2D-938C599045B0}" type="pres">
      <dgm:prSet presAssocID="{4B6D9E99-DC8B-41E1-A680-AAA0F6BC9338}" presName="rootComposite" presStyleCnt="0"/>
      <dgm:spPr/>
    </dgm:pt>
    <dgm:pt modelId="{4D22270D-0384-4DBB-B728-25D1834801D1}" type="pres">
      <dgm:prSet presAssocID="{4B6D9E99-DC8B-41E1-A680-AAA0F6BC9338}" presName="rootText" presStyleLbl="node1" presStyleIdx="2" presStyleCnt="6" custScaleY="105074" custLinFactX="10328" custLinFactNeighborX="100000" custLinFactNeighborY="1703"/>
      <dgm:spPr/>
      <dgm:t>
        <a:bodyPr/>
        <a:lstStyle/>
        <a:p>
          <a:endParaRPr lang="en-US"/>
        </a:p>
      </dgm:t>
    </dgm:pt>
    <dgm:pt modelId="{3475F1C6-5FAB-498A-8E12-2329751E6AF3}" type="pres">
      <dgm:prSet presAssocID="{4B6D9E99-DC8B-41E1-A680-AAA0F6BC9338}" presName="rootConnector" presStyleLbl="node1" presStyleIdx="2" presStyleCnt="6"/>
      <dgm:spPr/>
      <dgm:t>
        <a:bodyPr/>
        <a:lstStyle/>
        <a:p>
          <a:endParaRPr lang="en-US"/>
        </a:p>
      </dgm:t>
    </dgm:pt>
    <dgm:pt modelId="{34575672-E023-45EA-8B73-69E2ED37AE7B}" type="pres">
      <dgm:prSet presAssocID="{4B6D9E99-DC8B-41E1-A680-AAA0F6BC9338}" presName="childShape" presStyleCnt="0"/>
      <dgm:spPr/>
    </dgm:pt>
    <dgm:pt modelId="{AC82153E-A20B-42D9-8C93-3B2EC334A13B}" type="pres">
      <dgm:prSet presAssocID="{B4D16CF9-FD51-4B02-9309-CD6C345026CD}" presName="Name13" presStyleLbl="parChTrans1D2" presStyleIdx="6" presStyleCnt="18"/>
      <dgm:spPr/>
      <dgm:t>
        <a:bodyPr/>
        <a:lstStyle/>
        <a:p>
          <a:endParaRPr lang="en-US"/>
        </a:p>
      </dgm:t>
    </dgm:pt>
    <dgm:pt modelId="{3A9BDF09-BB1E-4C62-B7D6-7428A5B50C62}" type="pres">
      <dgm:prSet presAssocID="{B1986353-5243-457F-BF32-315C13E42F54}" presName="childText" presStyleLbl="bgAcc1" presStyleIdx="6" presStyleCnt="18" custScaleX="112915" custLinFactX="40233" custLinFactNeighborX="100000" custLinFactNeighborY="6957">
        <dgm:presLayoutVars>
          <dgm:bulletEnabled val="1"/>
        </dgm:presLayoutVars>
      </dgm:prSet>
      <dgm:spPr/>
      <dgm:t>
        <a:bodyPr/>
        <a:lstStyle/>
        <a:p>
          <a:endParaRPr lang="en-US"/>
        </a:p>
      </dgm:t>
    </dgm:pt>
    <dgm:pt modelId="{B867282E-8B27-4C6F-AC62-DA76F06CC084}" type="pres">
      <dgm:prSet presAssocID="{191AE13A-C9F8-4F01-B7B1-DBE0597B2D23}" presName="Name13" presStyleLbl="parChTrans1D2" presStyleIdx="7" presStyleCnt="18"/>
      <dgm:spPr/>
      <dgm:t>
        <a:bodyPr/>
        <a:lstStyle/>
        <a:p>
          <a:endParaRPr lang="en-US"/>
        </a:p>
      </dgm:t>
    </dgm:pt>
    <dgm:pt modelId="{28E8B1B4-66E2-4B80-878F-FEFCC5620EA0}" type="pres">
      <dgm:prSet presAssocID="{8413F58E-EDD9-4C8B-929C-562064B0C6B7}" presName="childText" presStyleLbl="bgAcc1" presStyleIdx="7" presStyleCnt="18" custScaleX="113865" custLinFactX="41742" custLinFactNeighborX="100000" custLinFactNeighborY="1976">
        <dgm:presLayoutVars>
          <dgm:bulletEnabled val="1"/>
        </dgm:presLayoutVars>
      </dgm:prSet>
      <dgm:spPr/>
      <dgm:t>
        <a:bodyPr/>
        <a:lstStyle/>
        <a:p>
          <a:endParaRPr lang="en-US"/>
        </a:p>
      </dgm:t>
    </dgm:pt>
    <dgm:pt modelId="{1E4FC961-8F0A-4A0C-993A-72933EA9035B}" type="pres">
      <dgm:prSet presAssocID="{AAAFF548-637F-4F18-9F54-511DE72EBF91}" presName="Name13" presStyleLbl="parChTrans1D2" presStyleIdx="8" presStyleCnt="18"/>
      <dgm:spPr/>
      <dgm:t>
        <a:bodyPr/>
        <a:lstStyle/>
        <a:p>
          <a:endParaRPr lang="en-US"/>
        </a:p>
      </dgm:t>
    </dgm:pt>
    <dgm:pt modelId="{CA79DA3C-29EB-49AF-946D-07CDD9BB8BD4}" type="pres">
      <dgm:prSet presAssocID="{33B23A23-BA8B-4D6A-8C3B-44108E8E8883}" presName="childText" presStyleLbl="bgAcc1" presStyleIdx="8" presStyleCnt="18" custScaleX="126744" custLinFactX="41963" custLinFactNeighborX="100000" custLinFactNeighborY="-5337">
        <dgm:presLayoutVars>
          <dgm:bulletEnabled val="1"/>
        </dgm:presLayoutVars>
      </dgm:prSet>
      <dgm:spPr/>
      <dgm:t>
        <a:bodyPr/>
        <a:lstStyle/>
        <a:p>
          <a:endParaRPr lang="en-US"/>
        </a:p>
      </dgm:t>
    </dgm:pt>
    <dgm:pt modelId="{B8F3BCA4-150A-4F2C-AED7-64A948708498}" type="pres">
      <dgm:prSet presAssocID="{54C69AC4-3587-4360-86BE-80AA1CEB837B}" presName="Name13" presStyleLbl="parChTrans1D2" presStyleIdx="9" presStyleCnt="18"/>
      <dgm:spPr/>
    </dgm:pt>
    <dgm:pt modelId="{9653B0B3-ADB8-4857-88E0-54708CC877A5}" type="pres">
      <dgm:prSet presAssocID="{6E2AB6D5-FB90-4A90-9F06-9A6761AF8066}" presName="childText" presStyleLbl="bgAcc1" presStyleIdx="9" presStyleCnt="18" custScaleX="127864" custScaleY="107356" custLinFactX="43964" custLinFactNeighborX="100000">
        <dgm:presLayoutVars>
          <dgm:bulletEnabled val="1"/>
        </dgm:presLayoutVars>
      </dgm:prSet>
      <dgm:spPr/>
    </dgm:pt>
    <dgm:pt modelId="{48FF11AA-716E-404B-97C0-1C0791D1A95D}" type="pres">
      <dgm:prSet presAssocID="{92EEB41A-1720-499F-B925-70818FEC2A41}" presName="root" presStyleCnt="0"/>
      <dgm:spPr/>
    </dgm:pt>
    <dgm:pt modelId="{C2F865AF-E494-4398-A5A8-224398D7EAB9}" type="pres">
      <dgm:prSet presAssocID="{92EEB41A-1720-499F-B925-70818FEC2A41}" presName="rootComposite" presStyleCnt="0"/>
      <dgm:spPr/>
    </dgm:pt>
    <dgm:pt modelId="{E8225C40-B096-4FE6-8922-68463725F5CB}" type="pres">
      <dgm:prSet presAssocID="{92EEB41A-1720-499F-B925-70818FEC2A41}" presName="rootText" presStyleLbl="node1" presStyleIdx="3" presStyleCnt="6" custLinFactX="100000" custLinFactNeighborX="132248" custLinFactNeighborY="-5810"/>
      <dgm:spPr/>
      <dgm:t>
        <a:bodyPr/>
        <a:lstStyle/>
        <a:p>
          <a:endParaRPr lang="en-US"/>
        </a:p>
      </dgm:t>
    </dgm:pt>
    <dgm:pt modelId="{5A977420-1B8E-4A50-99DC-584976A7E0C3}" type="pres">
      <dgm:prSet presAssocID="{92EEB41A-1720-499F-B925-70818FEC2A41}" presName="rootConnector" presStyleLbl="node1" presStyleIdx="3" presStyleCnt="6"/>
      <dgm:spPr/>
      <dgm:t>
        <a:bodyPr/>
        <a:lstStyle/>
        <a:p>
          <a:endParaRPr lang="en-US"/>
        </a:p>
      </dgm:t>
    </dgm:pt>
    <dgm:pt modelId="{04FAEB49-E3F3-4CA4-9A00-10F51897B197}" type="pres">
      <dgm:prSet presAssocID="{92EEB41A-1720-499F-B925-70818FEC2A41}" presName="childShape" presStyleCnt="0"/>
      <dgm:spPr/>
    </dgm:pt>
    <dgm:pt modelId="{4A28016E-BD69-48D4-B737-A4645C0F87B0}" type="pres">
      <dgm:prSet presAssocID="{6D4805B2-3255-4933-B35C-5ED524044B46}" presName="Name13" presStyleLbl="parChTrans1D2" presStyleIdx="10" presStyleCnt="18"/>
      <dgm:spPr/>
      <dgm:t>
        <a:bodyPr/>
        <a:lstStyle/>
        <a:p>
          <a:endParaRPr lang="en-US"/>
        </a:p>
      </dgm:t>
    </dgm:pt>
    <dgm:pt modelId="{CF6FB1D6-827D-4B8A-A2C3-9C48EFC2D9BA}" type="pres">
      <dgm:prSet presAssocID="{B2A512A9-6B9F-4E83-8C75-113991BEE230}" presName="childText" presStyleLbl="bgAcc1" presStyleIdx="10" presStyleCnt="18" custScaleX="117267" custLinFactX="100000" custLinFactY="17634" custLinFactNeighborX="190203" custLinFactNeighborY="100000">
        <dgm:presLayoutVars>
          <dgm:bulletEnabled val="1"/>
        </dgm:presLayoutVars>
      </dgm:prSet>
      <dgm:spPr/>
      <dgm:t>
        <a:bodyPr/>
        <a:lstStyle/>
        <a:p>
          <a:endParaRPr lang="en-US"/>
        </a:p>
      </dgm:t>
    </dgm:pt>
    <dgm:pt modelId="{5F29C118-AF94-4386-92D2-DFAD57520E2C}" type="pres">
      <dgm:prSet presAssocID="{E954CE21-A722-4844-8208-01784C30D42C}" presName="Name13" presStyleLbl="parChTrans1D2" presStyleIdx="11" presStyleCnt="18"/>
      <dgm:spPr/>
      <dgm:t>
        <a:bodyPr/>
        <a:lstStyle/>
        <a:p>
          <a:endParaRPr lang="en-US"/>
        </a:p>
      </dgm:t>
    </dgm:pt>
    <dgm:pt modelId="{C0014FCC-D2F7-4882-805C-3DAE12051059}" type="pres">
      <dgm:prSet presAssocID="{EA416BB3-754B-4F55-BD12-6F633912E49C}" presName="childText" presStyleLbl="bgAcc1" presStyleIdx="11" presStyleCnt="18" custLinFactX="100000" custLinFactY="22800" custLinFactNeighborX="190203" custLinFactNeighborY="100000">
        <dgm:presLayoutVars>
          <dgm:bulletEnabled val="1"/>
        </dgm:presLayoutVars>
      </dgm:prSet>
      <dgm:spPr/>
      <dgm:t>
        <a:bodyPr/>
        <a:lstStyle/>
        <a:p>
          <a:endParaRPr lang="en-US"/>
        </a:p>
      </dgm:t>
    </dgm:pt>
    <dgm:pt modelId="{350B99C6-9B86-46B8-A85F-760A3E687712}" type="pres">
      <dgm:prSet presAssocID="{F137DB6B-8AAB-455B-867E-1E1DD4213EE8}" presName="Name13" presStyleLbl="parChTrans1D2" presStyleIdx="12" presStyleCnt="18"/>
      <dgm:spPr/>
    </dgm:pt>
    <dgm:pt modelId="{4C32B565-7E9E-4861-8ACF-32E0CD0E31A1}" type="pres">
      <dgm:prSet presAssocID="{7E5A1CAB-F10B-426C-95C8-C6F1D127238E}" presName="childText" presStyleLbl="bgAcc1" presStyleIdx="12" presStyleCnt="18" custLinFactX="100000" custLinFactY="-100000" custLinFactNeighborX="190203" custLinFactNeighborY="-164251">
        <dgm:presLayoutVars>
          <dgm:bulletEnabled val="1"/>
        </dgm:presLayoutVars>
      </dgm:prSet>
      <dgm:spPr/>
    </dgm:pt>
    <dgm:pt modelId="{2C15FC38-3ACF-433D-B301-138C7D70D1B9}" type="pres">
      <dgm:prSet presAssocID="{C6D3128B-6189-494D-923F-A9139F40D826}" presName="root" presStyleCnt="0"/>
      <dgm:spPr/>
    </dgm:pt>
    <dgm:pt modelId="{D72A0054-1C44-42B8-A670-5FA0285C73C9}" type="pres">
      <dgm:prSet presAssocID="{C6D3128B-6189-494D-923F-A9139F40D826}" presName="rootComposite" presStyleCnt="0"/>
      <dgm:spPr/>
    </dgm:pt>
    <dgm:pt modelId="{595B6F9C-EAD2-4408-ABBB-797165E6F210}" type="pres">
      <dgm:prSet presAssocID="{C6D3128B-6189-494D-923F-A9139F40D826}" presName="rootText" presStyleLbl="node1" presStyleIdx="4" presStyleCnt="6" custLinFactNeighborX="-9495" custLinFactNeighborY="831"/>
      <dgm:spPr/>
      <dgm:t>
        <a:bodyPr/>
        <a:lstStyle/>
        <a:p>
          <a:endParaRPr lang="en-US"/>
        </a:p>
      </dgm:t>
    </dgm:pt>
    <dgm:pt modelId="{6AADC2C9-A53E-48AF-81F2-2CB6CB74846A}" type="pres">
      <dgm:prSet presAssocID="{C6D3128B-6189-494D-923F-A9139F40D826}" presName="rootConnector" presStyleLbl="node1" presStyleIdx="4" presStyleCnt="6"/>
      <dgm:spPr/>
    </dgm:pt>
    <dgm:pt modelId="{6EF903EC-C1FB-46C1-A371-4F551AFECCD2}" type="pres">
      <dgm:prSet presAssocID="{C6D3128B-6189-494D-923F-A9139F40D826}" presName="childShape" presStyleCnt="0"/>
      <dgm:spPr/>
    </dgm:pt>
    <dgm:pt modelId="{C9A72D77-699E-45A9-838B-7432E1B5AF4D}" type="pres">
      <dgm:prSet presAssocID="{8AC03C36-1E90-49E8-8C99-20EE1EFBBDD9}" presName="Name13" presStyleLbl="parChTrans1D2" presStyleIdx="13" presStyleCnt="18"/>
      <dgm:spPr/>
    </dgm:pt>
    <dgm:pt modelId="{8E49AAFE-F418-4E8D-B2E3-C2E38B9EAB74}" type="pres">
      <dgm:prSet presAssocID="{597C4AB9-49DA-42B7-9682-CFEB5F3767E6}" presName="childText" presStyleLbl="bgAcc1" presStyleIdx="13" presStyleCnt="18" custLinFactNeighborX="-11868" custLinFactNeighborY="0">
        <dgm:presLayoutVars>
          <dgm:bulletEnabled val="1"/>
        </dgm:presLayoutVars>
      </dgm:prSet>
      <dgm:spPr/>
      <dgm:t>
        <a:bodyPr/>
        <a:lstStyle/>
        <a:p>
          <a:endParaRPr lang="en-US"/>
        </a:p>
      </dgm:t>
    </dgm:pt>
    <dgm:pt modelId="{8B37FD61-BBFD-4C4B-8D08-DCE551F9D303}" type="pres">
      <dgm:prSet presAssocID="{2A179457-A8F1-47C3-B8A1-FA4CFAE8922B}" presName="Name13" presStyleLbl="parChTrans1D2" presStyleIdx="14" presStyleCnt="18"/>
      <dgm:spPr/>
    </dgm:pt>
    <dgm:pt modelId="{E969F713-9737-462B-BF8E-017F92927AB1}" type="pres">
      <dgm:prSet presAssocID="{D27EED80-CEEE-4EFF-9F88-131A3A3601A2}" presName="childText" presStyleLbl="bgAcc1" presStyleIdx="14" presStyleCnt="18" custLinFactNeighborX="-7358" custLinFactNeighborY="-7431">
        <dgm:presLayoutVars>
          <dgm:bulletEnabled val="1"/>
        </dgm:presLayoutVars>
      </dgm:prSet>
      <dgm:spPr/>
      <dgm:t>
        <a:bodyPr/>
        <a:lstStyle/>
        <a:p>
          <a:endParaRPr lang="en-US"/>
        </a:p>
      </dgm:t>
    </dgm:pt>
    <dgm:pt modelId="{B75E757B-844F-459C-8784-3677DEF651F4}" type="pres">
      <dgm:prSet presAssocID="{A71EB420-4219-48F0-9B18-627C970C2360}" presName="Name13" presStyleLbl="parChTrans1D2" presStyleIdx="15" presStyleCnt="18"/>
      <dgm:spPr/>
    </dgm:pt>
    <dgm:pt modelId="{347ECA0A-C238-4BF9-BA7C-9C73E5CF7EF4}" type="pres">
      <dgm:prSet presAssocID="{EE2DB3E2-73AF-4904-B15E-710B1DA2265E}" presName="childText" presStyleLbl="bgAcc1" presStyleIdx="15" presStyleCnt="18" custLinFactNeighborX="-2322" custLinFactNeighborY="-9288">
        <dgm:presLayoutVars>
          <dgm:bulletEnabled val="1"/>
        </dgm:presLayoutVars>
      </dgm:prSet>
      <dgm:spPr/>
      <dgm:t>
        <a:bodyPr/>
        <a:lstStyle/>
        <a:p>
          <a:endParaRPr lang="en-US"/>
        </a:p>
      </dgm:t>
    </dgm:pt>
    <dgm:pt modelId="{999CFEE6-196A-4534-B0D6-E4C8710ED566}" type="pres">
      <dgm:prSet presAssocID="{7289C2E5-4F2C-432A-911E-6F94AD50FF34}" presName="Name13" presStyleLbl="parChTrans1D2" presStyleIdx="16" presStyleCnt="18"/>
      <dgm:spPr/>
    </dgm:pt>
    <dgm:pt modelId="{BB562102-67C9-404C-9460-B706ACD962A2}" type="pres">
      <dgm:prSet presAssocID="{69A4C932-EA0D-46C2-97D4-5092BAEA926C}" presName="childText" presStyleLbl="bgAcc1" presStyleIdx="16" presStyleCnt="18" custLinFactNeighborX="0" custLinFactNeighborY="-11145">
        <dgm:presLayoutVars>
          <dgm:bulletEnabled val="1"/>
        </dgm:presLayoutVars>
      </dgm:prSet>
      <dgm:spPr/>
      <dgm:t>
        <a:bodyPr/>
        <a:lstStyle/>
        <a:p>
          <a:endParaRPr lang="en-US"/>
        </a:p>
      </dgm:t>
    </dgm:pt>
    <dgm:pt modelId="{C7DD8FF2-B363-46BA-971D-C8A515D53E22}" type="pres">
      <dgm:prSet presAssocID="{107B1518-52B7-4CD3-BA0E-F9E9A0789F25}" presName="root" presStyleCnt="0"/>
      <dgm:spPr/>
    </dgm:pt>
    <dgm:pt modelId="{CB9D62A1-7529-4E50-B0DE-768549A6298C}" type="pres">
      <dgm:prSet presAssocID="{107B1518-52B7-4CD3-BA0E-F9E9A0789F25}" presName="rootComposite" presStyleCnt="0"/>
      <dgm:spPr/>
    </dgm:pt>
    <dgm:pt modelId="{2C10FA74-84A2-4A8A-9A37-EE1C05498FBB}" type="pres">
      <dgm:prSet presAssocID="{107B1518-52B7-4CD3-BA0E-F9E9A0789F25}" presName="rootText" presStyleLbl="node1" presStyleIdx="5" presStyleCnt="6" custScaleX="105293" custScaleY="104380" custLinFactX="-189573" custLinFactNeighborX="-200000" custLinFactNeighborY="-2063"/>
      <dgm:spPr/>
      <dgm:t>
        <a:bodyPr/>
        <a:lstStyle/>
        <a:p>
          <a:endParaRPr lang="en-US"/>
        </a:p>
      </dgm:t>
    </dgm:pt>
    <dgm:pt modelId="{8F1A260A-7330-4FAD-AB32-473E08B3CD2C}" type="pres">
      <dgm:prSet presAssocID="{107B1518-52B7-4CD3-BA0E-F9E9A0789F25}" presName="rootConnector" presStyleLbl="node1" presStyleIdx="5" presStyleCnt="6"/>
      <dgm:spPr/>
      <dgm:t>
        <a:bodyPr/>
        <a:lstStyle/>
        <a:p>
          <a:endParaRPr lang="en-US"/>
        </a:p>
      </dgm:t>
    </dgm:pt>
    <dgm:pt modelId="{A0D90194-3469-447B-A86C-E7020B805BBB}" type="pres">
      <dgm:prSet presAssocID="{107B1518-52B7-4CD3-BA0E-F9E9A0789F25}" presName="childShape" presStyleCnt="0"/>
      <dgm:spPr/>
    </dgm:pt>
    <dgm:pt modelId="{9301474F-3C24-43E0-BC38-875FFD087789}" type="pres">
      <dgm:prSet presAssocID="{95C8982E-B22F-4C85-B4E2-4A0DC8DC1F47}" presName="Name13" presStyleLbl="parChTrans1D2" presStyleIdx="17" presStyleCnt="18"/>
      <dgm:spPr/>
    </dgm:pt>
    <dgm:pt modelId="{550A4895-1EB0-4E2C-839D-1D5CB61DC2BB}" type="pres">
      <dgm:prSet presAssocID="{F74F4184-7478-4637-A63F-092ABF4A8CF0}" presName="childText" presStyleLbl="bgAcc1" presStyleIdx="17" presStyleCnt="18" custScaleY="97375" custLinFactX="-200000" custLinFactNeighborX="-289485" custLinFactNeighborY="-846">
        <dgm:presLayoutVars>
          <dgm:bulletEnabled val="1"/>
        </dgm:presLayoutVars>
      </dgm:prSet>
      <dgm:spPr/>
      <dgm:t>
        <a:bodyPr/>
        <a:lstStyle/>
        <a:p>
          <a:endParaRPr lang="en-US"/>
        </a:p>
      </dgm:t>
    </dgm:pt>
  </dgm:ptLst>
  <dgm:cxnLst>
    <dgm:cxn modelId="{1517EC7E-8087-48E6-A8FF-CA3D59E5B3F1}" type="presOf" srcId="{7289C2E5-4F2C-432A-911E-6F94AD50FF34}" destId="{999CFEE6-196A-4534-B0D6-E4C8710ED566}" srcOrd="0" destOrd="0" presId="urn:microsoft.com/office/officeart/2005/8/layout/hierarchy3"/>
    <dgm:cxn modelId="{0A366A19-2100-46F9-B2D2-FF4917CABC64}" srcId="{12F19639-8E50-4D48-BA3A-BBAF0A493CD9}" destId="{6935D37C-7F73-4FBF-8D63-33738B4E98EB}" srcOrd="3" destOrd="0" parTransId="{6FCA888B-34E5-4CAD-81AD-00C03044EFC9}" sibTransId="{0EE79E94-2F2B-4F1B-9F02-3ADC2F476974}"/>
    <dgm:cxn modelId="{5E8C6195-9006-4AE7-90C2-B7642CE7B5F7}" type="presOf" srcId="{191AE13A-C9F8-4F01-B7B1-DBE0597B2D23}" destId="{B867282E-8B27-4C6F-AC62-DA76F06CC084}" srcOrd="0" destOrd="0" presId="urn:microsoft.com/office/officeart/2005/8/layout/hierarchy3"/>
    <dgm:cxn modelId="{A89C3848-1D31-4E62-832A-57D569524268}" srcId="{EB11EB50-9675-4A13-9826-89AC7D7C6E84}" destId="{D9F3FAD2-DFB9-4397-BEAD-DBF96DF171BC}" srcOrd="1" destOrd="0" parTransId="{528130FA-8812-4CD5-829B-3E724DD595E4}" sibTransId="{3BCB7914-6DD8-4594-B209-6E25FF1452D4}"/>
    <dgm:cxn modelId="{9F43A530-CD30-4F42-921C-49E0B3EAC018}" type="presOf" srcId="{EE2DB3E2-73AF-4904-B15E-710B1DA2265E}" destId="{347ECA0A-C238-4BF9-BA7C-9C73E5CF7EF4}" srcOrd="0" destOrd="0" presId="urn:microsoft.com/office/officeart/2005/8/layout/hierarchy3"/>
    <dgm:cxn modelId="{CA47D961-C7E8-4351-A53D-5F3B9967F8B3}" type="presOf" srcId="{2A179457-A8F1-47C3-B8A1-FA4CFAE8922B}" destId="{8B37FD61-BBFD-4C4B-8D08-DCE551F9D303}" srcOrd="0" destOrd="0" presId="urn:microsoft.com/office/officeart/2005/8/layout/hierarchy3"/>
    <dgm:cxn modelId="{8020ED33-D323-41D7-BA85-E50B02D95533}" srcId="{EB11EB50-9675-4A13-9826-89AC7D7C6E84}" destId="{92EEB41A-1720-499F-B925-70818FEC2A41}" srcOrd="3" destOrd="0" parTransId="{475417E0-55E6-4CE3-8AD3-3DADD8E30FAE}" sibTransId="{50F0068C-3B26-466E-B384-AA2FBF85248C}"/>
    <dgm:cxn modelId="{F557DE06-4662-43F4-9D57-288BFCA64E2E}" type="presOf" srcId="{AAAFF548-637F-4F18-9F54-511DE72EBF91}" destId="{1E4FC961-8F0A-4A0C-993A-72933EA9035B}" srcOrd="0" destOrd="0" presId="urn:microsoft.com/office/officeart/2005/8/layout/hierarchy3"/>
    <dgm:cxn modelId="{19BD25BC-3196-489C-B35B-B3F9E1178141}" type="presOf" srcId="{12F19639-8E50-4D48-BA3A-BBAF0A493CD9}" destId="{8BCDECCF-C6F0-41C0-A1CE-D5A189D5201B}" srcOrd="0" destOrd="0" presId="urn:microsoft.com/office/officeart/2005/8/layout/hierarchy3"/>
    <dgm:cxn modelId="{BB169971-FCE9-448A-B574-85248773422B}" srcId="{12F19639-8E50-4D48-BA3A-BBAF0A493CD9}" destId="{08297FB2-7457-4AAE-BCDF-C08E781E33BF}" srcOrd="2" destOrd="0" parTransId="{3DBFE2E4-1EED-4DE3-968F-229944247B61}" sibTransId="{BD50DC89-A1A8-4FB1-8B4D-301F4EA062AA}"/>
    <dgm:cxn modelId="{94DECD11-42FB-4E5C-B018-9903CD6A14B0}" type="presOf" srcId="{3DBFE2E4-1EED-4DE3-968F-229944247B61}" destId="{63C2E84A-FA4F-42BD-A276-BA3A35FF1019}" srcOrd="0" destOrd="0" presId="urn:microsoft.com/office/officeart/2005/8/layout/hierarchy3"/>
    <dgm:cxn modelId="{FEF6DAB2-ECF8-4043-BDC1-BF1518E464E3}" srcId="{12F19639-8E50-4D48-BA3A-BBAF0A493CD9}" destId="{5DD50A11-C992-4FCA-A7EB-E1C4B389EFDA}" srcOrd="0" destOrd="0" parTransId="{9C10B281-12CF-49EA-BA68-C899B5FBC35E}" sibTransId="{A252CE9F-A08B-49F0-AD76-8D482E5B0A48}"/>
    <dgm:cxn modelId="{BF7C4FA8-06F5-4B49-B3D4-3A03153A0706}" type="presOf" srcId="{9C10B281-12CF-49EA-BA68-C899B5FBC35E}" destId="{D3312623-C98B-4F1A-8523-D855E2EBCF5D}" srcOrd="0" destOrd="0" presId="urn:microsoft.com/office/officeart/2005/8/layout/hierarchy3"/>
    <dgm:cxn modelId="{96DE7A10-AE45-4D2F-BF4F-37362F5773EE}" type="presOf" srcId="{6FCA888B-34E5-4CAD-81AD-00C03044EFC9}" destId="{E4DED10E-95B0-4D9B-91CF-6B18E1164832}" srcOrd="0" destOrd="0" presId="urn:microsoft.com/office/officeart/2005/8/layout/hierarchy3"/>
    <dgm:cxn modelId="{8932266A-F58B-4384-B64C-9E9F619B74CB}" type="presOf" srcId="{7E5A1CAB-F10B-426C-95C8-C6F1D127238E}" destId="{4C32B565-7E9E-4861-8ACF-32E0CD0E31A1}" srcOrd="0" destOrd="0" presId="urn:microsoft.com/office/officeart/2005/8/layout/hierarchy3"/>
    <dgm:cxn modelId="{08FBD759-E01D-42DA-A485-17EB3384BD61}" srcId="{4B6D9E99-DC8B-41E1-A680-AAA0F6BC9338}" destId="{B1986353-5243-457F-BF32-315C13E42F54}" srcOrd="0" destOrd="0" parTransId="{B4D16CF9-FD51-4B02-9309-CD6C345026CD}" sibTransId="{2944A569-2CE2-45B9-8716-3D8DBC06D89B}"/>
    <dgm:cxn modelId="{57DAABE4-82D8-4D74-A239-A3EFFB0D9392}" type="presOf" srcId="{33B23A23-BA8B-4D6A-8C3B-44108E8E8883}" destId="{CA79DA3C-29EB-49AF-946D-07CDD9BB8BD4}" srcOrd="0" destOrd="0" presId="urn:microsoft.com/office/officeart/2005/8/layout/hierarchy3"/>
    <dgm:cxn modelId="{EC912AC5-6A95-4EDE-81BE-528E53766BD8}" srcId="{C6D3128B-6189-494D-923F-A9139F40D826}" destId="{69A4C932-EA0D-46C2-97D4-5092BAEA926C}" srcOrd="3" destOrd="0" parTransId="{7289C2E5-4F2C-432A-911E-6F94AD50FF34}" sibTransId="{BE0CD7EB-AFF0-4A69-8277-3773BF3B6F93}"/>
    <dgm:cxn modelId="{32BC68F6-EC70-4970-BB9A-40A560435578}" type="presOf" srcId="{E954CE21-A722-4844-8208-01784C30D42C}" destId="{5F29C118-AF94-4386-92D2-DFAD57520E2C}" srcOrd="0" destOrd="0" presId="urn:microsoft.com/office/officeart/2005/8/layout/hierarchy3"/>
    <dgm:cxn modelId="{2FE09B30-706E-43F3-A158-44645FBF1954}" type="presOf" srcId="{EA416BB3-754B-4F55-BD12-6F633912E49C}" destId="{C0014FCC-D2F7-4882-805C-3DAE12051059}" srcOrd="0" destOrd="0" presId="urn:microsoft.com/office/officeart/2005/8/layout/hierarchy3"/>
    <dgm:cxn modelId="{A4F77F36-F778-4535-B5E5-1C3FCCFD82CB}" srcId="{107B1518-52B7-4CD3-BA0E-F9E9A0789F25}" destId="{F74F4184-7478-4637-A63F-092ABF4A8CF0}" srcOrd="0" destOrd="0" parTransId="{95C8982E-B22F-4C85-B4E2-4A0DC8DC1F47}" sibTransId="{701E52D4-7A7E-41D7-A015-3265B3124BC1}"/>
    <dgm:cxn modelId="{5D1A2C83-696F-4BD0-98E7-E640FE8F884A}" type="presOf" srcId="{F74F4184-7478-4637-A63F-092ABF4A8CF0}" destId="{550A4895-1EB0-4E2C-839D-1D5CB61DC2BB}" srcOrd="0" destOrd="0" presId="urn:microsoft.com/office/officeart/2005/8/layout/hierarchy3"/>
    <dgm:cxn modelId="{43E29B6C-601F-45BA-9143-7F9B61339161}" type="presOf" srcId="{92EEB41A-1720-499F-B925-70818FEC2A41}" destId="{E8225C40-B096-4FE6-8922-68463725F5CB}" srcOrd="0" destOrd="0" presId="urn:microsoft.com/office/officeart/2005/8/layout/hierarchy3"/>
    <dgm:cxn modelId="{BE912CA1-CF3F-470C-B72E-FBA1B3B1056C}" type="presOf" srcId="{6935D37C-7F73-4FBF-8D63-33738B4E98EB}" destId="{615E653D-F5CF-465D-B220-893060AC7CD0}" srcOrd="0" destOrd="0" presId="urn:microsoft.com/office/officeart/2005/8/layout/hierarchy3"/>
    <dgm:cxn modelId="{2FE3F70D-3210-4799-B396-AB10CFFB5BDF}" srcId="{C6D3128B-6189-494D-923F-A9139F40D826}" destId="{597C4AB9-49DA-42B7-9682-CFEB5F3767E6}" srcOrd="0" destOrd="0" parTransId="{8AC03C36-1E90-49E8-8C99-20EE1EFBBDD9}" sibTransId="{BE4EF255-CC81-4068-ACC3-1BBC00E1D62A}"/>
    <dgm:cxn modelId="{DBD954B3-2F38-40EB-9B08-6EE0511972CE}" type="presOf" srcId="{A71EB420-4219-48F0-9B18-627C970C2360}" destId="{B75E757B-844F-459C-8784-3677DEF651F4}" srcOrd="0" destOrd="0" presId="urn:microsoft.com/office/officeart/2005/8/layout/hierarchy3"/>
    <dgm:cxn modelId="{896A28C5-AE85-4F1F-9D46-4EF66B6E173E}" type="presOf" srcId="{8AC03C36-1E90-49E8-8C99-20EE1EFBBDD9}" destId="{C9A72D77-699E-45A9-838B-7432E1B5AF4D}" srcOrd="0" destOrd="0" presId="urn:microsoft.com/office/officeart/2005/8/layout/hierarchy3"/>
    <dgm:cxn modelId="{AB0D922D-B629-485C-8D58-47F96EAE8EAB}" type="presOf" srcId="{5DD50A11-C992-4FCA-A7EB-E1C4B389EFDA}" destId="{3F304279-4F7A-4776-BAB3-3FAFB512335C}" srcOrd="0" destOrd="0" presId="urn:microsoft.com/office/officeart/2005/8/layout/hierarchy3"/>
    <dgm:cxn modelId="{BD96EEB7-14FD-4A58-BA01-886BA930A07E}" type="presOf" srcId="{95C8982E-B22F-4C85-B4E2-4A0DC8DC1F47}" destId="{9301474F-3C24-43E0-BC38-875FFD087789}" srcOrd="0" destOrd="0" presId="urn:microsoft.com/office/officeart/2005/8/layout/hierarchy3"/>
    <dgm:cxn modelId="{C7BA99F6-3743-4109-AA7E-21BCCEA159C0}" type="presOf" srcId="{F137DB6B-8AAB-455B-867E-1E1DD4213EE8}" destId="{350B99C6-9B86-46B8-A85F-760A3E687712}" srcOrd="0" destOrd="0" presId="urn:microsoft.com/office/officeart/2005/8/layout/hierarchy3"/>
    <dgm:cxn modelId="{D6AB64D5-91E3-441B-B165-5E272DBE22B4}" srcId="{C6D3128B-6189-494D-923F-A9139F40D826}" destId="{D27EED80-CEEE-4EFF-9F88-131A3A3601A2}" srcOrd="1" destOrd="0" parTransId="{2A179457-A8F1-47C3-B8A1-FA4CFAE8922B}" sibTransId="{F2B48ABC-F090-472E-80F1-738C43E7E1CD}"/>
    <dgm:cxn modelId="{C95BFCFD-E1FA-4442-9717-F572FAF98E5A}" type="presOf" srcId="{C334E694-1282-4734-BC27-3CEBB1135040}" destId="{9D8388E9-8F57-4890-A1AC-82A291B55E74}" srcOrd="0" destOrd="0" presId="urn:microsoft.com/office/officeart/2005/8/layout/hierarchy3"/>
    <dgm:cxn modelId="{7670E90C-8E96-4EB9-B24A-2B46A9AD68CC}" srcId="{4B6D9E99-DC8B-41E1-A680-AAA0F6BC9338}" destId="{6E2AB6D5-FB90-4A90-9F06-9A6761AF8066}" srcOrd="3" destOrd="0" parTransId="{54C69AC4-3587-4360-86BE-80AA1CEB837B}" sibTransId="{CC74AC5E-D8AB-498F-BA58-FAC1DF8A13D3}"/>
    <dgm:cxn modelId="{26BE6CBD-B6AE-4F09-9F7D-9E5EF881BD99}" type="presOf" srcId="{597C4AB9-49DA-42B7-9682-CFEB5F3767E6}" destId="{8E49AAFE-F418-4E8D-B2E3-C2E38B9EAB74}" srcOrd="0" destOrd="0" presId="urn:microsoft.com/office/officeart/2005/8/layout/hierarchy3"/>
    <dgm:cxn modelId="{222EA297-A109-480A-9C18-A0D881EEB99E}" srcId="{EB11EB50-9675-4A13-9826-89AC7D7C6E84}" destId="{C6D3128B-6189-494D-923F-A9139F40D826}" srcOrd="4" destOrd="0" parTransId="{AFA5CA7A-BBE8-4FA8-9C36-AC3C6F3C4732}" sibTransId="{2E0A7912-6EF3-4E4C-94FB-FB8AB257F9B9}"/>
    <dgm:cxn modelId="{B05F403D-460B-4E71-906D-9FD337555E31}" srcId="{EB11EB50-9675-4A13-9826-89AC7D7C6E84}" destId="{107B1518-52B7-4CD3-BA0E-F9E9A0789F25}" srcOrd="5" destOrd="0" parTransId="{C5434DEE-0A9E-4A47-8033-BA71A73EC8FE}" sibTransId="{3612DDA1-DD03-46B3-AB50-C3E014A497EE}"/>
    <dgm:cxn modelId="{2F2C77BF-7A47-4DB0-B46B-8AD9896560AF}" type="presOf" srcId="{69A4C932-EA0D-46C2-97D4-5092BAEA926C}" destId="{BB562102-67C9-404C-9460-B706ACD962A2}" srcOrd="0" destOrd="0" presId="urn:microsoft.com/office/officeart/2005/8/layout/hierarchy3"/>
    <dgm:cxn modelId="{FCE79796-86B1-48C9-B117-34F63C10E2F9}" type="presOf" srcId="{54C69AC4-3587-4360-86BE-80AA1CEB837B}" destId="{B8F3BCA4-150A-4F2C-AED7-64A948708498}" srcOrd="0" destOrd="0" presId="urn:microsoft.com/office/officeart/2005/8/layout/hierarchy3"/>
    <dgm:cxn modelId="{8195997F-10FC-4E00-A9E2-90E160E355E2}" type="presOf" srcId="{92EEB41A-1720-499F-B925-70818FEC2A41}" destId="{5A977420-1B8E-4A50-99DC-584976A7E0C3}" srcOrd="1" destOrd="0" presId="urn:microsoft.com/office/officeart/2005/8/layout/hierarchy3"/>
    <dgm:cxn modelId="{60FDC98B-5F8C-4287-A192-231CB8502C5B}" type="presOf" srcId="{8413F58E-EDD9-4C8B-929C-562064B0C6B7}" destId="{28E8B1B4-66E2-4B80-878F-FEFCC5620EA0}" srcOrd="0" destOrd="0" presId="urn:microsoft.com/office/officeart/2005/8/layout/hierarchy3"/>
    <dgm:cxn modelId="{E3609E9F-7D45-4E81-9A39-DE50FB433958}" type="presOf" srcId="{762C1B5C-CFC3-434F-A777-4280414D22AD}" destId="{C4F322AF-FB69-444C-A403-8BA5D2194563}" srcOrd="0" destOrd="0" presId="urn:microsoft.com/office/officeart/2005/8/layout/hierarchy3"/>
    <dgm:cxn modelId="{576DC774-88AF-465F-B2DF-8A65D42C89BE}" type="presOf" srcId="{D9F3FAD2-DFB9-4397-BEAD-DBF96DF171BC}" destId="{EC5BEA97-2AA7-4AEF-A32B-9FBCA2070124}" srcOrd="1" destOrd="0" presId="urn:microsoft.com/office/officeart/2005/8/layout/hierarchy3"/>
    <dgm:cxn modelId="{A12632E2-6904-4476-88D4-81C2AC738164}" type="presOf" srcId="{6E2AB6D5-FB90-4A90-9F06-9A6761AF8066}" destId="{9653B0B3-ADB8-4857-88E0-54708CC877A5}" srcOrd="0" destOrd="0" presId="urn:microsoft.com/office/officeart/2005/8/layout/hierarchy3"/>
    <dgm:cxn modelId="{85AB3637-B5C2-4EF2-A1AF-0FF55C18125B}" type="presOf" srcId="{D27EED80-CEEE-4EFF-9F88-131A3A3601A2}" destId="{E969F713-9737-462B-BF8E-017F92927AB1}" srcOrd="0" destOrd="0" presId="urn:microsoft.com/office/officeart/2005/8/layout/hierarchy3"/>
    <dgm:cxn modelId="{476FE697-DD15-448A-BFB5-F5D5377D1896}" type="presOf" srcId="{C6D3128B-6189-494D-923F-A9139F40D826}" destId="{6AADC2C9-A53E-48AF-81F2-2CB6CB74846A}" srcOrd="1" destOrd="0" presId="urn:microsoft.com/office/officeart/2005/8/layout/hierarchy3"/>
    <dgm:cxn modelId="{BE84E979-EEB2-4788-BBFC-5B5F9345BCE4}" srcId="{4B6D9E99-DC8B-41E1-A680-AAA0F6BC9338}" destId="{8413F58E-EDD9-4C8B-929C-562064B0C6B7}" srcOrd="1" destOrd="0" parTransId="{191AE13A-C9F8-4F01-B7B1-DBE0597B2D23}" sibTransId="{775B6E01-4617-49BD-BFA5-337A133C6813}"/>
    <dgm:cxn modelId="{33BA0CAD-1CDD-4865-BFE1-F9E442FCE3E8}" type="presOf" srcId="{107B1518-52B7-4CD3-BA0E-F9E9A0789F25}" destId="{8F1A260A-7330-4FAD-AB32-473E08B3CD2C}" srcOrd="1" destOrd="0" presId="urn:microsoft.com/office/officeart/2005/8/layout/hierarchy3"/>
    <dgm:cxn modelId="{3B179ED4-F9BB-4920-9CE0-58A698B1D700}" type="presOf" srcId="{08297FB2-7457-4AAE-BCDF-C08E781E33BF}" destId="{11AC7542-A1F4-410C-BBAD-E728AF5A1756}" srcOrd="0" destOrd="0" presId="urn:microsoft.com/office/officeart/2005/8/layout/hierarchy3"/>
    <dgm:cxn modelId="{4D9F1B64-2456-4E92-802F-43995C726234}" type="presOf" srcId="{C6D3128B-6189-494D-923F-A9139F40D826}" destId="{595B6F9C-EAD2-4408-ABBB-797165E6F210}" srcOrd="0" destOrd="0" presId="urn:microsoft.com/office/officeart/2005/8/layout/hierarchy3"/>
    <dgm:cxn modelId="{AA760688-5D0F-4083-A883-A15353520F06}" type="presOf" srcId="{B4D16CF9-FD51-4B02-9309-CD6C345026CD}" destId="{AC82153E-A20B-42D9-8C93-3B2EC334A13B}" srcOrd="0" destOrd="0" presId="urn:microsoft.com/office/officeart/2005/8/layout/hierarchy3"/>
    <dgm:cxn modelId="{1BADB256-07F6-4F27-8EC8-96824C084D03}" srcId="{4B6D9E99-DC8B-41E1-A680-AAA0F6BC9338}" destId="{33B23A23-BA8B-4D6A-8C3B-44108E8E8883}" srcOrd="2" destOrd="0" parTransId="{AAAFF548-637F-4F18-9F54-511DE72EBF91}" sibTransId="{EB73B401-991B-426F-9A60-70DC409B4846}"/>
    <dgm:cxn modelId="{EC89588F-0C25-4E12-91EA-D915E9121232}" type="presOf" srcId="{88C07B60-53B2-4318-B0C6-4D045ACAE0BF}" destId="{3F1B60BB-3667-431C-8D9A-1AA8C959C979}" srcOrd="0" destOrd="0" presId="urn:microsoft.com/office/officeart/2005/8/layout/hierarchy3"/>
    <dgm:cxn modelId="{F277E76B-9EDB-46C5-A0B4-86334FBF4946}" type="presOf" srcId="{B6D525FC-E102-48DD-AA20-C59A3C281F20}" destId="{E70EE028-D7A6-472E-BB1D-662C5798B092}" srcOrd="0" destOrd="0" presId="urn:microsoft.com/office/officeart/2005/8/layout/hierarchy3"/>
    <dgm:cxn modelId="{50236131-ED32-4ED8-AAE9-418516A051A5}" srcId="{92EEB41A-1720-499F-B925-70818FEC2A41}" destId="{B2A512A9-6B9F-4E83-8C75-113991BEE230}" srcOrd="0" destOrd="0" parTransId="{6D4805B2-3255-4933-B35C-5ED524044B46}" sibTransId="{1E6AFC0E-F6FA-42C6-8422-704CD1521276}"/>
    <dgm:cxn modelId="{2F4DB9FE-A2B2-4892-AE68-0742A73EBBED}" srcId="{EB11EB50-9675-4A13-9826-89AC7D7C6E84}" destId="{12F19639-8E50-4D48-BA3A-BBAF0A493CD9}" srcOrd="0" destOrd="0" parTransId="{0666BC72-160A-4D65-9EE3-3369B5354410}" sibTransId="{FE171C36-A73E-4F30-9D89-767FA2DE64EC}"/>
    <dgm:cxn modelId="{95865DBD-87A0-4001-BD5E-2B4A3CB81A5D}" srcId="{EB11EB50-9675-4A13-9826-89AC7D7C6E84}" destId="{4B6D9E99-DC8B-41E1-A680-AAA0F6BC9338}" srcOrd="2" destOrd="0" parTransId="{8D22D147-97A0-4D70-9633-EA19416DF10C}" sibTransId="{55D57D0E-E69E-4F7F-A600-8E027CF561BC}"/>
    <dgm:cxn modelId="{ACD78F64-1639-4EE2-A713-589E19DFC5F7}" type="presOf" srcId="{B1986353-5243-457F-BF32-315C13E42F54}" destId="{3A9BDF09-BB1E-4C62-B7D6-7428A5B50C62}" srcOrd="0" destOrd="0" presId="urn:microsoft.com/office/officeart/2005/8/layout/hierarchy3"/>
    <dgm:cxn modelId="{30F63A7B-E07A-4C90-B87B-82E0528ADCB3}" type="presOf" srcId="{5F362F1B-40EA-4E61-A2BF-4F2C44851FE1}" destId="{FF796938-D867-4657-AF23-9AFC5F2B7E3A}" srcOrd="0" destOrd="0" presId="urn:microsoft.com/office/officeart/2005/8/layout/hierarchy3"/>
    <dgm:cxn modelId="{ACE964CC-E669-4FFE-B8A7-8506477A5BC8}" type="presOf" srcId="{B2A512A9-6B9F-4E83-8C75-113991BEE230}" destId="{CF6FB1D6-827D-4B8A-A2C3-9C48EFC2D9BA}" srcOrd="0" destOrd="0" presId="urn:microsoft.com/office/officeart/2005/8/layout/hierarchy3"/>
    <dgm:cxn modelId="{21074C49-1F2E-4072-BFD7-B2ADF2FADC72}" srcId="{92EEB41A-1720-499F-B925-70818FEC2A41}" destId="{EA416BB3-754B-4F55-BD12-6F633912E49C}" srcOrd="1" destOrd="0" parTransId="{E954CE21-A722-4844-8208-01784C30D42C}" sibTransId="{536D13BE-150D-4306-BB3B-AF8ED612629A}"/>
    <dgm:cxn modelId="{14D2C96D-7AD5-44B1-A887-FDF076339D9A}" type="presOf" srcId="{4B6D9E99-DC8B-41E1-A680-AAA0F6BC9338}" destId="{4D22270D-0384-4DBB-B728-25D1834801D1}" srcOrd="0" destOrd="0" presId="urn:microsoft.com/office/officeart/2005/8/layout/hierarchy3"/>
    <dgm:cxn modelId="{50128425-6E24-4711-8872-C55363FFAB7F}" type="presOf" srcId="{6D4805B2-3255-4933-B35C-5ED524044B46}" destId="{4A28016E-BD69-48D4-B737-A4645C0F87B0}" srcOrd="0" destOrd="0" presId="urn:microsoft.com/office/officeart/2005/8/layout/hierarchy3"/>
    <dgm:cxn modelId="{C7550BA8-1449-4B2F-A8E6-FF2E6225E3D6}" type="presOf" srcId="{107B1518-52B7-4CD3-BA0E-F9E9A0789F25}" destId="{2C10FA74-84A2-4A8A-9A37-EE1C05498FBB}" srcOrd="0" destOrd="0" presId="urn:microsoft.com/office/officeart/2005/8/layout/hierarchy3"/>
    <dgm:cxn modelId="{2F01BBFB-E575-4216-9EF6-CD9630D275DF}" srcId="{D9F3FAD2-DFB9-4397-BEAD-DBF96DF171BC}" destId="{762C1B5C-CFC3-434F-A777-4280414D22AD}" srcOrd="1" destOrd="0" parTransId="{B6D525FC-E102-48DD-AA20-C59A3C281F20}" sibTransId="{8DA1FCC2-E2F6-4461-8BF8-B63EC570B424}"/>
    <dgm:cxn modelId="{1B5E4117-8BFE-4D0C-82C6-F4FE52EED79D}" type="presOf" srcId="{EB11EB50-9675-4A13-9826-89AC7D7C6E84}" destId="{DC920F06-0C14-40BB-8340-5E55BEEE58A0}" srcOrd="0" destOrd="0" presId="urn:microsoft.com/office/officeart/2005/8/layout/hierarchy3"/>
    <dgm:cxn modelId="{F64DA94E-DDAA-4C8C-A0DA-C18CC352CE0A}" srcId="{D9F3FAD2-DFB9-4397-BEAD-DBF96DF171BC}" destId="{C334E694-1282-4734-BC27-3CEBB1135040}" srcOrd="0" destOrd="0" parTransId="{20A102BD-C6C0-4BDA-BE0A-89188B494C04}" sibTransId="{382D01A9-DF53-4B75-8849-7AF2AF95B2B5}"/>
    <dgm:cxn modelId="{C21E6AFA-F215-4CFB-95AE-059539BA4983}" type="presOf" srcId="{4B6D9E99-DC8B-41E1-A680-AAA0F6BC9338}" destId="{3475F1C6-5FAB-498A-8E12-2329751E6AF3}" srcOrd="1" destOrd="0" presId="urn:microsoft.com/office/officeart/2005/8/layout/hierarchy3"/>
    <dgm:cxn modelId="{DD13B9E7-FC3A-4958-B970-099E3F6AC7C1}" srcId="{C6D3128B-6189-494D-923F-A9139F40D826}" destId="{EE2DB3E2-73AF-4904-B15E-710B1DA2265E}" srcOrd="2" destOrd="0" parTransId="{A71EB420-4219-48F0-9B18-627C970C2360}" sibTransId="{CA01F02C-F4A9-4F12-A41E-1EFBF2EB1A60}"/>
    <dgm:cxn modelId="{1BB8699F-8D89-4F8F-B3F5-E2929C9F27BF}" type="presOf" srcId="{12F19639-8E50-4D48-BA3A-BBAF0A493CD9}" destId="{97E0D580-28CD-4637-B04C-4E672FB60396}" srcOrd="1" destOrd="0" presId="urn:microsoft.com/office/officeart/2005/8/layout/hierarchy3"/>
    <dgm:cxn modelId="{39F27F98-E3BE-4AC0-BA82-7AB1630EA828}" srcId="{12F19639-8E50-4D48-BA3A-BBAF0A493CD9}" destId="{5F362F1B-40EA-4E61-A2BF-4F2C44851FE1}" srcOrd="1" destOrd="0" parTransId="{88C07B60-53B2-4318-B0C6-4D045ACAE0BF}" sibTransId="{B669774C-6B45-4C69-8D53-0013AEB69218}"/>
    <dgm:cxn modelId="{0C73B5AA-6F66-4219-BA76-DC111BBE5E55}" type="presOf" srcId="{20A102BD-C6C0-4BDA-BE0A-89188B494C04}" destId="{0953F5C0-263A-472A-A62D-A0607D8DBBCC}" srcOrd="0" destOrd="0" presId="urn:microsoft.com/office/officeart/2005/8/layout/hierarchy3"/>
    <dgm:cxn modelId="{3E1FF327-984A-42AA-BF24-6C80A5E6ABC0}" type="presOf" srcId="{D9F3FAD2-DFB9-4397-BEAD-DBF96DF171BC}" destId="{DE115B46-43C0-495E-A89C-4F4088BF96D4}" srcOrd="0" destOrd="0" presId="urn:microsoft.com/office/officeart/2005/8/layout/hierarchy3"/>
    <dgm:cxn modelId="{D3E9A042-EAAF-48F8-B9B7-975003C3194B}" srcId="{92EEB41A-1720-499F-B925-70818FEC2A41}" destId="{7E5A1CAB-F10B-426C-95C8-C6F1D127238E}" srcOrd="2" destOrd="0" parTransId="{F137DB6B-8AAB-455B-867E-1E1DD4213EE8}" sibTransId="{6B686B6C-C5B9-443D-ADB4-155ADC63CE4D}"/>
    <dgm:cxn modelId="{D109B8BC-5BF0-4ACE-B86C-CFEDD11698E0}" type="presParOf" srcId="{DC920F06-0C14-40BB-8340-5E55BEEE58A0}" destId="{0CA23A65-2C91-47E4-A3EC-B8E43FFF0F2C}" srcOrd="0" destOrd="0" presId="urn:microsoft.com/office/officeart/2005/8/layout/hierarchy3"/>
    <dgm:cxn modelId="{0671E547-5511-4021-B8B0-C46CA4D61EA2}" type="presParOf" srcId="{0CA23A65-2C91-47E4-A3EC-B8E43FFF0F2C}" destId="{99D881E9-853C-4A25-B5CE-DEC84BE69EEB}" srcOrd="0" destOrd="0" presId="urn:microsoft.com/office/officeart/2005/8/layout/hierarchy3"/>
    <dgm:cxn modelId="{04198EFE-337C-4141-A661-01A9E64393A2}" type="presParOf" srcId="{99D881E9-853C-4A25-B5CE-DEC84BE69EEB}" destId="{8BCDECCF-C6F0-41C0-A1CE-D5A189D5201B}" srcOrd="0" destOrd="0" presId="urn:microsoft.com/office/officeart/2005/8/layout/hierarchy3"/>
    <dgm:cxn modelId="{8E416627-C70E-4F5A-9167-4C1E942EE298}" type="presParOf" srcId="{99D881E9-853C-4A25-B5CE-DEC84BE69EEB}" destId="{97E0D580-28CD-4637-B04C-4E672FB60396}" srcOrd="1" destOrd="0" presId="urn:microsoft.com/office/officeart/2005/8/layout/hierarchy3"/>
    <dgm:cxn modelId="{B91B83E8-30F3-4145-B6A6-4645A6AB6981}" type="presParOf" srcId="{0CA23A65-2C91-47E4-A3EC-B8E43FFF0F2C}" destId="{43575C8C-BF40-4836-94F3-8F5F20062AA2}" srcOrd="1" destOrd="0" presId="urn:microsoft.com/office/officeart/2005/8/layout/hierarchy3"/>
    <dgm:cxn modelId="{636E777D-AC68-4B9A-A25B-E5BBFB641B1E}" type="presParOf" srcId="{43575C8C-BF40-4836-94F3-8F5F20062AA2}" destId="{D3312623-C98B-4F1A-8523-D855E2EBCF5D}" srcOrd="0" destOrd="0" presId="urn:microsoft.com/office/officeart/2005/8/layout/hierarchy3"/>
    <dgm:cxn modelId="{F24A2CE1-12F3-4DD5-B3F7-CBD08EDC5FCD}" type="presParOf" srcId="{43575C8C-BF40-4836-94F3-8F5F20062AA2}" destId="{3F304279-4F7A-4776-BAB3-3FAFB512335C}" srcOrd="1" destOrd="0" presId="urn:microsoft.com/office/officeart/2005/8/layout/hierarchy3"/>
    <dgm:cxn modelId="{9F59AA8D-C215-45E7-982E-65593AB38B54}" type="presParOf" srcId="{43575C8C-BF40-4836-94F3-8F5F20062AA2}" destId="{3F1B60BB-3667-431C-8D9A-1AA8C959C979}" srcOrd="2" destOrd="0" presId="urn:microsoft.com/office/officeart/2005/8/layout/hierarchy3"/>
    <dgm:cxn modelId="{50655079-3CE2-4D9D-BBF4-2F80E1DF5948}" type="presParOf" srcId="{43575C8C-BF40-4836-94F3-8F5F20062AA2}" destId="{FF796938-D867-4657-AF23-9AFC5F2B7E3A}" srcOrd="3" destOrd="0" presId="urn:microsoft.com/office/officeart/2005/8/layout/hierarchy3"/>
    <dgm:cxn modelId="{8ABB4AAF-FD92-4416-83EC-B8722401D3BE}" type="presParOf" srcId="{43575C8C-BF40-4836-94F3-8F5F20062AA2}" destId="{63C2E84A-FA4F-42BD-A276-BA3A35FF1019}" srcOrd="4" destOrd="0" presId="urn:microsoft.com/office/officeart/2005/8/layout/hierarchy3"/>
    <dgm:cxn modelId="{903B94A9-8A13-498B-A1D3-12A5B04AEEEE}" type="presParOf" srcId="{43575C8C-BF40-4836-94F3-8F5F20062AA2}" destId="{11AC7542-A1F4-410C-BBAD-E728AF5A1756}" srcOrd="5" destOrd="0" presId="urn:microsoft.com/office/officeart/2005/8/layout/hierarchy3"/>
    <dgm:cxn modelId="{D3DBF796-536C-479F-AA78-CB492E1775D0}" type="presParOf" srcId="{43575C8C-BF40-4836-94F3-8F5F20062AA2}" destId="{E4DED10E-95B0-4D9B-91CF-6B18E1164832}" srcOrd="6" destOrd="0" presId="urn:microsoft.com/office/officeart/2005/8/layout/hierarchy3"/>
    <dgm:cxn modelId="{9CE79BC4-DB98-405B-BF8F-0118CF2A9831}" type="presParOf" srcId="{43575C8C-BF40-4836-94F3-8F5F20062AA2}" destId="{615E653D-F5CF-465D-B220-893060AC7CD0}" srcOrd="7" destOrd="0" presId="urn:microsoft.com/office/officeart/2005/8/layout/hierarchy3"/>
    <dgm:cxn modelId="{30C6F52F-F5F0-4705-882E-417A04C5D888}" type="presParOf" srcId="{DC920F06-0C14-40BB-8340-5E55BEEE58A0}" destId="{B0F8A865-0F33-4DB1-AD5A-F783C4592352}" srcOrd="1" destOrd="0" presId="urn:microsoft.com/office/officeart/2005/8/layout/hierarchy3"/>
    <dgm:cxn modelId="{448210F1-8B7E-4D5C-AA0B-EBB333013BDB}" type="presParOf" srcId="{B0F8A865-0F33-4DB1-AD5A-F783C4592352}" destId="{8E662A04-A8A3-44FD-866C-8EB4353CFC68}" srcOrd="0" destOrd="0" presId="urn:microsoft.com/office/officeart/2005/8/layout/hierarchy3"/>
    <dgm:cxn modelId="{E7EB1483-AF8B-4F8F-9320-E6D36E1EB35A}" type="presParOf" srcId="{8E662A04-A8A3-44FD-866C-8EB4353CFC68}" destId="{DE115B46-43C0-495E-A89C-4F4088BF96D4}" srcOrd="0" destOrd="0" presId="urn:microsoft.com/office/officeart/2005/8/layout/hierarchy3"/>
    <dgm:cxn modelId="{EE0C56A8-F781-4881-94FD-747AB4824E59}" type="presParOf" srcId="{8E662A04-A8A3-44FD-866C-8EB4353CFC68}" destId="{EC5BEA97-2AA7-4AEF-A32B-9FBCA2070124}" srcOrd="1" destOrd="0" presId="urn:microsoft.com/office/officeart/2005/8/layout/hierarchy3"/>
    <dgm:cxn modelId="{2E70F10C-DB5D-4CA9-BD23-6A40FC06B54C}" type="presParOf" srcId="{B0F8A865-0F33-4DB1-AD5A-F783C4592352}" destId="{30982CF0-6F30-4DEF-BC7B-C237A885F8CF}" srcOrd="1" destOrd="0" presId="urn:microsoft.com/office/officeart/2005/8/layout/hierarchy3"/>
    <dgm:cxn modelId="{088382B5-DA4E-459A-B2BF-88204ABA0AE4}" type="presParOf" srcId="{30982CF0-6F30-4DEF-BC7B-C237A885F8CF}" destId="{0953F5C0-263A-472A-A62D-A0607D8DBBCC}" srcOrd="0" destOrd="0" presId="urn:microsoft.com/office/officeart/2005/8/layout/hierarchy3"/>
    <dgm:cxn modelId="{E89754DA-885D-4DED-9E87-05CCDA5AAA3F}" type="presParOf" srcId="{30982CF0-6F30-4DEF-BC7B-C237A885F8CF}" destId="{9D8388E9-8F57-4890-A1AC-82A291B55E74}" srcOrd="1" destOrd="0" presId="urn:microsoft.com/office/officeart/2005/8/layout/hierarchy3"/>
    <dgm:cxn modelId="{0084D29E-6645-4C91-90F5-8C2722622017}" type="presParOf" srcId="{30982CF0-6F30-4DEF-BC7B-C237A885F8CF}" destId="{E70EE028-D7A6-472E-BB1D-662C5798B092}" srcOrd="2" destOrd="0" presId="urn:microsoft.com/office/officeart/2005/8/layout/hierarchy3"/>
    <dgm:cxn modelId="{C055D8EB-E2AF-4A00-84CC-87B799C757F6}" type="presParOf" srcId="{30982CF0-6F30-4DEF-BC7B-C237A885F8CF}" destId="{C4F322AF-FB69-444C-A403-8BA5D2194563}" srcOrd="3" destOrd="0" presId="urn:microsoft.com/office/officeart/2005/8/layout/hierarchy3"/>
    <dgm:cxn modelId="{ABD74426-CD2E-412A-9DD8-629C2987B6AF}" type="presParOf" srcId="{DC920F06-0C14-40BB-8340-5E55BEEE58A0}" destId="{974E95BD-B2C8-4955-A7FE-3B27D705542A}" srcOrd="2" destOrd="0" presId="urn:microsoft.com/office/officeart/2005/8/layout/hierarchy3"/>
    <dgm:cxn modelId="{960A369E-76D9-4161-B451-C354865489BE}" type="presParOf" srcId="{974E95BD-B2C8-4955-A7FE-3B27D705542A}" destId="{50CC0561-2F84-4917-AE2D-938C599045B0}" srcOrd="0" destOrd="0" presId="urn:microsoft.com/office/officeart/2005/8/layout/hierarchy3"/>
    <dgm:cxn modelId="{861C0898-8041-467C-9623-0E520BA76AA7}" type="presParOf" srcId="{50CC0561-2F84-4917-AE2D-938C599045B0}" destId="{4D22270D-0384-4DBB-B728-25D1834801D1}" srcOrd="0" destOrd="0" presId="urn:microsoft.com/office/officeart/2005/8/layout/hierarchy3"/>
    <dgm:cxn modelId="{2D405DE3-446C-421F-A7AB-BFF3336A85A1}" type="presParOf" srcId="{50CC0561-2F84-4917-AE2D-938C599045B0}" destId="{3475F1C6-5FAB-498A-8E12-2329751E6AF3}" srcOrd="1" destOrd="0" presId="urn:microsoft.com/office/officeart/2005/8/layout/hierarchy3"/>
    <dgm:cxn modelId="{F5E33A00-4DA7-4B53-817C-5D49CFA4443F}" type="presParOf" srcId="{974E95BD-B2C8-4955-A7FE-3B27D705542A}" destId="{34575672-E023-45EA-8B73-69E2ED37AE7B}" srcOrd="1" destOrd="0" presId="urn:microsoft.com/office/officeart/2005/8/layout/hierarchy3"/>
    <dgm:cxn modelId="{A0BCE93F-18E9-49B2-9E2A-D81FD44D3913}" type="presParOf" srcId="{34575672-E023-45EA-8B73-69E2ED37AE7B}" destId="{AC82153E-A20B-42D9-8C93-3B2EC334A13B}" srcOrd="0" destOrd="0" presId="urn:microsoft.com/office/officeart/2005/8/layout/hierarchy3"/>
    <dgm:cxn modelId="{778A0F9E-6D06-4363-A59A-056F7F3D6598}" type="presParOf" srcId="{34575672-E023-45EA-8B73-69E2ED37AE7B}" destId="{3A9BDF09-BB1E-4C62-B7D6-7428A5B50C62}" srcOrd="1" destOrd="0" presId="urn:microsoft.com/office/officeart/2005/8/layout/hierarchy3"/>
    <dgm:cxn modelId="{210385D6-3C00-4D37-8715-C1968C1F5024}" type="presParOf" srcId="{34575672-E023-45EA-8B73-69E2ED37AE7B}" destId="{B867282E-8B27-4C6F-AC62-DA76F06CC084}" srcOrd="2" destOrd="0" presId="urn:microsoft.com/office/officeart/2005/8/layout/hierarchy3"/>
    <dgm:cxn modelId="{9C4DB121-BB75-4A58-AC14-52E20AA318B1}" type="presParOf" srcId="{34575672-E023-45EA-8B73-69E2ED37AE7B}" destId="{28E8B1B4-66E2-4B80-878F-FEFCC5620EA0}" srcOrd="3" destOrd="0" presId="urn:microsoft.com/office/officeart/2005/8/layout/hierarchy3"/>
    <dgm:cxn modelId="{AE20B955-94AE-4398-9AEF-7E2E7ECFD18D}" type="presParOf" srcId="{34575672-E023-45EA-8B73-69E2ED37AE7B}" destId="{1E4FC961-8F0A-4A0C-993A-72933EA9035B}" srcOrd="4" destOrd="0" presId="urn:microsoft.com/office/officeart/2005/8/layout/hierarchy3"/>
    <dgm:cxn modelId="{E9BCD672-AA4C-4DD1-9B1E-585B5D32B7BD}" type="presParOf" srcId="{34575672-E023-45EA-8B73-69E2ED37AE7B}" destId="{CA79DA3C-29EB-49AF-946D-07CDD9BB8BD4}" srcOrd="5" destOrd="0" presId="urn:microsoft.com/office/officeart/2005/8/layout/hierarchy3"/>
    <dgm:cxn modelId="{EF3E63EE-57D5-4324-B2D7-F112F0C2157D}" type="presParOf" srcId="{34575672-E023-45EA-8B73-69E2ED37AE7B}" destId="{B8F3BCA4-150A-4F2C-AED7-64A948708498}" srcOrd="6" destOrd="0" presId="urn:microsoft.com/office/officeart/2005/8/layout/hierarchy3"/>
    <dgm:cxn modelId="{4F47B713-7A1B-4A60-A3F3-FF3FB2124A52}" type="presParOf" srcId="{34575672-E023-45EA-8B73-69E2ED37AE7B}" destId="{9653B0B3-ADB8-4857-88E0-54708CC877A5}" srcOrd="7" destOrd="0" presId="urn:microsoft.com/office/officeart/2005/8/layout/hierarchy3"/>
    <dgm:cxn modelId="{416B2B47-B16B-4FC4-A9B4-02F4E01E0754}" type="presParOf" srcId="{DC920F06-0C14-40BB-8340-5E55BEEE58A0}" destId="{48FF11AA-716E-404B-97C0-1C0791D1A95D}" srcOrd="3" destOrd="0" presId="urn:microsoft.com/office/officeart/2005/8/layout/hierarchy3"/>
    <dgm:cxn modelId="{EDC2811D-8A1D-4222-86F2-F3239D050897}" type="presParOf" srcId="{48FF11AA-716E-404B-97C0-1C0791D1A95D}" destId="{C2F865AF-E494-4398-A5A8-224398D7EAB9}" srcOrd="0" destOrd="0" presId="urn:microsoft.com/office/officeart/2005/8/layout/hierarchy3"/>
    <dgm:cxn modelId="{3300F78C-B883-4E0A-AF8B-406ABE84778B}" type="presParOf" srcId="{C2F865AF-E494-4398-A5A8-224398D7EAB9}" destId="{E8225C40-B096-4FE6-8922-68463725F5CB}" srcOrd="0" destOrd="0" presId="urn:microsoft.com/office/officeart/2005/8/layout/hierarchy3"/>
    <dgm:cxn modelId="{AD6B809C-4046-45A8-A21B-1D764A447E52}" type="presParOf" srcId="{C2F865AF-E494-4398-A5A8-224398D7EAB9}" destId="{5A977420-1B8E-4A50-99DC-584976A7E0C3}" srcOrd="1" destOrd="0" presId="urn:microsoft.com/office/officeart/2005/8/layout/hierarchy3"/>
    <dgm:cxn modelId="{57BF310B-8015-4FE1-9C36-AA68D611554A}" type="presParOf" srcId="{48FF11AA-716E-404B-97C0-1C0791D1A95D}" destId="{04FAEB49-E3F3-4CA4-9A00-10F51897B197}" srcOrd="1" destOrd="0" presId="urn:microsoft.com/office/officeart/2005/8/layout/hierarchy3"/>
    <dgm:cxn modelId="{88B0A6D9-6E5D-4DC7-914F-A427A6954D86}" type="presParOf" srcId="{04FAEB49-E3F3-4CA4-9A00-10F51897B197}" destId="{4A28016E-BD69-48D4-B737-A4645C0F87B0}" srcOrd="0" destOrd="0" presId="urn:microsoft.com/office/officeart/2005/8/layout/hierarchy3"/>
    <dgm:cxn modelId="{217E7A26-0DC4-43D6-B48B-AB53E8584774}" type="presParOf" srcId="{04FAEB49-E3F3-4CA4-9A00-10F51897B197}" destId="{CF6FB1D6-827D-4B8A-A2C3-9C48EFC2D9BA}" srcOrd="1" destOrd="0" presId="urn:microsoft.com/office/officeart/2005/8/layout/hierarchy3"/>
    <dgm:cxn modelId="{3BC36289-378F-4A26-B01D-3AC6A705217C}" type="presParOf" srcId="{04FAEB49-E3F3-4CA4-9A00-10F51897B197}" destId="{5F29C118-AF94-4386-92D2-DFAD57520E2C}" srcOrd="2" destOrd="0" presId="urn:microsoft.com/office/officeart/2005/8/layout/hierarchy3"/>
    <dgm:cxn modelId="{15089337-04E0-4D93-B6A5-4BC2796DE7E6}" type="presParOf" srcId="{04FAEB49-E3F3-4CA4-9A00-10F51897B197}" destId="{C0014FCC-D2F7-4882-805C-3DAE12051059}" srcOrd="3" destOrd="0" presId="urn:microsoft.com/office/officeart/2005/8/layout/hierarchy3"/>
    <dgm:cxn modelId="{62C3A684-7ECF-4B6C-8871-CA213790122E}" type="presParOf" srcId="{04FAEB49-E3F3-4CA4-9A00-10F51897B197}" destId="{350B99C6-9B86-46B8-A85F-760A3E687712}" srcOrd="4" destOrd="0" presId="urn:microsoft.com/office/officeart/2005/8/layout/hierarchy3"/>
    <dgm:cxn modelId="{2F9E47B5-C898-40E4-BAF8-C34BF53CE607}" type="presParOf" srcId="{04FAEB49-E3F3-4CA4-9A00-10F51897B197}" destId="{4C32B565-7E9E-4861-8ACF-32E0CD0E31A1}" srcOrd="5" destOrd="0" presId="urn:microsoft.com/office/officeart/2005/8/layout/hierarchy3"/>
    <dgm:cxn modelId="{83B9D978-145D-4499-AE45-C9A0B7A12F22}" type="presParOf" srcId="{DC920F06-0C14-40BB-8340-5E55BEEE58A0}" destId="{2C15FC38-3ACF-433D-B301-138C7D70D1B9}" srcOrd="4" destOrd="0" presId="urn:microsoft.com/office/officeart/2005/8/layout/hierarchy3"/>
    <dgm:cxn modelId="{8DB3904F-63F6-4574-8BED-A5DFC34B272A}" type="presParOf" srcId="{2C15FC38-3ACF-433D-B301-138C7D70D1B9}" destId="{D72A0054-1C44-42B8-A670-5FA0285C73C9}" srcOrd="0" destOrd="0" presId="urn:microsoft.com/office/officeart/2005/8/layout/hierarchy3"/>
    <dgm:cxn modelId="{104267D6-3711-4121-B822-5DC41729A25D}" type="presParOf" srcId="{D72A0054-1C44-42B8-A670-5FA0285C73C9}" destId="{595B6F9C-EAD2-4408-ABBB-797165E6F210}" srcOrd="0" destOrd="0" presId="urn:microsoft.com/office/officeart/2005/8/layout/hierarchy3"/>
    <dgm:cxn modelId="{42008DDA-7FB5-4B99-AD20-69FDF9872825}" type="presParOf" srcId="{D72A0054-1C44-42B8-A670-5FA0285C73C9}" destId="{6AADC2C9-A53E-48AF-81F2-2CB6CB74846A}" srcOrd="1" destOrd="0" presId="urn:microsoft.com/office/officeart/2005/8/layout/hierarchy3"/>
    <dgm:cxn modelId="{7D95E223-762B-4BDA-913B-4E1094943CD3}" type="presParOf" srcId="{2C15FC38-3ACF-433D-B301-138C7D70D1B9}" destId="{6EF903EC-C1FB-46C1-A371-4F551AFECCD2}" srcOrd="1" destOrd="0" presId="urn:microsoft.com/office/officeart/2005/8/layout/hierarchy3"/>
    <dgm:cxn modelId="{96E9D173-9F4A-4729-AE07-8FE0F5EE3874}" type="presParOf" srcId="{6EF903EC-C1FB-46C1-A371-4F551AFECCD2}" destId="{C9A72D77-699E-45A9-838B-7432E1B5AF4D}" srcOrd="0" destOrd="0" presId="urn:microsoft.com/office/officeart/2005/8/layout/hierarchy3"/>
    <dgm:cxn modelId="{6778150E-C468-4C9F-AEB9-954283F9DBE2}" type="presParOf" srcId="{6EF903EC-C1FB-46C1-A371-4F551AFECCD2}" destId="{8E49AAFE-F418-4E8D-B2E3-C2E38B9EAB74}" srcOrd="1" destOrd="0" presId="urn:microsoft.com/office/officeart/2005/8/layout/hierarchy3"/>
    <dgm:cxn modelId="{EC2108C8-44B8-4BC6-A40E-91667CDEEC02}" type="presParOf" srcId="{6EF903EC-C1FB-46C1-A371-4F551AFECCD2}" destId="{8B37FD61-BBFD-4C4B-8D08-DCE551F9D303}" srcOrd="2" destOrd="0" presId="urn:microsoft.com/office/officeart/2005/8/layout/hierarchy3"/>
    <dgm:cxn modelId="{F3F49736-C40C-40AF-B081-2DBF326173D6}" type="presParOf" srcId="{6EF903EC-C1FB-46C1-A371-4F551AFECCD2}" destId="{E969F713-9737-462B-BF8E-017F92927AB1}" srcOrd="3" destOrd="0" presId="urn:microsoft.com/office/officeart/2005/8/layout/hierarchy3"/>
    <dgm:cxn modelId="{75307BE7-C506-4212-9089-3713732A27CE}" type="presParOf" srcId="{6EF903EC-C1FB-46C1-A371-4F551AFECCD2}" destId="{B75E757B-844F-459C-8784-3677DEF651F4}" srcOrd="4" destOrd="0" presId="urn:microsoft.com/office/officeart/2005/8/layout/hierarchy3"/>
    <dgm:cxn modelId="{A0AE17E0-08C1-4FB5-943E-39C853D26945}" type="presParOf" srcId="{6EF903EC-C1FB-46C1-A371-4F551AFECCD2}" destId="{347ECA0A-C238-4BF9-BA7C-9C73E5CF7EF4}" srcOrd="5" destOrd="0" presId="urn:microsoft.com/office/officeart/2005/8/layout/hierarchy3"/>
    <dgm:cxn modelId="{FB446BB4-C37C-48D1-B804-2003F56D3696}" type="presParOf" srcId="{6EF903EC-C1FB-46C1-A371-4F551AFECCD2}" destId="{999CFEE6-196A-4534-B0D6-E4C8710ED566}" srcOrd="6" destOrd="0" presId="urn:microsoft.com/office/officeart/2005/8/layout/hierarchy3"/>
    <dgm:cxn modelId="{B3CD3AE8-68EC-404E-8520-D76BE4D338EB}" type="presParOf" srcId="{6EF903EC-C1FB-46C1-A371-4F551AFECCD2}" destId="{BB562102-67C9-404C-9460-B706ACD962A2}" srcOrd="7" destOrd="0" presId="urn:microsoft.com/office/officeart/2005/8/layout/hierarchy3"/>
    <dgm:cxn modelId="{E59F804D-D187-45B7-9F6E-D02E2587C2D1}" type="presParOf" srcId="{DC920F06-0C14-40BB-8340-5E55BEEE58A0}" destId="{C7DD8FF2-B363-46BA-971D-C8A515D53E22}" srcOrd="5" destOrd="0" presId="urn:microsoft.com/office/officeart/2005/8/layout/hierarchy3"/>
    <dgm:cxn modelId="{88DF0CCE-70EF-4FD6-B0C2-AF03F4E9E83E}" type="presParOf" srcId="{C7DD8FF2-B363-46BA-971D-C8A515D53E22}" destId="{CB9D62A1-7529-4E50-B0DE-768549A6298C}" srcOrd="0" destOrd="0" presId="urn:microsoft.com/office/officeart/2005/8/layout/hierarchy3"/>
    <dgm:cxn modelId="{261A4193-2BBB-45CF-B857-5105C85D4ACB}" type="presParOf" srcId="{CB9D62A1-7529-4E50-B0DE-768549A6298C}" destId="{2C10FA74-84A2-4A8A-9A37-EE1C05498FBB}" srcOrd="0" destOrd="0" presId="urn:microsoft.com/office/officeart/2005/8/layout/hierarchy3"/>
    <dgm:cxn modelId="{EA948550-0AE1-4000-B7C0-41495D135C42}" type="presParOf" srcId="{CB9D62A1-7529-4E50-B0DE-768549A6298C}" destId="{8F1A260A-7330-4FAD-AB32-473E08B3CD2C}" srcOrd="1" destOrd="0" presId="urn:microsoft.com/office/officeart/2005/8/layout/hierarchy3"/>
    <dgm:cxn modelId="{BCDDBB0D-9121-4448-9BBC-E406EA1E0B06}" type="presParOf" srcId="{C7DD8FF2-B363-46BA-971D-C8A515D53E22}" destId="{A0D90194-3469-447B-A86C-E7020B805BBB}" srcOrd="1" destOrd="0" presId="urn:microsoft.com/office/officeart/2005/8/layout/hierarchy3"/>
    <dgm:cxn modelId="{FD92E33A-4CBD-4260-940F-E27B8CB735F8}" type="presParOf" srcId="{A0D90194-3469-447B-A86C-E7020B805BBB}" destId="{9301474F-3C24-43E0-BC38-875FFD087789}" srcOrd="0" destOrd="0" presId="urn:microsoft.com/office/officeart/2005/8/layout/hierarchy3"/>
    <dgm:cxn modelId="{CEEAA8C9-0FF7-471A-84DD-73080D276492}" type="presParOf" srcId="{A0D90194-3469-447B-A86C-E7020B805BBB}" destId="{550A4895-1EB0-4E2C-839D-1D5CB61DC2B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DECCF-C6F0-41C0-A1CE-D5A189D5201B}">
      <dsp:nvSpPr>
        <dsp:cNvPr id="0" name=""/>
        <dsp:cNvSpPr/>
      </dsp:nvSpPr>
      <dsp:spPr>
        <a:xfrm>
          <a:off x="7157" y="184167"/>
          <a:ext cx="1364916" cy="68245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Cambria" pitchFamily="18" charset="0"/>
            </a:rPr>
            <a:t>Introduction</a:t>
          </a:r>
          <a:endParaRPr lang="en-US" sz="1800" kern="1200" dirty="0">
            <a:solidFill>
              <a:schemeClr val="tx1"/>
            </a:solidFill>
            <a:latin typeface="Cambria" pitchFamily="18" charset="0"/>
          </a:endParaRPr>
        </a:p>
      </dsp:txBody>
      <dsp:txXfrm>
        <a:off x="27146" y="204156"/>
        <a:ext cx="1324938" cy="642480"/>
      </dsp:txXfrm>
    </dsp:sp>
    <dsp:sp modelId="{D3312623-C98B-4F1A-8523-D855E2EBCF5D}">
      <dsp:nvSpPr>
        <dsp:cNvPr id="0" name=""/>
        <dsp:cNvSpPr/>
      </dsp:nvSpPr>
      <dsp:spPr>
        <a:xfrm>
          <a:off x="143649" y="866625"/>
          <a:ext cx="136491" cy="511843"/>
        </a:xfrm>
        <a:custGeom>
          <a:avLst/>
          <a:gdLst/>
          <a:ahLst/>
          <a:cxnLst/>
          <a:rect l="0" t="0" r="0" b="0"/>
          <a:pathLst>
            <a:path>
              <a:moveTo>
                <a:pt x="0" y="0"/>
              </a:moveTo>
              <a:lnTo>
                <a:pt x="0" y="511843"/>
              </a:lnTo>
              <a:lnTo>
                <a:pt x="136491" y="511843"/>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304279-4F7A-4776-BAB3-3FAFB512335C}">
      <dsp:nvSpPr>
        <dsp:cNvPr id="0" name=""/>
        <dsp:cNvSpPr/>
      </dsp:nvSpPr>
      <dsp:spPr>
        <a:xfrm>
          <a:off x="280141" y="1037240"/>
          <a:ext cx="1091933" cy="682458"/>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Cambria" pitchFamily="18" charset="0"/>
            </a:rPr>
            <a:t>Opinion</a:t>
          </a:r>
          <a:endParaRPr lang="en-US" sz="1600" kern="1200" dirty="0">
            <a:solidFill>
              <a:schemeClr val="tx1"/>
            </a:solidFill>
            <a:latin typeface="Cambria" pitchFamily="18" charset="0"/>
          </a:endParaRPr>
        </a:p>
      </dsp:txBody>
      <dsp:txXfrm>
        <a:off x="300130" y="1057229"/>
        <a:ext cx="1051955" cy="642480"/>
      </dsp:txXfrm>
    </dsp:sp>
    <dsp:sp modelId="{3F1B60BB-3667-431C-8D9A-1AA8C959C979}">
      <dsp:nvSpPr>
        <dsp:cNvPr id="0" name=""/>
        <dsp:cNvSpPr/>
      </dsp:nvSpPr>
      <dsp:spPr>
        <a:xfrm>
          <a:off x="143649" y="866625"/>
          <a:ext cx="136491" cy="1364916"/>
        </a:xfrm>
        <a:custGeom>
          <a:avLst/>
          <a:gdLst/>
          <a:ahLst/>
          <a:cxnLst/>
          <a:rect l="0" t="0" r="0" b="0"/>
          <a:pathLst>
            <a:path>
              <a:moveTo>
                <a:pt x="0" y="0"/>
              </a:moveTo>
              <a:lnTo>
                <a:pt x="0" y="1364916"/>
              </a:lnTo>
              <a:lnTo>
                <a:pt x="136491" y="1364916"/>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796938-D867-4657-AF23-9AFC5F2B7E3A}">
      <dsp:nvSpPr>
        <dsp:cNvPr id="0" name=""/>
        <dsp:cNvSpPr/>
      </dsp:nvSpPr>
      <dsp:spPr>
        <a:xfrm>
          <a:off x="280141" y="1890313"/>
          <a:ext cx="1117047" cy="682458"/>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Cambria" pitchFamily="18" charset="0"/>
            </a:rPr>
            <a:t>Opinion Mining</a:t>
          </a:r>
          <a:endParaRPr lang="en-US" sz="1600" kern="1200" dirty="0">
            <a:solidFill>
              <a:schemeClr val="tx1"/>
            </a:solidFill>
            <a:latin typeface="Cambria" pitchFamily="18" charset="0"/>
          </a:endParaRPr>
        </a:p>
      </dsp:txBody>
      <dsp:txXfrm>
        <a:off x="300130" y="1910302"/>
        <a:ext cx="1077069" cy="642480"/>
      </dsp:txXfrm>
    </dsp:sp>
    <dsp:sp modelId="{63C2E84A-FA4F-42BD-A276-BA3A35FF1019}">
      <dsp:nvSpPr>
        <dsp:cNvPr id="0" name=""/>
        <dsp:cNvSpPr/>
      </dsp:nvSpPr>
      <dsp:spPr>
        <a:xfrm>
          <a:off x="143649" y="866625"/>
          <a:ext cx="160230" cy="2217989"/>
        </a:xfrm>
        <a:custGeom>
          <a:avLst/>
          <a:gdLst/>
          <a:ahLst/>
          <a:cxnLst/>
          <a:rect l="0" t="0" r="0" b="0"/>
          <a:pathLst>
            <a:path>
              <a:moveTo>
                <a:pt x="0" y="0"/>
              </a:moveTo>
              <a:lnTo>
                <a:pt x="0" y="2217989"/>
              </a:lnTo>
              <a:lnTo>
                <a:pt x="160230" y="2217989"/>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AC7542-A1F4-410C-BBAD-E728AF5A1756}">
      <dsp:nvSpPr>
        <dsp:cNvPr id="0" name=""/>
        <dsp:cNvSpPr/>
      </dsp:nvSpPr>
      <dsp:spPr>
        <a:xfrm>
          <a:off x="303879" y="2743385"/>
          <a:ext cx="1091933" cy="682458"/>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Cambria" pitchFamily="18" charset="0"/>
            </a:rPr>
            <a:t>Tasks of Opinion Mining</a:t>
          </a:r>
          <a:endParaRPr lang="en-US" sz="1600" kern="1200" dirty="0">
            <a:solidFill>
              <a:schemeClr val="tx1"/>
            </a:solidFill>
            <a:latin typeface="Cambria" pitchFamily="18" charset="0"/>
          </a:endParaRPr>
        </a:p>
      </dsp:txBody>
      <dsp:txXfrm>
        <a:off x="323868" y="2763374"/>
        <a:ext cx="1051955" cy="642480"/>
      </dsp:txXfrm>
    </dsp:sp>
    <dsp:sp modelId="{E4DED10E-95B0-4D9B-91CF-6B18E1164832}">
      <dsp:nvSpPr>
        <dsp:cNvPr id="0" name=""/>
        <dsp:cNvSpPr/>
      </dsp:nvSpPr>
      <dsp:spPr>
        <a:xfrm>
          <a:off x="143649" y="866625"/>
          <a:ext cx="136491" cy="3071062"/>
        </a:xfrm>
        <a:custGeom>
          <a:avLst/>
          <a:gdLst/>
          <a:ahLst/>
          <a:cxnLst/>
          <a:rect l="0" t="0" r="0" b="0"/>
          <a:pathLst>
            <a:path>
              <a:moveTo>
                <a:pt x="0" y="0"/>
              </a:moveTo>
              <a:lnTo>
                <a:pt x="0" y="3071062"/>
              </a:lnTo>
              <a:lnTo>
                <a:pt x="136491" y="3071062"/>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5E653D-F5CF-465D-B220-893060AC7CD0}">
      <dsp:nvSpPr>
        <dsp:cNvPr id="0" name=""/>
        <dsp:cNvSpPr/>
      </dsp:nvSpPr>
      <dsp:spPr>
        <a:xfrm>
          <a:off x="280141" y="3596458"/>
          <a:ext cx="1091933" cy="682458"/>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Cambria" pitchFamily="18" charset="0"/>
            </a:rPr>
            <a:t>Research Challenges</a:t>
          </a:r>
          <a:endParaRPr lang="en-US" sz="1600" kern="1200" dirty="0">
            <a:solidFill>
              <a:schemeClr val="tx1"/>
            </a:solidFill>
            <a:latin typeface="Cambria" pitchFamily="18" charset="0"/>
          </a:endParaRPr>
        </a:p>
      </dsp:txBody>
      <dsp:txXfrm>
        <a:off x="300130" y="3616447"/>
        <a:ext cx="1051955" cy="642480"/>
      </dsp:txXfrm>
    </dsp:sp>
    <dsp:sp modelId="{DE115B46-43C0-495E-A89C-4F4088BF96D4}">
      <dsp:nvSpPr>
        <dsp:cNvPr id="0" name=""/>
        <dsp:cNvSpPr/>
      </dsp:nvSpPr>
      <dsp:spPr>
        <a:xfrm>
          <a:off x="1713303" y="184167"/>
          <a:ext cx="1364916" cy="68245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Cambria" pitchFamily="18" charset="0"/>
            </a:rPr>
            <a:t>Literature Review</a:t>
          </a:r>
          <a:endParaRPr lang="en-US" sz="1800" kern="1200" dirty="0">
            <a:solidFill>
              <a:schemeClr val="tx1"/>
            </a:solidFill>
            <a:latin typeface="Cambria" pitchFamily="18" charset="0"/>
          </a:endParaRPr>
        </a:p>
      </dsp:txBody>
      <dsp:txXfrm>
        <a:off x="1733292" y="204156"/>
        <a:ext cx="1324938" cy="642480"/>
      </dsp:txXfrm>
    </dsp:sp>
    <dsp:sp modelId="{0953F5C0-263A-472A-A62D-A0607D8DBBCC}">
      <dsp:nvSpPr>
        <dsp:cNvPr id="0" name=""/>
        <dsp:cNvSpPr/>
      </dsp:nvSpPr>
      <dsp:spPr>
        <a:xfrm>
          <a:off x="1849795" y="866625"/>
          <a:ext cx="136491" cy="479218"/>
        </a:xfrm>
        <a:custGeom>
          <a:avLst/>
          <a:gdLst/>
          <a:ahLst/>
          <a:cxnLst/>
          <a:rect l="0" t="0" r="0" b="0"/>
          <a:pathLst>
            <a:path>
              <a:moveTo>
                <a:pt x="0" y="0"/>
              </a:moveTo>
              <a:lnTo>
                <a:pt x="0" y="479218"/>
              </a:lnTo>
              <a:lnTo>
                <a:pt x="136491" y="479218"/>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8388E9-8F57-4890-A1AC-82A291B55E74}">
      <dsp:nvSpPr>
        <dsp:cNvPr id="0" name=""/>
        <dsp:cNvSpPr/>
      </dsp:nvSpPr>
      <dsp:spPr>
        <a:xfrm>
          <a:off x="1986287" y="1037240"/>
          <a:ext cx="1062931" cy="617208"/>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Cambria" pitchFamily="18" charset="0"/>
            </a:rPr>
            <a:t>[6]</a:t>
          </a:r>
          <a:endParaRPr lang="en-US" sz="1600" kern="1200" dirty="0">
            <a:solidFill>
              <a:schemeClr val="tx1"/>
            </a:solidFill>
            <a:latin typeface="Cambria" pitchFamily="18" charset="0"/>
          </a:endParaRPr>
        </a:p>
      </dsp:txBody>
      <dsp:txXfrm>
        <a:off x="2004364" y="1055317"/>
        <a:ext cx="1026777" cy="581054"/>
      </dsp:txXfrm>
    </dsp:sp>
    <dsp:sp modelId="{E70EE028-D7A6-472E-BB1D-662C5798B092}">
      <dsp:nvSpPr>
        <dsp:cNvPr id="0" name=""/>
        <dsp:cNvSpPr/>
      </dsp:nvSpPr>
      <dsp:spPr>
        <a:xfrm>
          <a:off x="1849795" y="866625"/>
          <a:ext cx="136491" cy="1274310"/>
        </a:xfrm>
        <a:custGeom>
          <a:avLst/>
          <a:gdLst/>
          <a:ahLst/>
          <a:cxnLst/>
          <a:rect l="0" t="0" r="0" b="0"/>
          <a:pathLst>
            <a:path>
              <a:moveTo>
                <a:pt x="0" y="0"/>
              </a:moveTo>
              <a:lnTo>
                <a:pt x="0" y="1274310"/>
              </a:lnTo>
              <a:lnTo>
                <a:pt x="136491" y="1274310"/>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F322AF-FB69-444C-A403-8BA5D2194563}">
      <dsp:nvSpPr>
        <dsp:cNvPr id="0" name=""/>
        <dsp:cNvSpPr/>
      </dsp:nvSpPr>
      <dsp:spPr>
        <a:xfrm>
          <a:off x="1986287" y="1825063"/>
          <a:ext cx="1035251" cy="631744"/>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Cambria" pitchFamily="18" charset="0"/>
            </a:rPr>
            <a:t>[7]</a:t>
          </a:r>
          <a:endParaRPr lang="en-US" sz="1600" kern="1200" dirty="0">
            <a:solidFill>
              <a:schemeClr val="tx1"/>
            </a:solidFill>
            <a:latin typeface="Cambria" pitchFamily="18" charset="0"/>
          </a:endParaRPr>
        </a:p>
      </dsp:txBody>
      <dsp:txXfrm>
        <a:off x="2004790" y="1843566"/>
        <a:ext cx="998245" cy="594738"/>
      </dsp:txXfrm>
    </dsp:sp>
    <dsp:sp modelId="{4D22270D-0384-4DBB-B728-25D1834801D1}">
      <dsp:nvSpPr>
        <dsp:cNvPr id="0" name=""/>
        <dsp:cNvSpPr/>
      </dsp:nvSpPr>
      <dsp:spPr>
        <a:xfrm>
          <a:off x="4925334" y="195789"/>
          <a:ext cx="1364916" cy="71708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Cambria" pitchFamily="18" charset="0"/>
            </a:rPr>
            <a:t>Proposed Framework</a:t>
          </a:r>
          <a:endParaRPr lang="en-US" sz="1800" kern="1200" dirty="0">
            <a:solidFill>
              <a:schemeClr val="tx1"/>
            </a:solidFill>
            <a:latin typeface="Cambria" pitchFamily="18" charset="0"/>
          </a:endParaRPr>
        </a:p>
      </dsp:txBody>
      <dsp:txXfrm>
        <a:off x="4946337" y="216792"/>
        <a:ext cx="1322910" cy="675080"/>
      </dsp:txXfrm>
    </dsp:sp>
    <dsp:sp modelId="{AC82153E-A20B-42D9-8C93-3B2EC334A13B}">
      <dsp:nvSpPr>
        <dsp:cNvPr id="0" name=""/>
        <dsp:cNvSpPr/>
      </dsp:nvSpPr>
      <dsp:spPr>
        <a:xfrm>
          <a:off x="5061826" y="912875"/>
          <a:ext cx="161857" cy="547700"/>
        </a:xfrm>
        <a:custGeom>
          <a:avLst/>
          <a:gdLst/>
          <a:ahLst/>
          <a:cxnLst/>
          <a:rect l="0" t="0" r="0" b="0"/>
          <a:pathLst>
            <a:path>
              <a:moveTo>
                <a:pt x="0" y="0"/>
              </a:moveTo>
              <a:lnTo>
                <a:pt x="0" y="547700"/>
              </a:lnTo>
              <a:lnTo>
                <a:pt x="161857" y="547700"/>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9BDF09-BB1E-4C62-B7D6-7428A5B50C62}">
      <dsp:nvSpPr>
        <dsp:cNvPr id="0" name=""/>
        <dsp:cNvSpPr/>
      </dsp:nvSpPr>
      <dsp:spPr>
        <a:xfrm>
          <a:off x="5223683" y="1119346"/>
          <a:ext cx="1232956" cy="682458"/>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Cambria" pitchFamily="18" charset="0"/>
            </a:rPr>
            <a:t>Working Procedure</a:t>
          </a:r>
          <a:endParaRPr lang="en-US" sz="1600" kern="1200" dirty="0">
            <a:solidFill>
              <a:schemeClr val="tx1"/>
            </a:solidFill>
            <a:latin typeface="Cambria" pitchFamily="18" charset="0"/>
          </a:endParaRPr>
        </a:p>
      </dsp:txBody>
      <dsp:txXfrm>
        <a:off x="5243672" y="1139335"/>
        <a:ext cx="1192978" cy="642480"/>
      </dsp:txXfrm>
    </dsp:sp>
    <dsp:sp modelId="{B867282E-8B27-4C6F-AC62-DA76F06CC084}">
      <dsp:nvSpPr>
        <dsp:cNvPr id="0" name=""/>
        <dsp:cNvSpPr/>
      </dsp:nvSpPr>
      <dsp:spPr>
        <a:xfrm>
          <a:off x="5061826" y="912875"/>
          <a:ext cx="178334" cy="1366779"/>
        </a:xfrm>
        <a:custGeom>
          <a:avLst/>
          <a:gdLst/>
          <a:ahLst/>
          <a:cxnLst/>
          <a:rect l="0" t="0" r="0" b="0"/>
          <a:pathLst>
            <a:path>
              <a:moveTo>
                <a:pt x="0" y="0"/>
              </a:moveTo>
              <a:lnTo>
                <a:pt x="0" y="1366779"/>
              </a:lnTo>
              <a:lnTo>
                <a:pt x="178334" y="1366779"/>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E8B1B4-66E2-4B80-878F-FEFCC5620EA0}">
      <dsp:nvSpPr>
        <dsp:cNvPr id="0" name=""/>
        <dsp:cNvSpPr/>
      </dsp:nvSpPr>
      <dsp:spPr>
        <a:xfrm>
          <a:off x="5240161" y="1938426"/>
          <a:ext cx="1243329" cy="682458"/>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Cambria" pitchFamily="18" charset="0"/>
            </a:rPr>
            <a:t>Weight Assignment</a:t>
          </a:r>
          <a:endParaRPr lang="en-US" sz="1600" kern="1200" dirty="0">
            <a:solidFill>
              <a:schemeClr val="tx1"/>
            </a:solidFill>
            <a:latin typeface="Cambria" pitchFamily="18" charset="0"/>
          </a:endParaRPr>
        </a:p>
      </dsp:txBody>
      <dsp:txXfrm>
        <a:off x="5260150" y="1958415"/>
        <a:ext cx="1203351" cy="642480"/>
      </dsp:txXfrm>
    </dsp:sp>
    <dsp:sp modelId="{1E4FC961-8F0A-4A0C-993A-72933EA9035B}">
      <dsp:nvSpPr>
        <dsp:cNvPr id="0" name=""/>
        <dsp:cNvSpPr/>
      </dsp:nvSpPr>
      <dsp:spPr>
        <a:xfrm>
          <a:off x="5061826" y="912875"/>
          <a:ext cx="180747" cy="2169944"/>
        </a:xfrm>
        <a:custGeom>
          <a:avLst/>
          <a:gdLst/>
          <a:ahLst/>
          <a:cxnLst/>
          <a:rect l="0" t="0" r="0" b="0"/>
          <a:pathLst>
            <a:path>
              <a:moveTo>
                <a:pt x="0" y="0"/>
              </a:moveTo>
              <a:lnTo>
                <a:pt x="0" y="2169944"/>
              </a:lnTo>
              <a:lnTo>
                <a:pt x="180747" y="2169944"/>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79DA3C-29EB-49AF-946D-07CDD9BB8BD4}">
      <dsp:nvSpPr>
        <dsp:cNvPr id="0" name=""/>
        <dsp:cNvSpPr/>
      </dsp:nvSpPr>
      <dsp:spPr>
        <a:xfrm>
          <a:off x="5242574" y="2741591"/>
          <a:ext cx="1383960" cy="682458"/>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Cambria" pitchFamily="18" charset="0"/>
            </a:rPr>
            <a:t>Final Calculation</a:t>
          </a:r>
          <a:endParaRPr lang="en-US" sz="1600" kern="1200" dirty="0">
            <a:solidFill>
              <a:schemeClr val="tx1"/>
            </a:solidFill>
            <a:latin typeface="Cambria" pitchFamily="18" charset="0"/>
          </a:endParaRPr>
        </a:p>
      </dsp:txBody>
      <dsp:txXfrm>
        <a:off x="5262563" y="2761580"/>
        <a:ext cx="1343982" cy="642480"/>
      </dsp:txXfrm>
    </dsp:sp>
    <dsp:sp modelId="{B8F3BCA4-150A-4F2C-AED7-64A948708498}">
      <dsp:nvSpPr>
        <dsp:cNvPr id="0" name=""/>
        <dsp:cNvSpPr/>
      </dsp:nvSpPr>
      <dsp:spPr>
        <a:xfrm>
          <a:off x="5061826" y="912875"/>
          <a:ext cx="202597" cy="3084541"/>
        </a:xfrm>
        <a:custGeom>
          <a:avLst/>
          <a:gdLst/>
          <a:ahLst/>
          <a:cxnLst/>
          <a:rect l="0" t="0" r="0" b="0"/>
          <a:pathLst>
            <a:path>
              <a:moveTo>
                <a:pt x="0" y="0"/>
              </a:moveTo>
              <a:lnTo>
                <a:pt x="0" y="3084541"/>
              </a:lnTo>
              <a:lnTo>
                <a:pt x="202597" y="3084541"/>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53B0B3-ADB8-4857-88E0-54708CC877A5}">
      <dsp:nvSpPr>
        <dsp:cNvPr id="0" name=""/>
        <dsp:cNvSpPr/>
      </dsp:nvSpPr>
      <dsp:spPr>
        <a:xfrm>
          <a:off x="5264423" y="3631086"/>
          <a:ext cx="1396189" cy="732659"/>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Achievement of our Research</a:t>
          </a:r>
          <a:endParaRPr lang="en-US" sz="1600" kern="1200" dirty="0"/>
        </a:p>
      </dsp:txBody>
      <dsp:txXfrm>
        <a:off x="5285882" y="3652545"/>
        <a:ext cx="1353271" cy="689741"/>
      </dsp:txXfrm>
    </dsp:sp>
    <dsp:sp modelId="{E8225C40-B096-4FE6-8922-68463725F5CB}">
      <dsp:nvSpPr>
        <dsp:cNvPr id="0" name=""/>
        <dsp:cNvSpPr/>
      </dsp:nvSpPr>
      <dsp:spPr>
        <a:xfrm>
          <a:off x="8314630" y="144516"/>
          <a:ext cx="1364916" cy="68245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Cambria" pitchFamily="18" charset="0"/>
            </a:rPr>
            <a:t>Conclusion</a:t>
          </a:r>
          <a:endParaRPr lang="en-US" sz="1800" kern="1200" dirty="0">
            <a:solidFill>
              <a:schemeClr val="tx1"/>
            </a:solidFill>
            <a:latin typeface="Cambria" pitchFamily="18" charset="0"/>
          </a:endParaRPr>
        </a:p>
      </dsp:txBody>
      <dsp:txXfrm>
        <a:off x="8334619" y="164505"/>
        <a:ext cx="1324938" cy="642480"/>
      </dsp:txXfrm>
    </dsp:sp>
    <dsp:sp modelId="{4A28016E-BD69-48D4-B737-A4645C0F87B0}">
      <dsp:nvSpPr>
        <dsp:cNvPr id="0" name=""/>
        <dsp:cNvSpPr/>
      </dsp:nvSpPr>
      <dsp:spPr>
        <a:xfrm>
          <a:off x="8451122" y="826974"/>
          <a:ext cx="135323" cy="1354297"/>
        </a:xfrm>
        <a:custGeom>
          <a:avLst/>
          <a:gdLst/>
          <a:ahLst/>
          <a:cxnLst/>
          <a:rect l="0" t="0" r="0" b="0"/>
          <a:pathLst>
            <a:path>
              <a:moveTo>
                <a:pt x="0" y="0"/>
              </a:moveTo>
              <a:lnTo>
                <a:pt x="0" y="1354297"/>
              </a:lnTo>
              <a:lnTo>
                <a:pt x="135323" y="1354297"/>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6FB1D6-827D-4B8A-A2C3-9C48EFC2D9BA}">
      <dsp:nvSpPr>
        <dsp:cNvPr id="0" name=""/>
        <dsp:cNvSpPr/>
      </dsp:nvSpPr>
      <dsp:spPr>
        <a:xfrm>
          <a:off x="8586445" y="1840043"/>
          <a:ext cx="1280477" cy="682458"/>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Cambria" pitchFamily="18" charset="0"/>
            </a:rPr>
            <a:t>Limitations</a:t>
          </a:r>
          <a:endParaRPr lang="en-US" sz="1600" kern="1200" dirty="0">
            <a:solidFill>
              <a:schemeClr val="tx1"/>
            </a:solidFill>
            <a:latin typeface="Cambria" pitchFamily="18" charset="0"/>
          </a:endParaRPr>
        </a:p>
      </dsp:txBody>
      <dsp:txXfrm>
        <a:off x="8606434" y="1860032"/>
        <a:ext cx="1240499" cy="642480"/>
      </dsp:txXfrm>
    </dsp:sp>
    <dsp:sp modelId="{5F29C118-AF94-4386-92D2-DFAD57520E2C}">
      <dsp:nvSpPr>
        <dsp:cNvPr id="0" name=""/>
        <dsp:cNvSpPr/>
      </dsp:nvSpPr>
      <dsp:spPr>
        <a:xfrm>
          <a:off x="8451122" y="826974"/>
          <a:ext cx="135323" cy="2242626"/>
        </a:xfrm>
        <a:custGeom>
          <a:avLst/>
          <a:gdLst/>
          <a:ahLst/>
          <a:cxnLst/>
          <a:rect l="0" t="0" r="0" b="0"/>
          <a:pathLst>
            <a:path>
              <a:moveTo>
                <a:pt x="0" y="0"/>
              </a:moveTo>
              <a:lnTo>
                <a:pt x="0" y="2242626"/>
              </a:lnTo>
              <a:lnTo>
                <a:pt x="135323" y="2242626"/>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014FCC-D2F7-4882-805C-3DAE12051059}">
      <dsp:nvSpPr>
        <dsp:cNvPr id="0" name=""/>
        <dsp:cNvSpPr/>
      </dsp:nvSpPr>
      <dsp:spPr>
        <a:xfrm>
          <a:off x="8586445" y="2728371"/>
          <a:ext cx="1091933" cy="682458"/>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Cambria" pitchFamily="18" charset="0"/>
            </a:rPr>
            <a:t>Future Work</a:t>
          </a:r>
          <a:endParaRPr lang="en-US" sz="1600" kern="1200" dirty="0">
            <a:solidFill>
              <a:schemeClr val="tx1"/>
            </a:solidFill>
            <a:latin typeface="Cambria" pitchFamily="18" charset="0"/>
          </a:endParaRPr>
        </a:p>
      </dsp:txBody>
      <dsp:txXfrm>
        <a:off x="8606434" y="2748360"/>
        <a:ext cx="1051955" cy="642480"/>
      </dsp:txXfrm>
    </dsp:sp>
    <dsp:sp modelId="{350B99C6-9B86-46B8-A85F-760A3E687712}">
      <dsp:nvSpPr>
        <dsp:cNvPr id="0" name=""/>
        <dsp:cNvSpPr/>
      </dsp:nvSpPr>
      <dsp:spPr>
        <a:xfrm>
          <a:off x="8451122" y="826974"/>
          <a:ext cx="135323" cy="454237"/>
        </a:xfrm>
        <a:custGeom>
          <a:avLst/>
          <a:gdLst/>
          <a:ahLst/>
          <a:cxnLst/>
          <a:rect l="0" t="0" r="0" b="0"/>
          <a:pathLst>
            <a:path>
              <a:moveTo>
                <a:pt x="0" y="0"/>
              </a:moveTo>
              <a:lnTo>
                <a:pt x="0" y="454237"/>
              </a:lnTo>
              <a:lnTo>
                <a:pt x="135323" y="454237"/>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32B565-7E9E-4861-8ACF-32E0CD0E31A1}">
      <dsp:nvSpPr>
        <dsp:cNvPr id="0" name=""/>
        <dsp:cNvSpPr/>
      </dsp:nvSpPr>
      <dsp:spPr>
        <a:xfrm>
          <a:off x="8586445" y="939982"/>
          <a:ext cx="1091933" cy="682458"/>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Summary</a:t>
          </a:r>
          <a:endParaRPr lang="en-US" sz="1500" kern="1200" dirty="0"/>
        </a:p>
      </dsp:txBody>
      <dsp:txXfrm>
        <a:off x="8606434" y="959971"/>
        <a:ext cx="1051955" cy="642480"/>
      </dsp:txXfrm>
    </dsp:sp>
    <dsp:sp modelId="{595B6F9C-EAD2-4408-ABBB-797165E6F210}">
      <dsp:nvSpPr>
        <dsp:cNvPr id="0" name=""/>
        <dsp:cNvSpPr/>
      </dsp:nvSpPr>
      <dsp:spPr>
        <a:xfrm>
          <a:off x="6721185" y="189838"/>
          <a:ext cx="1364916" cy="68245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Performance Evaluation</a:t>
          </a:r>
          <a:endParaRPr lang="en-US" sz="1800" kern="1200" dirty="0">
            <a:solidFill>
              <a:schemeClr val="tx1"/>
            </a:solidFill>
          </a:endParaRPr>
        </a:p>
      </dsp:txBody>
      <dsp:txXfrm>
        <a:off x="6741174" y="209827"/>
        <a:ext cx="1324938" cy="642480"/>
      </dsp:txXfrm>
    </dsp:sp>
    <dsp:sp modelId="{C9A72D77-699E-45A9-838B-7432E1B5AF4D}">
      <dsp:nvSpPr>
        <dsp:cNvPr id="0" name=""/>
        <dsp:cNvSpPr/>
      </dsp:nvSpPr>
      <dsp:spPr>
        <a:xfrm>
          <a:off x="6857677" y="872296"/>
          <a:ext cx="136499" cy="506172"/>
        </a:xfrm>
        <a:custGeom>
          <a:avLst/>
          <a:gdLst/>
          <a:ahLst/>
          <a:cxnLst/>
          <a:rect l="0" t="0" r="0" b="0"/>
          <a:pathLst>
            <a:path>
              <a:moveTo>
                <a:pt x="0" y="0"/>
              </a:moveTo>
              <a:lnTo>
                <a:pt x="0" y="506172"/>
              </a:lnTo>
              <a:lnTo>
                <a:pt x="136499" y="506172"/>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49AAFE-F418-4E8D-B2E3-C2E38B9EAB74}">
      <dsp:nvSpPr>
        <dsp:cNvPr id="0" name=""/>
        <dsp:cNvSpPr/>
      </dsp:nvSpPr>
      <dsp:spPr>
        <a:xfrm>
          <a:off x="6994177" y="1037240"/>
          <a:ext cx="1091933" cy="682458"/>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Tools used</a:t>
          </a:r>
          <a:endParaRPr lang="en-US" sz="1600" kern="1200" dirty="0"/>
        </a:p>
      </dsp:txBody>
      <dsp:txXfrm>
        <a:off x="7014166" y="1057229"/>
        <a:ext cx="1051955" cy="642480"/>
      </dsp:txXfrm>
    </dsp:sp>
    <dsp:sp modelId="{8B37FD61-BBFD-4C4B-8D08-DCE551F9D303}">
      <dsp:nvSpPr>
        <dsp:cNvPr id="0" name=""/>
        <dsp:cNvSpPr/>
      </dsp:nvSpPr>
      <dsp:spPr>
        <a:xfrm>
          <a:off x="6857677" y="872296"/>
          <a:ext cx="185746" cy="1308531"/>
        </a:xfrm>
        <a:custGeom>
          <a:avLst/>
          <a:gdLst/>
          <a:ahLst/>
          <a:cxnLst/>
          <a:rect l="0" t="0" r="0" b="0"/>
          <a:pathLst>
            <a:path>
              <a:moveTo>
                <a:pt x="0" y="0"/>
              </a:moveTo>
              <a:lnTo>
                <a:pt x="0" y="1308531"/>
              </a:lnTo>
              <a:lnTo>
                <a:pt x="185746" y="1308531"/>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69F713-9737-462B-BF8E-017F92927AB1}">
      <dsp:nvSpPr>
        <dsp:cNvPr id="0" name=""/>
        <dsp:cNvSpPr/>
      </dsp:nvSpPr>
      <dsp:spPr>
        <a:xfrm>
          <a:off x="7043423" y="1839599"/>
          <a:ext cx="1091933" cy="682458"/>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Comparison of Scores</a:t>
          </a:r>
          <a:endParaRPr lang="en-US" sz="1500" kern="1200" dirty="0">
            <a:solidFill>
              <a:schemeClr val="tx1"/>
            </a:solidFill>
          </a:endParaRPr>
        </a:p>
      </dsp:txBody>
      <dsp:txXfrm>
        <a:off x="7063412" y="1859588"/>
        <a:ext cx="1051955" cy="642480"/>
      </dsp:txXfrm>
    </dsp:sp>
    <dsp:sp modelId="{B75E757B-844F-459C-8784-3677DEF651F4}">
      <dsp:nvSpPr>
        <dsp:cNvPr id="0" name=""/>
        <dsp:cNvSpPr/>
      </dsp:nvSpPr>
      <dsp:spPr>
        <a:xfrm>
          <a:off x="6857677" y="872296"/>
          <a:ext cx="240735" cy="2148931"/>
        </a:xfrm>
        <a:custGeom>
          <a:avLst/>
          <a:gdLst/>
          <a:ahLst/>
          <a:cxnLst/>
          <a:rect l="0" t="0" r="0" b="0"/>
          <a:pathLst>
            <a:path>
              <a:moveTo>
                <a:pt x="0" y="0"/>
              </a:moveTo>
              <a:lnTo>
                <a:pt x="0" y="2148931"/>
              </a:lnTo>
              <a:lnTo>
                <a:pt x="240735" y="2148931"/>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7ECA0A-C238-4BF9-BA7C-9C73E5CF7EF4}">
      <dsp:nvSpPr>
        <dsp:cNvPr id="0" name=""/>
        <dsp:cNvSpPr/>
      </dsp:nvSpPr>
      <dsp:spPr>
        <a:xfrm>
          <a:off x="7098413" y="2679999"/>
          <a:ext cx="1091933" cy="682458"/>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Comparison of Ranks</a:t>
          </a:r>
          <a:endParaRPr lang="en-US" sz="1500" kern="1200" dirty="0">
            <a:solidFill>
              <a:schemeClr val="tx1"/>
            </a:solidFill>
          </a:endParaRPr>
        </a:p>
      </dsp:txBody>
      <dsp:txXfrm>
        <a:off x="7118402" y="2699988"/>
        <a:ext cx="1051955" cy="642480"/>
      </dsp:txXfrm>
    </dsp:sp>
    <dsp:sp modelId="{999CFEE6-196A-4534-B0D6-E4C8710ED566}">
      <dsp:nvSpPr>
        <dsp:cNvPr id="0" name=""/>
        <dsp:cNvSpPr/>
      </dsp:nvSpPr>
      <dsp:spPr>
        <a:xfrm>
          <a:off x="6857677" y="872296"/>
          <a:ext cx="266090" cy="2989331"/>
        </a:xfrm>
        <a:custGeom>
          <a:avLst/>
          <a:gdLst/>
          <a:ahLst/>
          <a:cxnLst/>
          <a:rect l="0" t="0" r="0" b="0"/>
          <a:pathLst>
            <a:path>
              <a:moveTo>
                <a:pt x="0" y="0"/>
              </a:moveTo>
              <a:lnTo>
                <a:pt x="0" y="2989331"/>
              </a:lnTo>
              <a:lnTo>
                <a:pt x="266090" y="2989331"/>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562102-67C9-404C-9460-B706ACD962A2}">
      <dsp:nvSpPr>
        <dsp:cNvPr id="0" name=""/>
        <dsp:cNvSpPr/>
      </dsp:nvSpPr>
      <dsp:spPr>
        <a:xfrm>
          <a:off x="7123767" y="3520398"/>
          <a:ext cx="1091933" cy="682458"/>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Accuracy</a:t>
          </a:r>
          <a:endParaRPr lang="en-US" sz="1500" kern="1200" dirty="0"/>
        </a:p>
      </dsp:txBody>
      <dsp:txXfrm>
        <a:off x="7143756" y="3540387"/>
        <a:ext cx="1051955" cy="642480"/>
      </dsp:txXfrm>
    </dsp:sp>
    <dsp:sp modelId="{2C10FA74-84A2-4A8A-9A37-EE1C05498FBB}">
      <dsp:nvSpPr>
        <dsp:cNvPr id="0" name=""/>
        <dsp:cNvSpPr/>
      </dsp:nvSpPr>
      <dsp:spPr>
        <a:xfrm>
          <a:off x="3239583" y="170088"/>
          <a:ext cx="1437161" cy="712350"/>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Cambria" pitchFamily="18" charset="0"/>
            </a:rPr>
            <a:t>Domain of our Research</a:t>
          </a:r>
          <a:endParaRPr lang="en-US" sz="1800" kern="1200" dirty="0">
            <a:solidFill>
              <a:schemeClr val="tx1"/>
            </a:solidFill>
            <a:latin typeface="Cambria" pitchFamily="18" charset="0"/>
          </a:endParaRPr>
        </a:p>
      </dsp:txBody>
      <dsp:txXfrm>
        <a:off x="3260447" y="190952"/>
        <a:ext cx="1395433" cy="670622"/>
      </dsp:txXfrm>
    </dsp:sp>
    <dsp:sp modelId="{9301474F-3C24-43E0-BC38-875FFD087789}">
      <dsp:nvSpPr>
        <dsp:cNvPr id="0" name=""/>
        <dsp:cNvSpPr/>
      </dsp:nvSpPr>
      <dsp:spPr>
        <a:xfrm>
          <a:off x="3383299" y="882438"/>
          <a:ext cx="116213" cy="511192"/>
        </a:xfrm>
        <a:custGeom>
          <a:avLst/>
          <a:gdLst/>
          <a:ahLst/>
          <a:cxnLst/>
          <a:rect l="0" t="0" r="0" b="0"/>
          <a:pathLst>
            <a:path>
              <a:moveTo>
                <a:pt x="0" y="0"/>
              </a:moveTo>
              <a:lnTo>
                <a:pt x="0" y="511192"/>
              </a:lnTo>
              <a:lnTo>
                <a:pt x="116213" y="511192"/>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0A4895-1EB0-4E2C-839D-1D5CB61DC2BB}">
      <dsp:nvSpPr>
        <dsp:cNvPr id="0" name=""/>
        <dsp:cNvSpPr/>
      </dsp:nvSpPr>
      <dsp:spPr>
        <a:xfrm>
          <a:off x="3499512" y="1061358"/>
          <a:ext cx="1091933" cy="664543"/>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Cambria" pitchFamily="18" charset="0"/>
            </a:rPr>
            <a:t>Problem Domain</a:t>
          </a:r>
          <a:endParaRPr lang="en-US" sz="1600" kern="1200" dirty="0"/>
        </a:p>
      </dsp:txBody>
      <dsp:txXfrm>
        <a:off x="3518976" y="1080822"/>
        <a:ext cx="1053005" cy="6256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FD6F3-7082-48DE-9B3B-1CE4249EECFF}" type="datetimeFigureOut">
              <a:rPr lang="en-US" smtClean="0"/>
              <a:t>29-Dec-15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5BBCE-EA93-4582-8BB4-93DB5AFE77F9}" type="slidenum">
              <a:rPr lang="en-US" smtClean="0"/>
              <a:t>‹#›</a:t>
            </a:fld>
            <a:endParaRPr lang="en-US"/>
          </a:p>
        </p:txBody>
      </p:sp>
    </p:spTree>
    <p:extLst>
      <p:ext uri="{BB962C8B-B14F-4D97-AF65-F5344CB8AC3E}">
        <p14:creationId xmlns:p14="http://schemas.microsoft.com/office/powerpoint/2010/main" val="2866036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25BBCE-EA93-4582-8BB4-93DB5AFE77F9}" type="slidenum">
              <a:rPr lang="en-US" smtClean="0"/>
              <a:t>1</a:t>
            </a:fld>
            <a:endParaRPr lang="en-US"/>
          </a:p>
        </p:txBody>
      </p:sp>
    </p:spTree>
    <p:extLst>
      <p:ext uri="{BB962C8B-B14F-4D97-AF65-F5344CB8AC3E}">
        <p14:creationId xmlns:p14="http://schemas.microsoft.com/office/powerpoint/2010/main" val="1687496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25BBCE-EA93-4582-8BB4-93DB5AFE77F9}" type="slidenum">
              <a:rPr lang="en-US" smtClean="0"/>
              <a:t>2</a:t>
            </a:fld>
            <a:endParaRPr lang="en-US"/>
          </a:p>
        </p:txBody>
      </p:sp>
    </p:spTree>
    <p:extLst>
      <p:ext uri="{BB962C8B-B14F-4D97-AF65-F5344CB8AC3E}">
        <p14:creationId xmlns:p14="http://schemas.microsoft.com/office/powerpoint/2010/main" val="3512890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r>
              <a:rPr lang="en-US" smtClean="0"/>
              <a:t>30-Dec-15</a:t>
            </a:r>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0209586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val="404274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889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074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r>
              <a:rPr lang="en-US" smtClean="0"/>
              <a:t>30-Dec-15</a:t>
            </a:r>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926146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30-Dec-15</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Tree>
    <p:extLst>
      <p:ext uri="{BB962C8B-B14F-4D97-AF65-F5344CB8AC3E}">
        <p14:creationId xmlns:p14="http://schemas.microsoft.com/office/powerpoint/2010/main" val="326724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30-Dec-15</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386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30-Dec-15</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891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30-Dec-15</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6474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r>
              <a:rPr lang="en-US" smtClean="0"/>
              <a:t>30-Dec-15</a:t>
            </a:r>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19954A3-9DFD-4C44-94BA-B95130A3BA1C}"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257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r>
              <a:rPr lang="en-US" smtClean="0"/>
              <a:t>30-Dec-15</a:t>
            </a:r>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6802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r>
              <a:rPr lang="en-US" smtClean="0"/>
              <a:t>30-Dec-15</a:t>
            </a:r>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443786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145" y="1324303"/>
            <a:ext cx="7865616" cy="977463"/>
          </a:xfrm>
        </p:spPr>
        <p:txBody>
          <a:bodyPr/>
          <a:lstStyle/>
          <a:p>
            <a:pPr algn="l"/>
            <a:r>
              <a:rPr lang="en-US" sz="2800" dirty="0" smtClean="0"/>
              <a:t>Opinion Mining ON traveler REVIEWS and ranking hotels</a:t>
            </a:r>
            <a:endParaRPr lang="en-US" sz="2800" dirty="0"/>
          </a:p>
        </p:txBody>
      </p:sp>
      <p:sp>
        <p:nvSpPr>
          <p:cNvPr id="3" name="Subtitle 2"/>
          <p:cNvSpPr>
            <a:spLocks noGrp="1"/>
          </p:cNvSpPr>
          <p:nvPr>
            <p:ph type="subTitle" idx="1"/>
          </p:nvPr>
        </p:nvSpPr>
        <p:spPr>
          <a:xfrm>
            <a:off x="5603953" y="3289947"/>
            <a:ext cx="5185479" cy="2312068"/>
          </a:xfrm>
        </p:spPr>
        <p:txBody>
          <a:bodyPr>
            <a:normAutofit/>
          </a:bodyPr>
          <a:lstStyle/>
          <a:p>
            <a:endParaRPr lang="en-US" dirty="0"/>
          </a:p>
          <a:p>
            <a:pPr algn="r"/>
            <a:r>
              <a:rPr lang="en-US" sz="1900" dirty="0"/>
              <a:t>Presented By</a:t>
            </a:r>
          </a:p>
          <a:p>
            <a:pPr algn="r"/>
            <a:r>
              <a:rPr lang="en-US" sz="1900" dirty="0" err="1"/>
              <a:t>Rafeedul</a:t>
            </a:r>
            <a:r>
              <a:rPr lang="en-US" sz="1900" dirty="0"/>
              <a:t> Bar </a:t>
            </a:r>
            <a:r>
              <a:rPr lang="en-US" sz="1900" dirty="0" smtClean="0"/>
              <a:t>Chowdhury    11.02.04.088</a:t>
            </a:r>
            <a:endParaRPr lang="en-US" sz="1900" dirty="0"/>
          </a:p>
          <a:p>
            <a:pPr algn="r"/>
            <a:r>
              <a:rPr lang="en-US" sz="1900" dirty="0" smtClean="0"/>
              <a:t>Mahmud Hossain    11.02.04.082</a:t>
            </a:r>
            <a:endParaRPr lang="en-US" sz="1900" dirty="0"/>
          </a:p>
          <a:p>
            <a:pPr algn="r"/>
            <a:r>
              <a:rPr lang="en-US" sz="1900" dirty="0" err="1"/>
              <a:t>Soumik</a:t>
            </a:r>
            <a:r>
              <a:rPr lang="en-US" sz="1900" dirty="0"/>
              <a:t> Das </a:t>
            </a:r>
            <a:r>
              <a:rPr lang="en-US" sz="1900" dirty="0" err="1" smtClean="0"/>
              <a:t>Bibon</a:t>
            </a:r>
            <a:r>
              <a:rPr lang="en-US" sz="1900" dirty="0" smtClean="0"/>
              <a:t>    11.02.04.003</a:t>
            </a:r>
          </a:p>
          <a:p>
            <a:pPr algn="r"/>
            <a:r>
              <a:rPr lang="en-US" sz="1900" dirty="0" err="1"/>
              <a:t>Zahidul</a:t>
            </a:r>
            <a:r>
              <a:rPr lang="en-US" sz="1900" dirty="0"/>
              <a:t> </a:t>
            </a:r>
            <a:r>
              <a:rPr lang="en-US" sz="1900" dirty="0" err="1" smtClean="0"/>
              <a:t>Haque</a:t>
            </a:r>
            <a:r>
              <a:rPr lang="en-US" sz="1900" dirty="0" smtClean="0"/>
              <a:t>    </a:t>
            </a:r>
            <a:r>
              <a:rPr lang="en-US" sz="1900" dirty="0"/>
              <a:t>11.02.04.086</a:t>
            </a:r>
          </a:p>
          <a:p>
            <a:endParaRPr lang="en-US" dirty="0"/>
          </a:p>
          <a:p>
            <a:endParaRPr lang="en-US" dirty="0"/>
          </a:p>
          <a:p>
            <a:endParaRPr lang="en-US" dirty="0"/>
          </a:p>
          <a:p>
            <a:endParaRPr lang="en-US" dirty="0"/>
          </a:p>
          <a:p>
            <a:endParaRPr lang="en-US" dirty="0"/>
          </a:p>
        </p:txBody>
      </p:sp>
      <p:sp>
        <p:nvSpPr>
          <p:cNvPr id="4" name="TextBox 3"/>
          <p:cNvSpPr txBox="1"/>
          <p:nvPr/>
        </p:nvSpPr>
        <p:spPr>
          <a:xfrm>
            <a:off x="1671145" y="3195563"/>
            <a:ext cx="3668110" cy="369332"/>
          </a:xfrm>
          <a:prstGeom prst="rect">
            <a:avLst/>
          </a:prstGeom>
          <a:noFill/>
        </p:spPr>
        <p:txBody>
          <a:bodyPr wrap="square" rtlCol="0">
            <a:spAutoFit/>
          </a:bodyPr>
          <a:lstStyle/>
          <a:p>
            <a:r>
              <a:rPr lang="en-US" dirty="0" smtClean="0"/>
              <a:t>CSE-4250: PROJECT AND THESIS-II</a:t>
            </a:r>
            <a:endParaRPr lang="en-US" dirty="0"/>
          </a:p>
        </p:txBody>
      </p:sp>
    </p:spTree>
    <p:extLst>
      <p:ext uri="{BB962C8B-B14F-4D97-AF65-F5344CB8AC3E}">
        <p14:creationId xmlns:p14="http://schemas.microsoft.com/office/powerpoint/2010/main" val="522783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49166"/>
            <a:ext cx="9601200" cy="890752"/>
          </a:xfrm>
        </p:spPr>
        <p:txBody>
          <a:bodyPr>
            <a:normAutofit/>
          </a:bodyPr>
          <a:lstStyle/>
          <a:p>
            <a:r>
              <a:rPr lang="en-US" sz="3600" dirty="0" smtClean="0"/>
              <a:t>Tasks of Opinion Mining</a:t>
            </a:r>
            <a:endParaRPr lang="en-US" sz="3600" dirty="0"/>
          </a:p>
        </p:txBody>
      </p:sp>
      <p:sp>
        <p:nvSpPr>
          <p:cNvPr id="3" name="Content Placeholder 2"/>
          <p:cNvSpPr>
            <a:spLocks noGrp="1"/>
          </p:cNvSpPr>
          <p:nvPr>
            <p:ph idx="1"/>
          </p:nvPr>
        </p:nvSpPr>
        <p:spPr>
          <a:xfrm>
            <a:off x="1371600" y="1686909"/>
            <a:ext cx="9601200" cy="3581400"/>
          </a:xfrm>
        </p:spPr>
        <p:txBody>
          <a:bodyPr/>
          <a:lstStyle/>
          <a:p>
            <a:pPr marL="0" indent="0">
              <a:buNone/>
            </a:pPr>
            <a:r>
              <a:rPr lang="en-US" dirty="0" smtClean="0"/>
              <a:t>Opinion mining is a complex task that is why it is divided into sub classes.</a:t>
            </a:r>
          </a:p>
          <a:p>
            <a:pPr marL="0" indent="0">
              <a:buNone/>
            </a:pPr>
            <a:endParaRPr lang="en-US" dirty="0" smtClean="0"/>
          </a:p>
          <a:p>
            <a:r>
              <a:rPr lang="en-US" dirty="0" smtClean="0"/>
              <a:t> Subjectivity Classification</a:t>
            </a:r>
          </a:p>
          <a:p>
            <a:r>
              <a:rPr lang="en-US" dirty="0" smtClean="0"/>
              <a:t> Opinion Classification</a:t>
            </a:r>
          </a:p>
          <a:p>
            <a:r>
              <a:rPr lang="en-US" dirty="0"/>
              <a:t> </a:t>
            </a:r>
            <a:r>
              <a:rPr lang="en-US" dirty="0" smtClean="0"/>
              <a:t>Optional Tasks</a:t>
            </a:r>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79437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559660"/>
            <a:ext cx="9601200" cy="848727"/>
          </a:xfrm>
        </p:spPr>
        <p:txBody>
          <a:bodyPr>
            <a:normAutofit fontScale="90000"/>
          </a:bodyPr>
          <a:lstStyle/>
          <a:p>
            <a:r>
              <a:rPr lang="en-US" sz="4000" dirty="0"/>
              <a:t>Subjectivity Classification</a:t>
            </a:r>
            <a:r>
              <a:rPr lang="en-US" dirty="0"/>
              <a:t/>
            </a:r>
            <a:br>
              <a:rPr lang="en-US" dirty="0"/>
            </a:br>
            <a:endParaRPr lang="en-US" dirty="0"/>
          </a:p>
        </p:txBody>
      </p:sp>
      <p:sp>
        <p:nvSpPr>
          <p:cNvPr id="3" name="Content Placeholder 2"/>
          <p:cNvSpPr>
            <a:spLocks noGrp="1"/>
          </p:cNvSpPr>
          <p:nvPr>
            <p:ph idx="1"/>
          </p:nvPr>
        </p:nvSpPr>
        <p:spPr>
          <a:xfrm>
            <a:off x="1371600" y="2054773"/>
            <a:ext cx="9601200" cy="3581400"/>
          </a:xfrm>
        </p:spPr>
        <p:txBody>
          <a:bodyPr/>
          <a:lstStyle/>
          <a:p>
            <a:r>
              <a:rPr lang="en-US" dirty="0" smtClean="0"/>
              <a:t>Raw data contains opinionated and non-opinionated texts, punctuations etc.</a:t>
            </a:r>
          </a:p>
          <a:p>
            <a:endParaRPr lang="en-US" dirty="0"/>
          </a:p>
          <a:p>
            <a:r>
              <a:rPr lang="en-US" dirty="0" smtClean="0"/>
              <a:t>In this classification opinionated text is separated from the raw document.</a:t>
            </a:r>
          </a:p>
          <a:p>
            <a:pPr marL="0" indent="0">
              <a:buNone/>
            </a:pPr>
            <a:r>
              <a:rPr lang="en-US" dirty="0"/>
              <a:t> </a:t>
            </a:r>
            <a:r>
              <a:rPr lang="en-US" dirty="0" smtClean="0"/>
              <a:t>     For </a:t>
            </a:r>
            <a:r>
              <a:rPr lang="en-US" dirty="0" smtClean="0"/>
              <a:t>Example: A review is such that,</a:t>
            </a:r>
          </a:p>
          <a:p>
            <a:pPr marL="0" indent="0">
              <a:buNone/>
            </a:pPr>
            <a:r>
              <a:rPr lang="en-US" dirty="0"/>
              <a:t>	</a:t>
            </a:r>
            <a:r>
              <a:rPr lang="en-US" i="1" dirty="0" smtClean="0">
                <a:solidFill>
                  <a:srgbClr val="0070C0"/>
                </a:solidFill>
              </a:rPr>
              <a:t>“we arrived at the long beach hotel yesterday, me and my brother planned this short trip to Cox’s Bazar. </a:t>
            </a:r>
            <a:r>
              <a:rPr lang="en-US" i="1" dirty="0" smtClean="0">
                <a:solidFill>
                  <a:srgbClr val="00B050"/>
                </a:solidFill>
              </a:rPr>
              <a:t>This hotel is near to the beach so the view from the balcony is amazing</a:t>
            </a:r>
            <a:r>
              <a:rPr lang="en-US" i="1" dirty="0" smtClean="0">
                <a:solidFill>
                  <a:schemeClr val="accent2"/>
                </a:solidFill>
              </a:rPr>
              <a:t>.</a:t>
            </a:r>
            <a:r>
              <a:rPr lang="en-US" i="1" dirty="0" smtClean="0">
                <a:solidFill>
                  <a:schemeClr val="accent5"/>
                </a:solidFill>
              </a:rPr>
              <a:t>”</a:t>
            </a:r>
            <a:endParaRPr lang="en-US" i="1" dirty="0">
              <a:solidFill>
                <a:schemeClr val="accent5"/>
              </a:solidFill>
            </a:endParaRPr>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604792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535042"/>
            <a:ext cx="9601200" cy="1246461"/>
          </a:xfrm>
        </p:spPr>
        <p:txBody>
          <a:bodyPr>
            <a:normAutofit/>
          </a:bodyPr>
          <a:lstStyle/>
          <a:p>
            <a:r>
              <a:rPr lang="en-US" sz="3600" dirty="0"/>
              <a:t>Opinion Classification</a:t>
            </a:r>
            <a:r>
              <a:rPr lang="en-US" dirty="0"/>
              <a:t/>
            </a:r>
            <a:br>
              <a:rPr lang="en-US" dirty="0"/>
            </a:br>
            <a:endParaRPr lang="en-US" dirty="0"/>
          </a:p>
        </p:txBody>
      </p:sp>
      <p:sp>
        <p:nvSpPr>
          <p:cNvPr id="3" name="Content Placeholder 2"/>
          <p:cNvSpPr>
            <a:spLocks noGrp="1"/>
          </p:cNvSpPr>
          <p:nvPr>
            <p:ph idx="1"/>
          </p:nvPr>
        </p:nvSpPr>
        <p:spPr>
          <a:xfrm>
            <a:off x="1245476" y="1781503"/>
            <a:ext cx="9601200" cy="3581400"/>
          </a:xfrm>
        </p:spPr>
        <p:txBody>
          <a:bodyPr>
            <a:normAutofit lnSpcReduction="10000"/>
          </a:bodyPr>
          <a:lstStyle/>
          <a:p>
            <a:r>
              <a:rPr lang="en-US" dirty="0" smtClean="0"/>
              <a:t>From the opinionated text using this classification we get polarity of the text.</a:t>
            </a:r>
            <a:endParaRPr lang="en-US" dirty="0"/>
          </a:p>
          <a:p>
            <a:endParaRPr lang="en-US" dirty="0" smtClean="0"/>
          </a:p>
          <a:p>
            <a:endParaRPr lang="en-US" dirty="0"/>
          </a:p>
          <a:p>
            <a:r>
              <a:rPr lang="en-US" dirty="0" smtClean="0"/>
              <a:t>It can be binary classification </a:t>
            </a:r>
            <a:br>
              <a:rPr lang="en-US" dirty="0" smtClean="0"/>
            </a:br>
            <a:r>
              <a:rPr lang="en-US" dirty="0" smtClean="0">
                <a:solidFill>
                  <a:srgbClr val="0070C0"/>
                </a:solidFill>
              </a:rPr>
              <a:t>(</a:t>
            </a:r>
            <a:r>
              <a:rPr lang="en-US" i="1" dirty="0" smtClean="0">
                <a:solidFill>
                  <a:srgbClr val="0070C0"/>
                </a:solidFill>
              </a:rPr>
              <a:t>positive or negative</a:t>
            </a:r>
            <a:r>
              <a:rPr lang="en-US" dirty="0" smtClean="0">
                <a:solidFill>
                  <a:srgbClr val="0070C0"/>
                </a:solidFill>
              </a:rPr>
              <a:t>)</a:t>
            </a:r>
          </a:p>
          <a:p>
            <a:endParaRPr lang="en-US" dirty="0"/>
          </a:p>
          <a:p>
            <a:pPr marL="0" indent="0">
              <a:buNone/>
            </a:pPr>
            <a:endParaRPr lang="en-US" dirty="0"/>
          </a:p>
          <a:p>
            <a:r>
              <a:rPr lang="en-US" dirty="0" smtClean="0"/>
              <a:t>It can be multiclass classification </a:t>
            </a:r>
            <a:br>
              <a:rPr lang="en-US" dirty="0" smtClean="0"/>
            </a:br>
            <a:r>
              <a:rPr lang="en-US" dirty="0" smtClean="0">
                <a:solidFill>
                  <a:srgbClr val="0070C0"/>
                </a:solidFill>
              </a:rPr>
              <a:t>(</a:t>
            </a:r>
            <a:r>
              <a:rPr lang="en-US" i="1" dirty="0" smtClean="0">
                <a:solidFill>
                  <a:srgbClr val="0070C0"/>
                </a:solidFill>
              </a:rPr>
              <a:t>extremely negative, negative, neutral, positive, extremely positive</a:t>
            </a:r>
            <a:r>
              <a:rPr lang="en-US" dirty="0" smtClean="0">
                <a:solidFill>
                  <a:srgbClr val="0070C0"/>
                </a:solidFill>
              </a:rPr>
              <a:t>)</a:t>
            </a:r>
            <a:endParaRPr lang="en-US" dirty="0">
              <a:solidFill>
                <a:srgbClr val="0070C0"/>
              </a:solidFill>
            </a:endParaRPr>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199" y="2260381"/>
            <a:ext cx="3125021" cy="2282624"/>
          </a:xfrm>
          <a:prstGeom prst="rect">
            <a:avLst/>
          </a:prstGeom>
        </p:spPr>
      </p:pic>
    </p:spTree>
    <p:extLst>
      <p:ext uri="{BB962C8B-B14F-4D97-AF65-F5344CB8AC3E}">
        <p14:creationId xmlns:p14="http://schemas.microsoft.com/office/powerpoint/2010/main" val="3793075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517635"/>
            <a:ext cx="9601200" cy="1182379"/>
          </a:xfrm>
        </p:spPr>
        <p:txBody>
          <a:bodyPr>
            <a:normAutofit/>
          </a:bodyPr>
          <a:lstStyle/>
          <a:p>
            <a:r>
              <a:rPr lang="en-US" sz="3600" dirty="0" smtClean="0"/>
              <a:t>Optional Tasks</a:t>
            </a:r>
            <a:endParaRPr lang="en-US" sz="3600" dirty="0"/>
          </a:p>
        </p:txBody>
      </p:sp>
      <p:sp>
        <p:nvSpPr>
          <p:cNvPr id="3" name="Content Placeholder 2"/>
          <p:cNvSpPr>
            <a:spLocks noGrp="1"/>
          </p:cNvSpPr>
          <p:nvPr>
            <p:ph idx="1"/>
          </p:nvPr>
        </p:nvSpPr>
        <p:spPr>
          <a:xfrm>
            <a:off x="1390650" y="1823545"/>
            <a:ext cx="9601200" cy="3581400"/>
          </a:xfrm>
        </p:spPr>
        <p:txBody>
          <a:bodyPr/>
          <a:lstStyle/>
          <a:p>
            <a:pPr marL="0" indent="0">
              <a:buNone/>
            </a:pPr>
            <a:r>
              <a:rPr lang="en-US" dirty="0" smtClean="0"/>
              <a:t>There are various optional tasks. Such as,</a:t>
            </a:r>
          </a:p>
          <a:p>
            <a:r>
              <a:rPr lang="en-US" dirty="0" smtClean="0"/>
              <a:t>Opinion Holder Extraction</a:t>
            </a:r>
          </a:p>
          <a:p>
            <a:pPr marL="0" indent="0">
              <a:buNone/>
            </a:pPr>
            <a:r>
              <a:rPr lang="en-US" dirty="0" smtClean="0"/>
              <a:t> </a:t>
            </a:r>
            <a:r>
              <a:rPr lang="en-US" dirty="0" smtClean="0"/>
              <a:t>      </a:t>
            </a:r>
            <a:r>
              <a:rPr lang="en-US" i="1" dirty="0" smtClean="0">
                <a:solidFill>
                  <a:srgbClr val="0070C0"/>
                </a:solidFill>
              </a:rPr>
              <a:t>e.g</a:t>
            </a:r>
            <a:r>
              <a:rPr lang="en-US" i="1" dirty="0" smtClean="0">
                <a:solidFill>
                  <a:srgbClr val="0070C0"/>
                </a:solidFill>
              </a:rPr>
              <a:t>. getting the ranks of the contributor</a:t>
            </a:r>
          </a:p>
          <a:p>
            <a:pPr marL="0" indent="0">
              <a:buNone/>
            </a:pPr>
            <a:endParaRPr lang="en-US" i="1" dirty="0">
              <a:solidFill>
                <a:schemeClr val="accent5"/>
              </a:solidFill>
            </a:endParaRPr>
          </a:p>
          <a:p>
            <a:r>
              <a:rPr lang="en-US" dirty="0" smtClean="0"/>
              <a:t>Feature Extraction</a:t>
            </a:r>
          </a:p>
          <a:p>
            <a:pPr marL="457200" lvl="1" indent="0">
              <a:buNone/>
            </a:pPr>
            <a:r>
              <a:rPr lang="en-US" sz="1800" i="1" dirty="0" smtClean="0">
                <a:solidFill>
                  <a:srgbClr val="0070C0"/>
                </a:solidFill>
              </a:rPr>
              <a:t>e.g. extracting a specific feature like room service, food court etc.</a:t>
            </a:r>
            <a:r>
              <a:rPr lang="en-US" sz="1800" dirty="0" smtClean="0">
                <a:solidFill>
                  <a:srgbClr val="0070C0"/>
                </a:solidFill>
              </a:rPr>
              <a:t> </a:t>
            </a:r>
            <a:endParaRPr lang="en-US" sz="1800" dirty="0">
              <a:solidFill>
                <a:srgbClr val="0070C0"/>
              </a:solidFill>
            </a:endParaRPr>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383976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597101"/>
            <a:ext cx="9601200" cy="1485900"/>
          </a:xfrm>
        </p:spPr>
        <p:txBody>
          <a:bodyPr>
            <a:normAutofit/>
          </a:bodyPr>
          <a:lstStyle/>
          <a:p>
            <a:r>
              <a:rPr lang="en-US" sz="3600" dirty="0" smtClean="0"/>
              <a:t>Research Challenges</a:t>
            </a:r>
            <a:endParaRPr lang="en-US" sz="3600" dirty="0"/>
          </a:p>
        </p:txBody>
      </p:sp>
      <p:sp>
        <p:nvSpPr>
          <p:cNvPr id="3" name="Content Placeholder 2"/>
          <p:cNvSpPr>
            <a:spLocks noGrp="1"/>
          </p:cNvSpPr>
          <p:nvPr>
            <p:ph idx="1"/>
          </p:nvPr>
        </p:nvSpPr>
        <p:spPr>
          <a:xfrm>
            <a:off x="1390650" y="1632413"/>
            <a:ext cx="8596668" cy="3865721"/>
          </a:xfrm>
        </p:spPr>
        <p:txBody>
          <a:bodyPr/>
          <a:lstStyle/>
          <a:p>
            <a:endParaRPr lang="en-US" i="1" dirty="0" smtClean="0">
              <a:solidFill>
                <a:schemeClr val="accent5"/>
              </a:solidFill>
            </a:endParaRPr>
          </a:p>
          <a:p>
            <a:endParaRPr lang="en-US" i="1" dirty="0">
              <a:solidFill>
                <a:schemeClr val="accent5"/>
              </a:solidFill>
            </a:endParaRPr>
          </a:p>
          <a:p>
            <a:endParaRPr lang="en-US" i="1" dirty="0" smtClean="0">
              <a:solidFill>
                <a:schemeClr val="accent5"/>
              </a:solidFill>
            </a:endParaRPr>
          </a:p>
          <a:p>
            <a:r>
              <a:rPr lang="en-US" dirty="0" smtClean="0"/>
              <a:t>Integrity of the </a:t>
            </a:r>
            <a:r>
              <a:rPr lang="en-US" i="1" dirty="0" smtClean="0">
                <a:solidFill>
                  <a:srgbClr val="0070C0"/>
                </a:solidFill>
              </a:rPr>
              <a:t>reviews</a:t>
            </a:r>
            <a:r>
              <a:rPr lang="en-US" dirty="0" smtClean="0"/>
              <a:t> can not be </a:t>
            </a:r>
            <a:r>
              <a:rPr lang="en-US" i="1" dirty="0" smtClean="0">
                <a:solidFill>
                  <a:srgbClr val="0070C0"/>
                </a:solidFill>
              </a:rPr>
              <a:t>ensured </a:t>
            </a:r>
            <a:r>
              <a:rPr lang="en-US" dirty="0" smtClean="0"/>
              <a:t/>
            </a:r>
            <a:br>
              <a:rPr lang="en-US" dirty="0" smtClean="0"/>
            </a:br>
            <a:endParaRPr lang="en-US" dirty="0" smtClean="0"/>
          </a:p>
          <a:p>
            <a:pPr marL="0" indent="0">
              <a:buNone/>
            </a:pPr>
            <a:r>
              <a:rPr lang="en-US" dirty="0" smtClean="0"/>
              <a:t/>
            </a:r>
            <a:br>
              <a:rPr lang="en-US" dirty="0" smtClean="0"/>
            </a:br>
            <a:endParaRPr lang="en-US" dirty="0" smtClean="0"/>
          </a:p>
          <a:p>
            <a:pPr>
              <a:buNone/>
            </a:pPr>
            <a:r>
              <a:rPr lang="en-US" dirty="0" smtClean="0"/>
              <a:t> </a:t>
            </a:r>
          </a:p>
        </p:txBody>
      </p:sp>
      <p:sp>
        <p:nvSpPr>
          <p:cNvPr id="5" name="Date Placeholder 4"/>
          <p:cNvSpPr>
            <a:spLocks noGrp="1"/>
          </p:cNvSpPr>
          <p:nvPr>
            <p:ph type="dt" sz="half" idx="10"/>
          </p:nvPr>
        </p:nvSpPr>
        <p:spPr/>
        <p:txBody>
          <a:bodyPr/>
          <a:lstStyle/>
          <a:p>
            <a:r>
              <a:rPr lang="en-US" smtClean="0"/>
              <a:t>30-Dec-15</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6375" y="2083001"/>
            <a:ext cx="3685475" cy="2459881"/>
          </a:xfrm>
          <a:prstGeom prst="rect">
            <a:avLst/>
          </a:prstGeom>
          <a:ln>
            <a:noFill/>
          </a:ln>
          <a:effectLst>
            <a:softEdge rad="112500"/>
          </a:effectLst>
        </p:spPr>
      </p:pic>
    </p:spTree>
    <p:extLst>
      <p:ext uri="{BB962C8B-B14F-4D97-AF65-F5344CB8AC3E}">
        <p14:creationId xmlns:p14="http://schemas.microsoft.com/office/powerpoint/2010/main" val="92173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6192"/>
            <a:ext cx="9601200" cy="1485900"/>
          </a:xfrm>
        </p:spPr>
        <p:txBody>
          <a:bodyPr>
            <a:normAutofit/>
          </a:bodyPr>
          <a:lstStyle/>
          <a:p>
            <a:r>
              <a:rPr lang="en-US" sz="3600" dirty="0"/>
              <a:t>Research </a:t>
            </a:r>
            <a:r>
              <a:rPr lang="en-US" sz="3600" dirty="0" smtClean="0"/>
              <a:t>Challenges</a:t>
            </a:r>
            <a:r>
              <a:rPr lang="en-US" sz="3600" dirty="0"/>
              <a:t>(Cont.)</a:t>
            </a:r>
          </a:p>
        </p:txBody>
      </p:sp>
      <p:sp>
        <p:nvSpPr>
          <p:cNvPr id="3" name="Content Placeholder 2"/>
          <p:cNvSpPr>
            <a:spLocks noGrp="1"/>
          </p:cNvSpPr>
          <p:nvPr>
            <p:ph idx="1"/>
          </p:nvPr>
        </p:nvSpPr>
        <p:spPr>
          <a:xfrm>
            <a:off x="1371600" y="2022092"/>
            <a:ext cx="9601200" cy="3581400"/>
          </a:xfrm>
        </p:spPr>
        <p:txBody>
          <a:bodyPr/>
          <a:lstStyle/>
          <a:p>
            <a:pPr marL="0" indent="0">
              <a:buNone/>
            </a:pPr>
            <a:endParaRPr lang="en-US" dirty="0" smtClean="0"/>
          </a:p>
          <a:p>
            <a:r>
              <a:rPr lang="en-US" dirty="0" smtClean="0"/>
              <a:t>Due </a:t>
            </a:r>
            <a:r>
              <a:rPr lang="en-US" dirty="0"/>
              <a:t>to </a:t>
            </a:r>
            <a:r>
              <a:rPr lang="en-US" i="1" dirty="0">
                <a:solidFill>
                  <a:srgbClr val="0070C0"/>
                </a:solidFill>
              </a:rPr>
              <a:t>competition</a:t>
            </a:r>
            <a:r>
              <a:rPr lang="en-US" dirty="0"/>
              <a:t> among the hotels high </a:t>
            </a:r>
            <a:r>
              <a:rPr lang="en-US" dirty="0" smtClean="0"/>
              <a:t>possibility </a:t>
            </a:r>
            <a:r>
              <a:rPr lang="en-US" dirty="0"/>
              <a:t>of </a:t>
            </a:r>
            <a:r>
              <a:rPr lang="en-US" i="1" dirty="0">
                <a:solidFill>
                  <a:srgbClr val="0070C0"/>
                </a:solidFill>
              </a:rPr>
              <a:t>false reviews </a:t>
            </a:r>
            <a:r>
              <a:rPr lang="en-US" dirty="0"/>
              <a:t/>
            </a:r>
            <a:br>
              <a:rPr lang="en-US" dirty="0"/>
            </a:br>
            <a:endParaRPr lang="en-US"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592" y="3076600"/>
            <a:ext cx="5339826" cy="2644805"/>
          </a:xfrm>
          <a:prstGeom prst="rect">
            <a:avLst/>
          </a:prstGeom>
          <a:ln>
            <a:noFill/>
          </a:ln>
          <a:effectLst>
            <a:softEdge rad="112500"/>
          </a:effectLst>
        </p:spPr>
      </p:pic>
    </p:spTree>
    <p:extLst>
      <p:ext uri="{BB962C8B-B14F-4D97-AF65-F5344CB8AC3E}">
        <p14:creationId xmlns:p14="http://schemas.microsoft.com/office/powerpoint/2010/main" val="3740191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07107"/>
            <a:ext cx="9601200" cy="1485900"/>
          </a:xfrm>
        </p:spPr>
        <p:txBody>
          <a:bodyPr>
            <a:normAutofit/>
          </a:bodyPr>
          <a:lstStyle/>
          <a:p>
            <a:r>
              <a:rPr lang="en-US" sz="3600" dirty="0"/>
              <a:t>Research Challenges(Cont.)</a:t>
            </a:r>
          </a:p>
        </p:txBody>
      </p:sp>
      <p:sp>
        <p:nvSpPr>
          <p:cNvPr id="3" name="Content Placeholder 2"/>
          <p:cNvSpPr>
            <a:spLocks noGrp="1"/>
          </p:cNvSpPr>
          <p:nvPr>
            <p:ph idx="1"/>
          </p:nvPr>
        </p:nvSpPr>
        <p:spPr>
          <a:xfrm>
            <a:off x="1371600" y="2046289"/>
            <a:ext cx="9601200" cy="3581400"/>
          </a:xfrm>
        </p:spPr>
        <p:txBody>
          <a:bodyPr/>
          <a:lstStyle/>
          <a:p>
            <a:endParaRPr lang="en-US" i="1" dirty="0" smtClean="0">
              <a:solidFill>
                <a:schemeClr val="accent5"/>
              </a:solidFill>
            </a:endParaRPr>
          </a:p>
          <a:p>
            <a:endParaRPr lang="en-US" i="1" dirty="0">
              <a:solidFill>
                <a:schemeClr val="accent5"/>
              </a:solidFill>
            </a:endParaRPr>
          </a:p>
          <a:p>
            <a:r>
              <a:rPr lang="en-US" i="1" dirty="0" smtClean="0"/>
              <a:t>Amount</a:t>
            </a:r>
            <a:r>
              <a:rPr lang="en-US" dirty="0" smtClean="0"/>
              <a:t> </a:t>
            </a:r>
            <a:r>
              <a:rPr lang="en-US" dirty="0"/>
              <a:t>of reviews highly </a:t>
            </a:r>
            <a:r>
              <a:rPr lang="en-US" i="1" dirty="0">
                <a:solidFill>
                  <a:srgbClr val="0070C0"/>
                </a:solidFill>
              </a:rPr>
              <a:t>varies</a:t>
            </a:r>
            <a:r>
              <a:rPr lang="en-US" dirty="0"/>
              <a:t> which </a:t>
            </a:r>
            <a:br>
              <a:rPr lang="en-US" dirty="0"/>
            </a:br>
            <a:r>
              <a:rPr lang="en-US" dirty="0"/>
              <a:t>sometimes results in </a:t>
            </a:r>
            <a:r>
              <a:rPr lang="en-US" i="1" dirty="0">
                <a:solidFill>
                  <a:srgbClr val="0070C0"/>
                </a:solidFill>
              </a:rPr>
              <a:t>inaccurate ratings </a:t>
            </a:r>
            <a:r>
              <a:rPr lang="en-US" dirty="0"/>
              <a:t>of hotels</a:t>
            </a:r>
          </a:p>
          <a:p>
            <a:endParaRPr lang="en-US"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7" name="Content Placeholder 8"/>
          <p:cNvPicPr>
            <a:picLocks noChangeAspect="1"/>
          </p:cNvPicPr>
          <p:nvPr/>
        </p:nvPicPr>
        <p:blipFill rotWithShape="1">
          <a:blip r:embed="rId2">
            <a:extLst>
              <a:ext uri="{28A0092B-C50C-407E-A947-70E740481C1C}">
                <a14:useLocalDpi xmlns:a14="http://schemas.microsoft.com/office/drawing/2010/main" val="0"/>
              </a:ext>
            </a:extLst>
          </a:blip>
          <a:srcRect l="50948" t="15153" r="17745" b="10768"/>
          <a:stretch/>
        </p:blipFill>
        <p:spPr>
          <a:xfrm>
            <a:off x="7756281" y="2046289"/>
            <a:ext cx="2514601" cy="3352801"/>
          </a:xfrm>
          <a:prstGeom prst="rect">
            <a:avLst/>
          </a:prstGeom>
          <a:ln>
            <a:noFill/>
          </a:ln>
          <a:effectLst>
            <a:softEdge rad="112500"/>
          </a:effectLst>
        </p:spPr>
      </p:pic>
    </p:spTree>
    <p:extLst>
      <p:ext uri="{BB962C8B-B14F-4D97-AF65-F5344CB8AC3E}">
        <p14:creationId xmlns:p14="http://schemas.microsoft.com/office/powerpoint/2010/main" val="5478395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2532993"/>
            <a:ext cx="8596668" cy="1320800"/>
          </a:xfrm>
        </p:spPr>
        <p:txBody>
          <a:bodyPr>
            <a:normAutofit/>
          </a:bodyPr>
          <a:lstStyle/>
          <a:p>
            <a:r>
              <a:rPr lang="en-US" sz="4400" b="1" dirty="0" smtClean="0"/>
              <a:t>Literature Review</a:t>
            </a:r>
            <a:endParaRPr lang="en-US" sz="4400" b="1"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994276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07107"/>
            <a:ext cx="9601200" cy="1485900"/>
          </a:xfrm>
        </p:spPr>
        <p:txBody>
          <a:bodyPr>
            <a:normAutofit/>
          </a:bodyPr>
          <a:lstStyle/>
          <a:p>
            <a:r>
              <a:rPr lang="en-US" sz="3600" dirty="0"/>
              <a:t>Mining and </a:t>
            </a:r>
            <a:r>
              <a:rPr lang="en-US" sz="3600" dirty="0" smtClean="0"/>
              <a:t>Summarizing </a:t>
            </a:r>
            <a:r>
              <a:rPr lang="en-US" sz="3600" dirty="0"/>
              <a:t>C</a:t>
            </a:r>
            <a:r>
              <a:rPr lang="en-US" sz="3600" dirty="0" smtClean="0"/>
              <a:t>ustomer Reviews [</a:t>
            </a:r>
            <a:r>
              <a:rPr lang="en-US" sz="3600" dirty="0"/>
              <a:t>6</a:t>
            </a:r>
            <a:r>
              <a:rPr lang="en-US" sz="3600" dirty="0" smtClean="0"/>
              <a:t>]</a:t>
            </a:r>
            <a:endParaRPr lang="en-US" sz="3600" dirty="0"/>
          </a:p>
        </p:txBody>
      </p:sp>
      <p:sp>
        <p:nvSpPr>
          <p:cNvPr id="3" name="Content Placeholder 2"/>
          <p:cNvSpPr>
            <a:spLocks noGrp="1"/>
          </p:cNvSpPr>
          <p:nvPr>
            <p:ph idx="1"/>
          </p:nvPr>
        </p:nvSpPr>
        <p:spPr>
          <a:xfrm>
            <a:off x="1371600" y="1886607"/>
            <a:ext cx="9601200" cy="3581400"/>
          </a:xfrm>
        </p:spPr>
        <p:txBody>
          <a:bodyPr/>
          <a:lstStyle/>
          <a:p>
            <a:r>
              <a:rPr lang="en-US" dirty="0" err="1"/>
              <a:t>Minqing</a:t>
            </a:r>
            <a:r>
              <a:rPr lang="en-US" dirty="0"/>
              <a:t> Hu and Bing Liu , </a:t>
            </a:r>
            <a:r>
              <a:rPr lang="en-US" dirty="0" smtClean="0"/>
              <a:t>“</a:t>
            </a:r>
            <a:r>
              <a:rPr lang="en-US" dirty="0" smtClean="0">
                <a:solidFill>
                  <a:schemeClr val="tx1"/>
                </a:solidFill>
              </a:rPr>
              <a:t>Mining </a:t>
            </a:r>
            <a:r>
              <a:rPr lang="en-US" dirty="0">
                <a:solidFill>
                  <a:schemeClr val="tx1"/>
                </a:solidFill>
              </a:rPr>
              <a:t>and Summarizing Customer </a:t>
            </a:r>
            <a:r>
              <a:rPr lang="en-US" dirty="0" smtClean="0">
                <a:solidFill>
                  <a:schemeClr val="tx1"/>
                </a:solidFill>
              </a:rPr>
              <a:t>Reviews</a:t>
            </a:r>
            <a:r>
              <a:rPr lang="en-US" dirty="0" smtClean="0"/>
              <a:t>” </a:t>
            </a:r>
          </a:p>
          <a:p>
            <a:endParaRPr lang="en-US" dirty="0"/>
          </a:p>
          <a:p>
            <a:r>
              <a:rPr lang="en-US" dirty="0" smtClean="0"/>
              <a:t>Main objective of this work:</a:t>
            </a:r>
          </a:p>
          <a:p>
            <a:pPr marL="0" indent="0">
              <a:buNone/>
            </a:pPr>
            <a:r>
              <a:rPr lang="en-US" dirty="0" smtClean="0"/>
              <a:t>	</a:t>
            </a:r>
            <a:r>
              <a:rPr lang="en-US" dirty="0"/>
              <a:t>(1) </a:t>
            </a:r>
            <a:r>
              <a:rPr lang="en-US" dirty="0" smtClean="0"/>
              <a:t>Mining </a:t>
            </a:r>
            <a:r>
              <a:rPr lang="en-US" dirty="0"/>
              <a:t>product </a:t>
            </a:r>
            <a:r>
              <a:rPr lang="en-US" dirty="0" smtClean="0"/>
              <a:t>features commented by the customer </a:t>
            </a:r>
            <a:br>
              <a:rPr lang="en-US" dirty="0" smtClean="0"/>
            </a:br>
            <a:r>
              <a:rPr lang="en-US" dirty="0" smtClean="0"/>
              <a:t>	</a:t>
            </a:r>
            <a:br>
              <a:rPr lang="en-US" dirty="0" smtClean="0"/>
            </a:br>
            <a:r>
              <a:rPr lang="en-US" dirty="0" smtClean="0"/>
              <a:t>	(</a:t>
            </a:r>
            <a:r>
              <a:rPr lang="en-US" dirty="0"/>
              <a:t>2) </a:t>
            </a:r>
            <a:r>
              <a:rPr lang="en-US" dirty="0" smtClean="0"/>
              <a:t>Identifying </a:t>
            </a:r>
            <a:r>
              <a:rPr lang="en-US" dirty="0"/>
              <a:t>opinion sentences in each review and deciding </a:t>
            </a:r>
            <a:r>
              <a:rPr lang="en-US" dirty="0" smtClean="0"/>
              <a:t>polarity</a:t>
            </a:r>
            <a:br>
              <a:rPr lang="en-US" dirty="0" smtClean="0"/>
            </a:br>
            <a:r>
              <a:rPr lang="en-US" dirty="0" smtClean="0"/>
              <a:t/>
            </a:r>
            <a:br>
              <a:rPr lang="en-US" dirty="0" smtClean="0"/>
            </a:br>
            <a:r>
              <a:rPr lang="en-US" dirty="0" smtClean="0"/>
              <a:t>	(</a:t>
            </a:r>
            <a:r>
              <a:rPr lang="en-US" dirty="0"/>
              <a:t>3) </a:t>
            </a:r>
            <a:r>
              <a:rPr lang="en-US" dirty="0" smtClean="0"/>
              <a:t>Summarizing </a:t>
            </a:r>
            <a:r>
              <a:rPr lang="en-US" dirty="0"/>
              <a:t>the results.</a:t>
            </a:r>
          </a:p>
          <a:p>
            <a:pPr marL="0" indent="0">
              <a:buNone/>
            </a:pPr>
            <a:r>
              <a:rPr lang="en-US" dirty="0" smtClean="0"/>
              <a:t>	</a:t>
            </a:r>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3109740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509007"/>
            <a:ext cx="9601200" cy="1485900"/>
          </a:xfrm>
        </p:spPr>
        <p:txBody>
          <a:bodyPr>
            <a:normAutofit/>
          </a:bodyPr>
          <a:lstStyle/>
          <a:p>
            <a:r>
              <a:rPr lang="en-US" sz="3600" dirty="0" smtClean="0"/>
              <a:t>Drawbacks</a:t>
            </a:r>
            <a:endParaRPr lang="en-US" sz="3600" dirty="0"/>
          </a:p>
        </p:txBody>
      </p:sp>
      <p:sp>
        <p:nvSpPr>
          <p:cNvPr id="3" name="Content Placeholder 2"/>
          <p:cNvSpPr>
            <a:spLocks noGrp="1"/>
          </p:cNvSpPr>
          <p:nvPr>
            <p:ph idx="1"/>
          </p:nvPr>
        </p:nvSpPr>
        <p:spPr>
          <a:xfrm>
            <a:off x="1390650" y="1743416"/>
            <a:ext cx="8466666" cy="3504487"/>
          </a:xfrm>
        </p:spPr>
        <p:txBody>
          <a:bodyPr/>
          <a:lstStyle/>
          <a:p>
            <a:r>
              <a:rPr lang="en-US" dirty="0" smtClean="0"/>
              <a:t>In this paper the authors didn’t summarize the reviews by selecting a subset of reviews. </a:t>
            </a:r>
          </a:p>
          <a:p>
            <a:endParaRPr lang="en-US" dirty="0"/>
          </a:p>
          <a:p>
            <a:r>
              <a:rPr lang="en-US" dirty="0" smtClean="0"/>
              <a:t>Summarization didn’t take any original sentences from the reviews. So it cannot idealize the main points as the classic text summarization does</a:t>
            </a:r>
          </a:p>
          <a:p>
            <a:endParaRPr lang="en-US" dirty="0" smtClean="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324" y="3760018"/>
            <a:ext cx="3645771" cy="2435317"/>
          </a:xfrm>
          <a:prstGeom prst="rect">
            <a:avLst/>
          </a:prstGeom>
          <a:ln>
            <a:noFill/>
          </a:ln>
          <a:effectLst>
            <a:softEdge rad="112500"/>
          </a:effectLst>
        </p:spPr>
      </p:pic>
    </p:spTree>
    <p:extLst>
      <p:ext uri="{BB962C8B-B14F-4D97-AF65-F5344CB8AC3E}">
        <p14:creationId xmlns:p14="http://schemas.microsoft.com/office/powerpoint/2010/main" val="3266267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99090"/>
            <a:ext cx="9601200" cy="754625"/>
          </a:xfrm>
        </p:spPr>
        <p:txBody>
          <a:bodyPr>
            <a:normAutofit/>
          </a:bodyPr>
          <a:lstStyle/>
          <a:p>
            <a:r>
              <a:rPr lang="en-US" sz="3600" dirty="0" smtClean="0">
                <a:cs typeface="Times New Roman" panose="02020603050405020304" pitchFamily="18" charset="0"/>
              </a:rPr>
              <a:t>Supervisors</a:t>
            </a:r>
            <a:endParaRPr lang="en-US" sz="3600" dirty="0"/>
          </a:p>
        </p:txBody>
      </p:sp>
      <p:sp>
        <p:nvSpPr>
          <p:cNvPr id="3" name="Content Placeholder 2"/>
          <p:cNvSpPr>
            <a:spLocks noGrp="1"/>
          </p:cNvSpPr>
          <p:nvPr>
            <p:ph idx="1"/>
          </p:nvPr>
        </p:nvSpPr>
        <p:spPr>
          <a:xfrm>
            <a:off x="1371600" y="1439918"/>
            <a:ext cx="8596668" cy="4275623"/>
          </a:xfrm>
        </p:spPr>
        <p:txBody>
          <a:bodyPr>
            <a:normAutofit/>
          </a:bodyPr>
          <a:lstStyle/>
          <a:p>
            <a:pPr marL="0" indent="0" algn="ctr">
              <a:buNone/>
            </a:pPr>
            <a:endParaRPr lang="en-US" sz="2400" b="1" dirty="0" smtClean="0">
              <a:ln w="50800"/>
            </a:endParaRPr>
          </a:p>
          <a:p>
            <a:pPr marL="0" indent="0">
              <a:buNone/>
            </a:pPr>
            <a:r>
              <a:rPr lang="en-US" b="1" dirty="0">
                <a:ln w="50800"/>
                <a:latin typeface="Arial" panose="020B0604020202020204" pitchFamily="34" charset="0"/>
                <a:cs typeface="Arial" panose="020B0604020202020204" pitchFamily="34" charset="0"/>
              </a:rPr>
              <a:t>MIR TAFSEER NAYEEM</a:t>
            </a:r>
          </a:p>
          <a:p>
            <a:pPr marL="0" lvl="0" indent="0" defTabSz="914400">
              <a:spcBef>
                <a:spcPts val="0"/>
              </a:spcBef>
              <a:buClrTx/>
              <a:buSzTx/>
              <a:buNone/>
            </a:pPr>
            <a:r>
              <a:rPr lang="en-US" b="1" dirty="0" smtClean="0">
                <a:ln w="50800"/>
                <a:latin typeface="Arial" panose="020B0604020202020204" pitchFamily="34" charset="0"/>
                <a:cs typeface="Arial" panose="020B0604020202020204" pitchFamily="34" charset="0"/>
              </a:rPr>
              <a:t>Lecturer </a:t>
            </a:r>
            <a:r>
              <a:rPr lang="en-US" b="1" dirty="0">
                <a:ln w="50800"/>
                <a:latin typeface="Arial" panose="020B0604020202020204" pitchFamily="34" charset="0"/>
                <a:cs typeface="Arial" panose="020B0604020202020204" pitchFamily="34" charset="0"/>
              </a:rPr>
              <a:t/>
            </a:r>
            <a:br>
              <a:rPr lang="en-US" b="1" dirty="0">
                <a:ln w="50800"/>
                <a:latin typeface="Arial" panose="020B0604020202020204" pitchFamily="34" charset="0"/>
                <a:cs typeface="Arial" panose="020B0604020202020204" pitchFamily="34" charset="0"/>
              </a:rPr>
            </a:br>
            <a:r>
              <a:rPr lang="en-US" b="1" dirty="0">
                <a:ln w="50800"/>
                <a:latin typeface="Arial" panose="020B0604020202020204" pitchFamily="34" charset="0"/>
                <a:cs typeface="Arial" panose="020B0604020202020204" pitchFamily="34" charset="0"/>
              </a:rPr>
              <a:t>Department of Computer Science &amp; Engineering</a:t>
            </a:r>
            <a:br>
              <a:rPr lang="en-US" b="1" dirty="0">
                <a:ln w="50800"/>
                <a:latin typeface="Arial" panose="020B0604020202020204" pitchFamily="34" charset="0"/>
                <a:cs typeface="Arial" panose="020B0604020202020204" pitchFamily="34" charset="0"/>
              </a:rPr>
            </a:br>
            <a:r>
              <a:rPr lang="en-US" b="1" dirty="0" err="1">
                <a:ln w="50800"/>
                <a:latin typeface="Arial" panose="020B0604020202020204" pitchFamily="34" charset="0"/>
                <a:cs typeface="Arial" panose="020B0604020202020204" pitchFamily="34" charset="0"/>
              </a:rPr>
              <a:t>Ahsanullah</a:t>
            </a:r>
            <a:r>
              <a:rPr lang="en-US" b="1" dirty="0">
                <a:ln w="50800"/>
                <a:latin typeface="Arial" panose="020B0604020202020204" pitchFamily="34" charset="0"/>
                <a:cs typeface="Arial" panose="020B0604020202020204" pitchFamily="34" charset="0"/>
              </a:rPr>
              <a:t> University Of Science &amp; Technology</a:t>
            </a:r>
            <a:endParaRPr lang="en-US" dirty="0">
              <a:latin typeface="Arial" panose="020B0604020202020204" pitchFamily="34" charset="0"/>
              <a:cs typeface="Arial" panose="020B0604020202020204" pitchFamily="34" charset="0"/>
            </a:endParaRPr>
          </a:p>
          <a:p>
            <a:pPr marL="0" indent="0">
              <a:buNone/>
            </a:pPr>
            <a:endParaRPr lang="en-US" b="1" dirty="0" smtClean="0">
              <a:ln w="50800"/>
            </a:endParaRPr>
          </a:p>
          <a:p>
            <a:pPr marL="0" indent="0">
              <a:buNone/>
            </a:pPr>
            <a:r>
              <a:rPr lang="en-US" b="1" dirty="0" smtClean="0">
                <a:ln w="50800"/>
              </a:rPr>
              <a:t> </a:t>
            </a:r>
            <a:endParaRPr lang="en-US" b="1" dirty="0">
              <a:ln w="50800"/>
            </a:endParaRPr>
          </a:p>
          <a:p>
            <a:pPr marL="0" indent="0">
              <a:buNone/>
            </a:pPr>
            <a:r>
              <a:rPr lang="en-US" b="1" dirty="0" smtClean="0">
                <a:ln w="50800"/>
                <a:latin typeface="Arial" panose="020B0604020202020204" pitchFamily="34" charset="0"/>
                <a:cs typeface="Arial" panose="020B0604020202020204" pitchFamily="34" charset="0"/>
              </a:rPr>
              <a:t>SUJAN SARKER</a:t>
            </a:r>
            <a:endParaRPr lang="en-US" b="1" dirty="0">
              <a:ln w="50800"/>
              <a:latin typeface="Arial" panose="020B0604020202020204" pitchFamily="34" charset="0"/>
              <a:cs typeface="Arial" panose="020B0604020202020204" pitchFamily="34" charset="0"/>
            </a:endParaRPr>
          </a:p>
          <a:p>
            <a:pPr marL="0" lvl="0" indent="0" defTabSz="914400">
              <a:spcBef>
                <a:spcPts val="0"/>
              </a:spcBef>
              <a:buClrTx/>
              <a:buSzTx/>
              <a:buNone/>
            </a:pPr>
            <a:r>
              <a:rPr lang="en-US" b="1" dirty="0" smtClean="0">
                <a:ln w="50800"/>
                <a:latin typeface="Arial" panose="020B0604020202020204" pitchFamily="34" charset="0"/>
                <a:cs typeface="Arial" panose="020B0604020202020204" pitchFamily="34" charset="0"/>
              </a:rPr>
              <a:t>Lecturer </a:t>
            </a:r>
            <a:br>
              <a:rPr lang="en-US" b="1" dirty="0" smtClean="0">
                <a:ln w="50800"/>
                <a:latin typeface="Arial" panose="020B0604020202020204" pitchFamily="34" charset="0"/>
                <a:cs typeface="Arial" panose="020B0604020202020204" pitchFamily="34" charset="0"/>
              </a:rPr>
            </a:br>
            <a:r>
              <a:rPr lang="en-US" b="1" dirty="0" smtClean="0">
                <a:ln w="50800"/>
                <a:latin typeface="Arial" panose="020B0604020202020204" pitchFamily="34" charset="0"/>
                <a:cs typeface="Arial" panose="020B0604020202020204" pitchFamily="34" charset="0"/>
              </a:rPr>
              <a:t>Departmen</a:t>
            </a:r>
            <a:r>
              <a:rPr lang="en-US" b="1" dirty="0">
                <a:ln w="50800"/>
                <a:latin typeface="Arial" panose="020B0604020202020204" pitchFamily="34" charset="0"/>
                <a:cs typeface="Arial" panose="020B0604020202020204" pitchFamily="34" charset="0"/>
              </a:rPr>
              <a:t>t</a:t>
            </a:r>
            <a:r>
              <a:rPr lang="en-US" b="1" dirty="0" smtClean="0">
                <a:ln w="50800"/>
                <a:latin typeface="Arial" panose="020B0604020202020204" pitchFamily="34" charset="0"/>
                <a:cs typeface="Arial" panose="020B0604020202020204" pitchFamily="34" charset="0"/>
              </a:rPr>
              <a:t> </a:t>
            </a:r>
            <a:r>
              <a:rPr lang="en-US" b="1" dirty="0">
                <a:ln w="50800"/>
                <a:latin typeface="Arial" panose="020B0604020202020204" pitchFamily="34" charset="0"/>
                <a:cs typeface="Arial" panose="020B0604020202020204" pitchFamily="34" charset="0"/>
              </a:rPr>
              <a:t>of Computer Science &amp; Engineering</a:t>
            </a:r>
            <a:br>
              <a:rPr lang="en-US" b="1" dirty="0">
                <a:ln w="50800"/>
                <a:latin typeface="Arial" panose="020B0604020202020204" pitchFamily="34" charset="0"/>
                <a:cs typeface="Arial" panose="020B0604020202020204" pitchFamily="34" charset="0"/>
              </a:rPr>
            </a:br>
            <a:r>
              <a:rPr lang="en-US" b="1" dirty="0" err="1">
                <a:ln w="50800"/>
                <a:latin typeface="Arial" panose="020B0604020202020204" pitchFamily="34" charset="0"/>
                <a:cs typeface="Arial" panose="020B0604020202020204" pitchFamily="34" charset="0"/>
              </a:rPr>
              <a:t>Ahsanullah</a:t>
            </a:r>
            <a:r>
              <a:rPr lang="en-US" b="1" dirty="0">
                <a:ln w="50800"/>
                <a:latin typeface="Arial" panose="020B0604020202020204" pitchFamily="34" charset="0"/>
                <a:cs typeface="Arial" panose="020B0604020202020204" pitchFamily="34" charset="0"/>
              </a:rPr>
              <a:t> University Of Science &amp; Technology</a:t>
            </a:r>
            <a:endParaRPr lang="en-US" dirty="0">
              <a:latin typeface="Arial" panose="020B0604020202020204" pitchFamily="34" charset="0"/>
              <a:cs typeface="Arial" panose="020B0604020202020204" pitchFamily="34" charset="0"/>
            </a:endParaRPr>
          </a:p>
          <a:p>
            <a:endParaRPr lang="en-US" dirty="0"/>
          </a:p>
        </p:txBody>
      </p:sp>
      <p:sp>
        <p:nvSpPr>
          <p:cNvPr id="4" name="Date Placeholder 3"/>
          <p:cNvSpPr>
            <a:spLocks noGrp="1"/>
          </p:cNvSpPr>
          <p:nvPr>
            <p:ph type="dt" sz="half" idx="10"/>
          </p:nvPr>
        </p:nvSpPr>
        <p:spPr/>
        <p:txBody>
          <a:bodyPr/>
          <a:lstStyle/>
          <a:p>
            <a:r>
              <a:rPr lang="en-US" dirty="0"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400886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14150"/>
            <a:ext cx="8596668" cy="1185864"/>
          </a:xfrm>
        </p:spPr>
        <p:txBody>
          <a:bodyPr>
            <a:normAutofit/>
          </a:bodyPr>
          <a:lstStyle/>
          <a:p>
            <a:r>
              <a:rPr lang="en-US" sz="3600" dirty="0"/>
              <a:t>Reviews, Reputation, and Revenue: The Case of </a:t>
            </a:r>
            <a:r>
              <a:rPr lang="en-US" sz="3600" dirty="0" smtClean="0"/>
              <a:t>Yelp.com [7]</a:t>
            </a:r>
            <a:endParaRPr lang="en-US" sz="3600" dirty="0"/>
          </a:p>
        </p:txBody>
      </p:sp>
      <p:sp>
        <p:nvSpPr>
          <p:cNvPr id="3" name="Content Placeholder 2"/>
          <p:cNvSpPr>
            <a:spLocks noGrp="1"/>
          </p:cNvSpPr>
          <p:nvPr>
            <p:ph idx="1"/>
          </p:nvPr>
        </p:nvSpPr>
        <p:spPr>
          <a:xfrm>
            <a:off x="1371600" y="1960179"/>
            <a:ext cx="9601200" cy="3581400"/>
          </a:xfrm>
        </p:spPr>
        <p:txBody>
          <a:bodyPr/>
          <a:lstStyle/>
          <a:p>
            <a:r>
              <a:rPr lang="en-US" dirty="0"/>
              <a:t>Michael Luca, </a:t>
            </a:r>
            <a:r>
              <a:rPr lang="en-US" dirty="0" smtClean="0">
                <a:solidFill>
                  <a:schemeClr val="tx1"/>
                </a:solidFill>
              </a:rPr>
              <a:t>“Reviews</a:t>
            </a:r>
            <a:r>
              <a:rPr lang="en-US" dirty="0">
                <a:solidFill>
                  <a:schemeClr val="tx1"/>
                </a:solidFill>
              </a:rPr>
              <a:t>, </a:t>
            </a:r>
            <a:r>
              <a:rPr lang="en-US" dirty="0" smtClean="0">
                <a:solidFill>
                  <a:schemeClr val="tx1"/>
                </a:solidFill>
              </a:rPr>
              <a:t>Reputation </a:t>
            </a:r>
            <a:r>
              <a:rPr lang="en-US" dirty="0">
                <a:solidFill>
                  <a:schemeClr val="tx1"/>
                </a:solidFill>
              </a:rPr>
              <a:t>and Revenue: The Case of </a:t>
            </a:r>
            <a:r>
              <a:rPr lang="en-US" dirty="0" smtClean="0">
                <a:solidFill>
                  <a:schemeClr val="tx1"/>
                </a:solidFill>
              </a:rPr>
              <a:t>Yelp.com”</a:t>
            </a:r>
            <a:endParaRPr lang="en-US" dirty="0">
              <a:solidFill>
                <a:schemeClr val="tx1"/>
              </a:solidFill>
            </a:endParaRPr>
          </a:p>
          <a:p>
            <a:endParaRPr lang="en-US" dirty="0" smtClean="0"/>
          </a:p>
          <a:p>
            <a:r>
              <a:rPr lang="en-US" dirty="0" smtClean="0"/>
              <a:t>In this research paper, the author proposed,</a:t>
            </a:r>
          </a:p>
          <a:p>
            <a:pPr marL="0" indent="0">
              <a:buNone/>
            </a:pPr>
            <a:r>
              <a:rPr lang="en-US" dirty="0" smtClean="0"/>
              <a:t>	(</a:t>
            </a:r>
            <a:r>
              <a:rPr lang="en-US" dirty="0"/>
              <a:t>1) a one-star increase in Yelp </a:t>
            </a:r>
            <a:r>
              <a:rPr lang="en-US" dirty="0" smtClean="0"/>
              <a:t>rating leads </a:t>
            </a:r>
            <a:r>
              <a:rPr lang="en-US" dirty="0"/>
              <a:t>to a 5-9 percent increase in </a:t>
            </a:r>
            <a:r>
              <a:rPr lang="en-US" dirty="0" smtClean="0"/>
              <a:t>	revenue</a:t>
            </a:r>
            <a:r>
              <a:rPr lang="en-US" dirty="0"/>
              <a:t>, </a:t>
            </a:r>
            <a:endParaRPr lang="en-US" dirty="0" smtClean="0"/>
          </a:p>
          <a:p>
            <a:pPr marL="0" indent="0">
              <a:buNone/>
            </a:pPr>
            <a:r>
              <a:rPr lang="en-US" dirty="0"/>
              <a:t>	</a:t>
            </a:r>
            <a:r>
              <a:rPr lang="en-US" dirty="0" smtClean="0"/>
              <a:t>(</a:t>
            </a:r>
            <a:r>
              <a:rPr lang="en-US" dirty="0"/>
              <a:t>2) </a:t>
            </a:r>
            <a:r>
              <a:rPr lang="en-US" dirty="0" smtClean="0"/>
              <a:t>this criteria only applies to single independent restaurants</a:t>
            </a:r>
          </a:p>
          <a:p>
            <a:pPr marL="0" indent="0">
              <a:buNone/>
            </a:pPr>
            <a:r>
              <a:rPr lang="en-US" dirty="0"/>
              <a:t>	</a:t>
            </a:r>
            <a:r>
              <a:rPr lang="en-US" dirty="0" smtClean="0"/>
              <a:t>(3) Chain restaurants plays neutral role even if yelp rating increases </a:t>
            </a:r>
            <a:endParaRPr lang="en-US"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4198691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507107"/>
            <a:ext cx="9601200" cy="1485900"/>
          </a:xfrm>
        </p:spPr>
        <p:txBody>
          <a:bodyPr>
            <a:normAutofit/>
          </a:bodyPr>
          <a:lstStyle/>
          <a:p>
            <a:r>
              <a:rPr lang="en-US" sz="3600" dirty="0"/>
              <a:t>Drawbacks</a:t>
            </a:r>
          </a:p>
        </p:txBody>
      </p:sp>
      <p:sp>
        <p:nvSpPr>
          <p:cNvPr id="3" name="Content Placeholder 2"/>
          <p:cNvSpPr>
            <a:spLocks noGrp="1"/>
          </p:cNvSpPr>
          <p:nvPr>
            <p:ph idx="1"/>
          </p:nvPr>
        </p:nvSpPr>
        <p:spPr>
          <a:xfrm>
            <a:off x="1390650" y="1887903"/>
            <a:ext cx="9601200" cy="3581400"/>
          </a:xfrm>
        </p:spPr>
        <p:txBody>
          <a:bodyPr/>
          <a:lstStyle/>
          <a:p>
            <a:r>
              <a:rPr lang="en-US" dirty="0" smtClean="0"/>
              <a:t>Chain restaurant revenue increment cannot be extracted from this research </a:t>
            </a:r>
          </a:p>
          <a:p>
            <a:endParaRPr lang="en-US" dirty="0"/>
          </a:p>
          <a:p>
            <a:r>
              <a:rPr lang="en-US" dirty="0" smtClean="0"/>
              <a:t>Data set was small for this work because extracting data from Yelp.com is prohibited</a:t>
            </a:r>
            <a:r>
              <a:rPr lang="en-US" dirty="0"/>
              <a:t> </a:t>
            </a:r>
            <a:r>
              <a:rPr lang="en-US" dirty="0" smtClean="0"/>
              <a:t>from using web crawler </a:t>
            </a:r>
            <a:r>
              <a:rPr lang="en-US" i="1" dirty="0" smtClean="0">
                <a:solidFill>
                  <a:srgbClr val="0070C0"/>
                </a:solidFill>
              </a:rPr>
              <a:t>(i.e. tools for scraping data from web)</a:t>
            </a:r>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7123" y="3678603"/>
            <a:ext cx="4007288" cy="2470806"/>
          </a:xfrm>
          <a:prstGeom prst="rect">
            <a:avLst/>
          </a:prstGeom>
          <a:ln>
            <a:noFill/>
          </a:ln>
          <a:effectLst>
            <a:softEdge rad="112500"/>
          </a:effectLst>
        </p:spPr>
      </p:pic>
    </p:spTree>
    <p:extLst>
      <p:ext uri="{BB962C8B-B14F-4D97-AF65-F5344CB8AC3E}">
        <p14:creationId xmlns:p14="http://schemas.microsoft.com/office/powerpoint/2010/main" val="33617538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2554014"/>
            <a:ext cx="8596668" cy="1418896"/>
          </a:xfrm>
        </p:spPr>
        <p:txBody>
          <a:bodyPr>
            <a:normAutofit/>
          </a:bodyPr>
          <a:lstStyle/>
          <a:p>
            <a:r>
              <a:rPr lang="en-US" sz="4400" b="1" dirty="0" smtClean="0"/>
              <a:t>Domain of Our Research</a:t>
            </a:r>
            <a:endParaRPr lang="en-US" sz="4400" b="1"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805086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519578"/>
            <a:ext cx="9601200" cy="1485900"/>
          </a:xfrm>
        </p:spPr>
        <p:txBody>
          <a:bodyPr>
            <a:normAutofit/>
          </a:bodyPr>
          <a:lstStyle/>
          <a:p>
            <a:r>
              <a:rPr lang="en-US" sz="3600" dirty="0" smtClean="0"/>
              <a:t>Problem Domain</a:t>
            </a:r>
            <a:endParaRPr lang="en-US" sz="3600" dirty="0"/>
          </a:p>
        </p:txBody>
      </p:sp>
      <p:sp>
        <p:nvSpPr>
          <p:cNvPr id="3" name="Content Placeholder 2"/>
          <p:cNvSpPr>
            <a:spLocks noGrp="1"/>
          </p:cNvSpPr>
          <p:nvPr>
            <p:ph idx="1"/>
          </p:nvPr>
        </p:nvSpPr>
        <p:spPr>
          <a:xfrm>
            <a:off x="1390650" y="1723047"/>
            <a:ext cx="8596668" cy="4420380"/>
          </a:xfrm>
        </p:spPr>
        <p:txBody>
          <a:bodyPr/>
          <a:lstStyle/>
          <a:p>
            <a:pPr marL="0" indent="0">
              <a:buNone/>
            </a:pPr>
            <a:r>
              <a:rPr lang="en-US" dirty="0"/>
              <a:t>M</a:t>
            </a:r>
            <a:r>
              <a:rPr lang="en-US" dirty="0" smtClean="0"/>
              <a:t>ining traveler experiences/reviews expressed on services provided by hotels in </a:t>
            </a:r>
            <a:r>
              <a:rPr lang="en-US" dirty="0"/>
              <a:t>B</a:t>
            </a:r>
            <a:r>
              <a:rPr lang="en-US" dirty="0" smtClean="0"/>
              <a:t>angladesh</a:t>
            </a:r>
            <a:endParaRPr lang="en-US" dirty="0"/>
          </a:p>
        </p:txBody>
      </p:sp>
      <p:sp>
        <p:nvSpPr>
          <p:cNvPr id="5" name="Date Placeholder 4"/>
          <p:cNvSpPr>
            <a:spLocks noGrp="1"/>
          </p:cNvSpPr>
          <p:nvPr>
            <p:ph type="dt" sz="half" idx="10"/>
          </p:nvPr>
        </p:nvSpPr>
        <p:spPr/>
        <p:txBody>
          <a:bodyPr/>
          <a:lstStyle/>
          <a:p>
            <a:r>
              <a:rPr lang="en-US" smtClean="0"/>
              <a:t>30-Dec-15</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4634" y="2507683"/>
            <a:ext cx="5223164" cy="3443497"/>
          </a:xfrm>
          <a:prstGeom prst="rect">
            <a:avLst/>
          </a:prstGeom>
          <a:ln>
            <a:noFill/>
          </a:ln>
          <a:effectLst>
            <a:softEdge rad="112500"/>
          </a:effectLst>
        </p:spPr>
      </p:pic>
    </p:spTree>
    <p:extLst>
      <p:ext uri="{BB962C8B-B14F-4D97-AF65-F5344CB8AC3E}">
        <p14:creationId xmlns:p14="http://schemas.microsoft.com/office/powerpoint/2010/main" val="1516442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474405"/>
            <a:ext cx="9601200" cy="1485900"/>
          </a:xfrm>
        </p:spPr>
        <p:txBody>
          <a:bodyPr>
            <a:normAutofit/>
          </a:bodyPr>
          <a:lstStyle/>
          <a:p>
            <a:r>
              <a:rPr lang="en-US" sz="3600" dirty="0" smtClean="0"/>
              <a:t>Problem</a:t>
            </a:r>
            <a:r>
              <a:rPr lang="en-US" sz="3600" dirty="0" smtClean="0"/>
              <a:t> Domain (Cont.)</a:t>
            </a:r>
            <a:endParaRPr lang="en-US" sz="3600" dirty="0"/>
          </a:p>
        </p:txBody>
      </p:sp>
      <p:sp>
        <p:nvSpPr>
          <p:cNvPr id="3" name="Content Placeholder 2"/>
          <p:cNvSpPr>
            <a:spLocks noGrp="1"/>
          </p:cNvSpPr>
          <p:nvPr>
            <p:ph idx="1"/>
          </p:nvPr>
        </p:nvSpPr>
        <p:spPr>
          <a:xfrm>
            <a:off x="1390650" y="1357156"/>
            <a:ext cx="8596668" cy="4680153"/>
          </a:xfrm>
        </p:spPr>
        <p:txBody>
          <a:bodyPr/>
          <a:lstStyle/>
          <a:p>
            <a:r>
              <a:rPr lang="en-US" dirty="0"/>
              <a:t>W</a:t>
            </a:r>
            <a:r>
              <a:rPr lang="en-US" dirty="0" smtClean="0"/>
              <a:t>e are mining reviews from the travelling guide, “TripAdvisor”</a:t>
            </a:r>
            <a:endParaRPr lang="en-US" dirty="0"/>
          </a:p>
          <a:p>
            <a:pPr marL="0" indent="0">
              <a:buNone/>
            </a:pPr>
            <a:r>
              <a:rPr lang="en-US" dirty="0"/>
              <a:t> </a:t>
            </a:r>
            <a:r>
              <a:rPr lang="en-US" dirty="0" smtClean="0"/>
              <a:t>        </a:t>
            </a:r>
            <a:r>
              <a:rPr lang="en-US" dirty="0" smtClean="0"/>
              <a:t>            </a:t>
            </a:r>
            <a:r>
              <a:rPr lang="en-US" i="1" dirty="0" smtClean="0"/>
              <a:t>www.</a:t>
            </a:r>
            <a:r>
              <a:rPr lang="en-US" b="1" i="1" dirty="0" smtClean="0"/>
              <a:t>tripadvisor</a:t>
            </a:r>
            <a:r>
              <a:rPr lang="en-US" i="1" dirty="0" smtClean="0"/>
              <a:t>.com</a:t>
            </a:r>
            <a:endParaRPr lang="en-US" b="1" i="1" dirty="0" smtClean="0"/>
          </a:p>
          <a:p>
            <a:pPr marL="0" indent="0">
              <a:buNone/>
            </a:pPr>
            <a:endParaRPr lang="en-US" b="1" i="1" dirty="0"/>
          </a:p>
          <a:p>
            <a:pPr marL="0" indent="0">
              <a:buNone/>
            </a:pPr>
            <a:endParaRPr lang="en-US" b="1" i="1" dirty="0" smtClean="0"/>
          </a:p>
          <a:p>
            <a:pPr marL="0" indent="0">
              <a:buNone/>
            </a:pPr>
            <a:endParaRPr lang="en-US" b="1" i="1" dirty="0" smtClean="0"/>
          </a:p>
          <a:p>
            <a:r>
              <a:rPr lang="en-US" dirty="0" smtClean="0"/>
              <a:t>We are starting our work from the district </a:t>
            </a:r>
            <a:br>
              <a:rPr lang="en-US" dirty="0" smtClean="0"/>
            </a:br>
            <a:r>
              <a:rPr lang="en-US" dirty="0" smtClean="0"/>
              <a:t>that attracts tourists the most which is Cox’s Bazar</a:t>
            </a:r>
          </a:p>
          <a:p>
            <a:pPr marL="0" indent="0">
              <a:buNone/>
            </a:pPr>
            <a:endParaRPr lang="en-US" dirty="0" smtClean="0"/>
          </a:p>
          <a:p>
            <a:r>
              <a:rPr lang="en-US" dirty="0" smtClean="0"/>
              <a:t>Primarily we are mining reviews of travelers </a:t>
            </a:r>
            <a:br>
              <a:rPr lang="en-US" dirty="0" smtClean="0"/>
            </a:br>
            <a:r>
              <a:rPr lang="en-US" dirty="0" smtClean="0"/>
              <a:t>visiting various hotels in this tourist gathering area</a:t>
            </a:r>
          </a:p>
          <a:p>
            <a:pPr marL="0" indent="0">
              <a:buNone/>
            </a:pPr>
            <a:endParaRPr lang="en-US" dirty="0" smtClean="0"/>
          </a:p>
        </p:txBody>
      </p:sp>
      <p:sp>
        <p:nvSpPr>
          <p:cNvPr id="6" name="Date Placeholder 5"/>
          <p:cNvSpPr>
            <a:spLocks noGrp="1"/>
          </p:cNvSpPr>
          <p:nvPr>
            <p:ph type="dt" sz="half" idx="10"/>
          </p:nvPr>
        </p:nvSpPr>
        <p:spPr/>
        <p:txBody>
          <a:bodyPr/>
          <a:lstStyle/>
          <a:p>
            <a:r>
              <a:rPr lang="en-US" smtClean="0"/>
              <a:t>30-Dec-15</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329" y="2257013"/>
            <a:ext cx="4227368" cy="10116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4941" y="1805707"/>
            <a:ext cx="3164754" cy="3783049"/>
          </a:xfrm>
          <a:prstGeom prst="rect">
            <a:avLst/>
          </a:prstGeom>
          <a:ln>
            <a:noFill/>
          </a:ln>
          <a:effectLst>
            <a:softEdge rad="112500"/>
          </a:effectLst>
        </p:spPr>
      </p:pic>
    </p:spTree>
    <p:extLst>
      <p:ext uri="{BB962C8B-B14F-4D97-AF65-F5344CB8AC3E}">
        <p14:creationId xmlns:p14="http://schemas.microsoft.com/office/powerpoint/2010/main" val="38803228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436603"/>
            <a:ext cx="8596668" cy="638432"/>
          </a:xfrm>
        </p:spPr>
        <p:txBody>
          <a:bodyPr>
            <a:normAutofit/>
          </a:bodyPr>
          <a:lstStyle/>
          <a:p>
            <a:r>
              <a:rPr lang="en-US" sz="3600" dirty="0"/>
              <a:t>Problem Domain (Cont.)</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0650" y="1331771"/>
            <a:ext cx="7542663" cy="4429122"/>
          </a:xfrm>
          <a:prstGeom prst="rect">
            <a:avLst/>
          </a:prstGeom>
          <a:ln>
            <a:noFill/>
          </a:ln>
          <a:effectLst>
            <a:softEdge rad="112500"/>
          </a:effectLst>
        </p:spPr>
      </p:pic>
      <p:sp>
        <p:nvSpPr>
          <p:cNvPr id="3" name="Date Placeholder 2"/>
          <p:cNvSpPr>
            <a:spLocks noGrp="1"/>
          </p:cNvSpPr>
          <p:nvPr>
            <p:ph type="dt" sz="half" idx="10"/>
          </p:nvPr>
        </p:nvSpPr>
        <p:spPr/>
        <p:txBody>
          <a:bodyPr/>
          <a:lstStyle/>
          <a:p>
            <a:r>
              <a:rPr lang="en-US" smtClean="0"/>
              <a:t>30-Dec-15</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25</a:t>
            </a:fld>
            <a:endParaRPr lang="en-US" dirty="0"/>
          </a:p>
        </p:txBody>
      </p:sp>
      <p:sp>
        <p:nvSpPr>
          <p:cNvPr id="5" name="Bent-Up Arrow 4"/>
          <p:cNvSpPr/>
          <p:nvPr/>
        </p:nvSpPr>
        <p:spPr>
          <a:xfrm rot="5400000">
            <a:off x="862565" y="2213794"/>
            <a:ext cx="469558" cy="233636"/>
          </a:xfrm>
          <a:prstGeom prst="bentUp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290484" y="2252352"/>
            <a:ext cx="1717197" cy="45720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439562" y="2664381"/>
            <a:ext cx="1675148" cy="1566902"/>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ent-Up Arrow 10"/>
          <p:cNvSpPr/>
          <p:nvPr/>
        </p:nvSpPr>
        <p:spPr>
          <a:xfrm rot="10800000" flipV="1">
            <a:off x="1630514" y="4276111"/>
            <a:ext cx="852046" cy="308919"/>
          </a:xfrm>
          <a:prstGeom prst="bentUp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973573" y="1449929"/>
            <a:ext cx="4445868" cy="774287"/>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uble Brace 12"/>
          <p:cNvSpPr/>
          <p:nvPr/>
        </p:nvSpPr>
        <p:spPr>
          <a:xfrm>
            <a:off x="3131602" y="2139080"/>
            <a:ext cx="5811741" cy="1802717"/>
          </a:xfrm>
          <a:prstGeom prst="bracePair">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3323683" y="4603577"/>
            <a:ext cx="2215269" cy="31303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Up Arrow 14"/>
          <p:cNvSpPr/>
          <p:nvPr/>
        </p:nvSpPr>
        <p:spPr>
          <a:xfrm rot="16200000">
            <a:off x="8790338" y="3301860"/>
            <a:ext cx="852046" cy="250038"/>
          </a:xfrm>
          <a:prstGeom prst="bentUp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Bent Arrow 17"/>
          <p:cNvSpPr/>
          <p:nvPr/>
        </p:nvSpPr>
        <p:spPr>
          <a:xfrm flipH="1">
            <a:off x="7154399" y="1525281"/>
            <a:ext cx="1011545" cy="304804"/>
          </a:xfrm>
          <a:prstGeom prst="ben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Bent Arrow 18"/>
          <p:cNvSpPr/>
          <p:nvPr/>
        </p:nvSpPr>
        <p:spPr>
          <a:xfrm flipH="1" flipV="1">
            <a:off x="5575898" y="4567865"/>
            <a:ext cx="962376" cy="298619"/>
          </a:xfrm>
          <a:prstGeom prst="ben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p:cNvSpPr txBox="1"/>
          <p:nvPr/>
        </p:nvSpPr>
        <p:spPr>
          <a:xfrm>
            <a:off x="876823" y="1769748"/>
            <a:ext cx="306632" cy="369332"/>
          </a:xfrm>
          <a:prstGeom prst="rect">
            <a:avLst/>
          </a:prstGeom>
          <a:solidFill>
            <a:schemeClr val="accent5"/>
          </a:solidFill>
          <a:ln>
            <a:solidFill>
              <a:schemeClr val="tx1"/>
            </a:solidFill>
          </a:ln>
        </p:spPr>
        <p:txBody>
          <a:bodyPr wrap="square" rtlCol="0">
            <a:spAutoFit/>
          </a:bodyPr>
          <a:lstStyle/>
          <a:p>
            <a:r>
              <a:rPr lang="en-US" dirty="0" smtClean="0"/>
              <a:t>1</a:t>
            </a:r>
            <a:endParaRPr lang="en-US" dirty="0"/>
          </a:p>
        </p:txBody>
      </p:sp>
      <p:sp>
        <p:nvSpPr>
          <p:cNvPr id="22" name="TextBox 21"/>
          <p:cNvSpPr txBox="1"/>
          <p:nvPr/>
        </p:nvSpPr>
        <p:spPr>
          <a:xfrm>
            <a:off x="8007518" y="1825793"/>
            <a:ext cx="306632" cy="369332"/>
          </a:xfrm>
          <a:prstGeom prst="rect">
            <a:avLst/>
          </a:prstGeom>
          <a:solidFill>
            <a:schemeClr val="accent5"/>
          </a:solidFill>
          <a:ln>
            <a:solidFill>
              <a:schemeClr val="tx1"/>
            </a:solidFill>
          </a:ln>
        </p:spPr>
        <p:txBody>
          <a:bodyPr wrap="square" rtlCol="0">
            <a:spAutoFit/>
          </a:bodyPr>
          <a:lstStyle/>
          <a:p>
            <a:r>
              <a:rPr lang="en-US" dirty="0"/>
              <a:t>3</a:t>
            </a:r>
          </a:p>
        </p:txBody>
      </p:sp>
      <p:sp>
        <p:nvSpPr>
          <p:cNvPr id="23" name="TextBox 22"/>
          <p:cNvSpPr txBox="1"/>
          <p:nvPr/>
        </p:nvSpPr>
        <p:spPr>
          <a:xfrm>
            <a:off x="6358628" y="4198533"/>
            <a:ext cx="306632" cy="369332"/>
          </a:xfrm>
          <a:prstGeom prst="rect">
            <a:avLst/>
          </a:prstGeom>
          <a:solidFill>
            <a:schemeClr val="accent5"/>
          </a:solidFill>
          <a:ln>
            <a:solidFill>
              <a:schemeClr val="tx1"/>
            </a:solidFill>
          </a:ln>
        </p:spPr>
        <p:txBody>
          <a:bodyPr wrap="square" rtlCol="0">
            <a:spAutoFit/>
          </a:bodyPr>
          <a:lstStyle/>
          <a:p>
            <a:r>
              <a:rPr lang="en-US" dirty="0" smtClean="0"/>
              <a:t>5</a:t>
            </a:r>
            <a:endParaRPr lang="en-US" dirty="0"/>
          </a:p>
        </p:txBody>
      </p:sp>
      <p:sp>
        <p:nvSpPr>
          <p:cNvPr id="24" name="TextBox 23"/>
          <p:cNvSpPr txBox="1"/>
          <p:nvPr/>
        </p:nvSpPr>
        <p:spPr>
          <a:xfrm>
            <a:off x="2441906" y="4383199"/>
            <a:ext cx="306632" cy="369332"/>
          </a:xfrm>
          <a:prstGeom prst="rect">
            <a:avLst/>
          </a:prstGeom>
          <a:solidFill>
            <a:schemeClr val="accent5"/>
          </a:solidFill>
          <a:ln>
            <a:solidFill>
              <a:schemeClr val="tx1"/>
            </a:solidFill>
          </a:ln>
        </p:spPr>
        <p:txBody>
          <a:bodyPr wrap="square" rtlCol="0">
            <a:spAutoFit/>
          </a:bodyPr>
          <a:lstStyle/>
          <a:p>
            <a:r>
              <a:rPr lang="en-US" dirty="0"/>
              <a:t>2</a:t>
            </a:r>
          </a:p>
        </p:txBody>
      </p:sp>
      <p:sp>
        <p:nvSpPr>
          <p:cNvPr id="25" name="TextBox 24"/>
          <p:cNvSpPr txBox="1"/>
          <p:nvPr/>
        </p:nvSpPr>
        <p:spPr>
          <a:xfrm>
            <a:off x="9164825" y="3815832"/>
            <a:ext cx="306632" cy="369332"/>
          </a:xfrm>
          <a:prstGeom prst="rect">
            <a:avLst/>
          </a:prstGeom>
          <a:solidFill>
            <a:schemeClr val="accent5"/>
          </a:solidFill>
          <a:ln>
            <a:solidFill>
              <a:schemeClr val="tx1"/>
            </a:solidFill>
          </a:ln>
        </p:spPr>
        <p:txBody>
          <a:bodyPr wrap="square" rtlCol="0">
            <a:spAutoFit/>
          </a:bodyPr>
          <a:lstStyle/>
          <a:p>
            <a:r>
              <a:rPr lang="en-US" dirty="0"/>
              <a:t>4</a:t>
            </a:r>
          </a:p>
        </p:txBody>
      </p:sp>
    </p:spTree>
    <p:extLst>
      <p:ext uri="{BB962C8B-B14F-4D97-AF65-F5344CB8AC3E}">
        <p14:creationId xmlns:p14="http://schemas.microsoft.com/office/powerpoint/2010/main" val="108517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477547"/>
            <a:ext cx="9601200" cy="1485900"/>
          </a:xfrm>
        </p:spPr>
        <p:txBody>
          <a:bodyPr>
            <a:normAutofit/>
          </a:bodyPr>
          <a:lstStyle/>
          <a:p>
            <a:r>
              <a:rPr lang="en-US" sz="3600" dirty="0"/>
              <a:t>Problem Domain (Cont.)</a:t>
            </a:r>
            <a:endParaRPr lang="en-US" sz="3600" dirty="0"/>
          </a:p>
        </p:txBody>
      </p:sp>
      <p:sp>
        <p:nvSpPr>
          <p:cNvPr id="3" name="Content Placeholder 2"/>
          <p:cNvSpPr>
            <a:spLocks noGrp="1"/>
          </p:cNvSpPr>
          <p:nvPr>
            <p:ph idx="1"/>
          </p:nvPr>
        </p:nvSpPr>
        <p:spPr>
          <a:xfrm>
            <a:off x="1390650" y="1823544"/>
            <a:ext cx="9601200" cy="3581400"/>
          </a:xfrm>
        </p:spPr>
        <p:txBody>
          <a:bodyPr>
            <a:normAutofit fontScale="92500" lnSpcReduction="20000"/>
          </a:bodyPr>
          <a:lstStyle/>
          <a:p>
            <a:pPr>
              <a:buFont typeface="+mj-lt"/>
              <a:buAutoNum type="arabicParenR"/>
            </a:pPr>
            <a:r>
              <a:rPr lang="en-US" dirty="0" smtClean="0"/>
              <a:t>Name and residence of the reviewing traveler</a:t>
            </a:r>
            <a:br>
              <a:rPr lang="en-US" dirty="0" smtClean="0"/>
            </a:br>
            <a:r>
              <a:rPr lang="en-US" dirty="0" smtClean="0"/>
              <a:t> </a:t>
            </a:r>
            <a:r>
              <a:rPr lang="en-US" i="1" dirty="0" smtClean="0">
                <a:solidFill>
                  <a:srgbClr val="0070C0"/>
                </a:solidFill>
              </a:rPr>
              <a:t>e.g. </a:t>
            </a:r>
            <a:r>
              <a:rPr lang="en-US" i="1" dirty="0" err="1" smtClean="0">
                <a:solidFill>
                  <a:srgbClr val="0070C0"/>
                </a:solidFill>
              </a:rPr>
              <a:t>MUHassan</a:t>
            </a:r>
            <a:r>
              <a:rPr lang="en-US" i="1" dirty="0" smtClean="0">
                <a:solidFill>
                  <a:srgbClr val="0070C0"/>
                </a:solidFill>
              </a:rPr>
              <a:t>, Dhaka City, Bangladesh</a:t>
            </a:r>
            <a:r>
              <a:rPr lang="en-US" i="1" dirty="0" smtClean="0">
                <a:solidFill>
                  <a:schemeClr val="accent5"/>
                </a:solidFill>
              </a:rPr>
              <a:t/>
            </a:r>
            <a:br>
              <a:rPr lang="en-US" i="1" dirty="0" smtClean="0">
                <a:solidFill>
                  <a:schemeClr val="accent5"/>
                </a:solidFill>
              </a:rPr>
            </a:br>
            <a:endParaRPr lang="en-US" dirty="0" smtClean="0">
              <a:solidFill>
                <a:schemeClr val="accent5"/>
              </a:solidFill>
            </a:endParaRPr>
          </a:p>
          <a:p>
            <a:pPr>
              <a:buFont typeface="+mj-lt"/>
              <a:buAutoNum type="arabicParenR"/>
            </a:pPr>
            <a:r>
              <a:rPr lang="en-US" dirty="0"/>
              <a:t> </a:t>
            </a:r>
            <a:r>
              <a:rPr lang="en-US" dirty="0" smtClean="0"/>
              <a:t>Information about the profile of the reviewer on “</a:t>
            </a:r>
            <a:r>
              <a:rPr lang="en-US" dirty="0" err="1" smtClean="0"/>
              <a:t>TripAdvisor</a:t>
            </a:r>
            <a:r>
              <a:rPr lang="en-US" dirty="0" smtClean="0"/>
              <a:t>” site</a:t>
            </a:r>
            <a:br>
              <a:rPr lang="en-US" dirty="0" smtClean="0"/>
            </a:br>
            <a:r>
              <a:rPr lang="en-US" dirty="0" smtClean="0">
                <a:solidFill>
                  <a:srgbClr val="0070C0"/>
                </a:solidFill>
              </a:rPr>
              <a:t> </a:t>
            </a:r>
            <a:r>
              <a:rPr lang="en-US" i="1" dirty="0">
                <a:solidFill>
                  <a:srgbClr val="0070C0"/>
                </a:solidFill>
              </a:rPr>
              <a:t>e.g</a:t>
            </a:r>
            <a:r>
              <a:rPr lang="en-US" i="1" dirty="0" smtClean="0">
                <a:solidFill>
                  <a:srgbClr val="0070C0"/>
                </a:solidFill>
              </a:rPr>
              <a:t>.  Top Contributor, 50 Reviews, 19 helpful votes etc.</a:t>
            </a:r>
            <a:r>
              <a:rPr lang="en-US" i="1" dirty="0" smtClean="0">
                <a:solidFill>
                  <a:schemeClr val="accent5"/>
                </a:solidFill>
              </a:rPr>
              <a:t/>
            </a:r>
            <a:br>
              <a:rPr lang="en-US" i="1" dirty="0" smtClean="0">
                <a:solidFill>
                  <a:schemeClr val="accent5"/>
                </a:solidFill>
              </a:rPr>
            </a:br>
            <a:endParaRPr lang="en-US" dirty="0" smtClean="0">
              <a:solidFill>
                <a:schemeClr val="accent5"/>
              </a:solidFill>
            </a:endParaRPr>
          </a:p>
          <a:p>
            <a:pPr>
              <a:buFont typeface="+mj-lt"/>
              <a:buAutoNum type="arabicParenR"/>
            </a:pPr>
            <a:r>
              <a:rPr lang="en-US" dirty="0"/>
              <a:t> </a:t>
            </a:r>
            <a:r>
              <a:rPr lang="en-US" dirty="0" smtClean="0"/>
              <a:t>Rating provided  by the reviewer and the time of the review</a:t>
            </a:r>
            <a:br>
              <a:rPr lang="en-US" dirty="0" smtClean="0"/>
            </a:br>
            <a:r>
              <a:rPr lang="en-US" i="1" dirty="0">
                <a:solidFill>
                  <a:srgbClr val="0070C0"/>
                </a:solidFill>
              </a:rPr>
              <a:t>e.g. 5</a:t>
            </a:r>
            <a:r>
              <a:rPr lang="en-US" i="1" dirty="0" smtClean="0">
                <a:solidFill>
                  <a:srgbClr val="0070C0"/>
                </a:solidFill>
              </a:rPr>
              <a:t> out of 5 stars, </a:t>
            </a:r>
            <a:r>
              <a:rPr lang="en-US" i="1" dirty="0" smtClean="0">
                <a:solidFill>
                  <a:srgbClr val="0070C0"/>
                </a:solidFill>
              </a:rPr>
              <a:t>Reviewed </a:t>
            </a:r>
            <a:r>
              <a:rPr lang="en-US" i="1" dirty="0" smtClean="0">
                <a:solidFill>
                  <a:srgbClr val="0070C0"/>
                </a:solidFill>
              </a:rPr>
              <a:t>12,June,2015 etc.</a:t>
            </a:r>
            <a:r>
              <a:rPr lang="en-US" i="1" dirty="0" smtClean="0"/>
              <a:t/>
            </a:r>
            <a:br>
              <a:rPr lang="en-US" i="1" dirty="0" smtClean="0"/>
            </a:br>
            <a:endParaRPr lang="en-US" dirty="0" smtClean="0"/>
          </a:p>
          <a:p>
            <a:pPr>
              <a:buFont typeface="+mj-lt"/>
              <a:buAutoNum type="arabicParenR"/>
            </a:pPr>
            <a:r>
              <a:rPr lang="en-US" dirty="0"/>
              <a:t> </a:t>
            </a:r>
            <a:r>
              <a:rPr lang="en-US" dirty="0" smtClean="0"/>
              <a:t>The review of the traveler in a large opinioned paragraph</a:t>
            </a:r>
            <a:br>
              <a:rPr lang="en-US" dirty="0" smtClean="0"/>
            </a:br>
            <a:r>
              <a:rPr lang="en-US" dirty="0" smtClean="0"/>
              <a:t>  </a:t>
            </a:r>
          </a:p>
          <a:p>
            <a:pPr>
              <a:buFont typeface="+mj-lt"/>
              <a:buAutoNum type="arabicParenR"/>
            </a:pPr>
            <a:r>
              <a:rPr lang="en-US" dirty="0"/>
              <a:t> V</a:t>
            </a:r>
            <a:r>
              <a:rPr lang="en-US" dirty="0" smtClean="0"/>
              <a:t>oting panel for other users to vote a review  if it is helpful or not!</a:t>
            </a:r>
            <a:endParaRPr lang="en-US"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4880080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479530"/>
            <a:ext cx="8596668" cy="589005"/>
          </a:xfrm>
        </p:spPr>
        <p:txBody>
          <a:bodyPr>
            <a:normAutofit/>
          </a:bodyPr>
          <a:lstStyle/>
          <a:p>
            <a:r>
              <a:rPr lang="en-US" sz="3600" dirty="0"/>
              <a:t>Problem Domain (Cont.)</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0650" y="1215285"/>
            <a:ext cx="6765795" cy="5091351"/>
          </a:xfrm>
          <a:prstGeom prst="rect">
            <a:avLst/>
          </a:prstGeom>
          <a:ln>
            <a:noFill/>
          </a:ln>
          <a:effectLst>
            <a:softEdge rad="112500"/>
          </a:effectLst>
        </p:spPr>
      </p:pic>
      <p:sp>
        <p:nvSpPr>
          <p:cNvPr id="3" name="Date Placeholder 2"/>
          <p:cNvSpPr>
            <a:spLocks noGrp="1"/>
          </p:cNvSpPr>
          <p:nvPr>
            <p:ph type="dt" sz="half" idx="10"/>
          </p:nvPr>
        </p:nvSpPr>
        <p:spPr/>
        <p:txBody>
          <a:bodyPr/>
          <a:lstStyle/>
          <a:p>
            <a:r>
              <a:rPr lang="en-US" smtClean="0"/>
              <a:t>30-Dec-15</a:t>
            </a:r>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27</a:t>
            </a:fld>
            <a:endParaRPr lang="en-US" dirty="0"/>
          </a:p>
        </p:txBody>
      </p:sp>
      <p:sp>
        <p:nvSpPr>
          <p:cNvPr id="5" name="Double Brace 4"/>
          <p:cNvSpPr/>
          <p:nvPr/>
        </p:nvSpPr>
        <p:spPr>
          <a:xfrm>
            <a:off x="2911365" y="3833954"/>
            <a:ext cx="5245080" cy="2384712"/>
          </a:xfrm>
          <a:prstGeom prst="bracePair">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Bent Arrow 5"/>
          <p:cNvSpPr/>
          <p:nvPr/>
        </p:nvSpPr>
        <p:spPr>
          <a:xfrm flipV="1">
            <a:off x="1749830" y="4822117"/>
            <a:ext cx="1161535" cy="271849"/>
          </a:xfrm>
          <a:prstGeom prst="bentArrow">
            <a:avLst>
              <a:gd name="adj1" fmla="val 25000"/>
              <a:gd name="adj2" fmla="val 25000"/>
              <a:gd name="adj3" fmla="val 50000"/>
              <a:gd name="adj4" fmla="val 43750"/>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3173347" y="3020513"/>
            <a:ext cx="2642324" cy="237694"/>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ent Arrow 7"/>
          <p:cNvSpPr/>
          <p:nvPr/>
        </p:nvSpPr>
        <p:spPr>
          <a:xfrm flipH="1" flipV="1">
            <a:off x="5815671" y="3012676"/>
            <a:ext cx="1173893" cy="216243"/>
          </a:xfrm>
          <a:prstGeom prst="bentArrow">
            <a:avLst>
              <a:gd name="adj1" fmla="val 25000"/>
              <a:gd name="adj2" fmla="val 25000"/>
              <a:gd name="adj3" fmla="val 50000"/>
              <a:gd name="adj4" fmla="val 43750"/>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6786147" y="2643344"/>
            <a:ext cx="306632" cy="369332"/>
          </a:xfrm>
          <a:prstGeom prst="rect">
            <a:avLst/>
          </a:prstGeom>
          <a:solidFill>
            <a:schemeClr val="accent5"/>
          </a:solidFill>
          <a:ln>
            <a:solidFill>
              <a:schemeClr val="tx1"/>
            </a:solidFill>
          </a:ln>
        </p:spPr>
        <p:txBody>
          <a:bodyPr wrap="square" rtlCol="0">
            <a:spAutoFit/>
          </a:bodyPr>
          <a:lstStyle/>
          <a:p>
            <a:r>
              <a:rPr lang="en-US" dirty="0" smtClean="0"/>
              <a:t>1</a:t>
            </a:r>
            <a:endParaRPr lang="en-US" dirty="0"/>
          </a:p>
        </p:txBody>
      </p:sp>
      <p:sp>
        <p:nvSpPr>
          <p:cNvPr id="10" name="TextBox 9"/>
          <p:cNvSpPr txBox="1"/>
          <p:nvPr/>
        </p:nvSpPr>
        <p:spPr>
          <a:xfrm>
            <a:off x="1682175" y="4452785"/>
            <a:ext cx="306632" cy="369332"/>
          </a:xfrm>
          <a:prstGeom prst="rect">
            <a:avLst/>
          </a:prstGeom>
          <a:solidFill>
            <a:schemeClr val="accent5"/>
          </a:solidFill>
          <a:ln>
            <a:solidFill>
              <a:schemeClr val="tx1"/>
            </a:solidFill>
          </a:ln>
        </p:spPr>
        <p:txBody>
          <a:bodyPr wrap="square" rtlCol="0">
            <a:spAutoFit/>
          </a:bodyPr>
          <a:lstStyle/>
          <a:p>
            <a:r>
              <a:rPr lang="en-US" dirty="0"/>
              <a:t>2</a:t>
            </a:r>
          </a:p>
        </p:txBody>
      </p:sp>
    </p:spTree>
    <p:extLst>
      <p:ext uri="{BB962C8B-B14F-4D97-AF65-F5344CB8AC3E}">
        <p14:creationId xmlns:p14="http://schemas.microsoft.com/office/powerpoint/2010/main" val="22789852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07107"/>
            <a:ext cx="9601200" cy="1485900"/>
          </a:xfrm>
        </p:spPr>
        <p:txBody>
          <a:bodyPr>
            <a:normAutofit/>
          </a:bodyPr>
          <a:lstStyle/>
          <a:p>
            <a:r>
              <a:rPr lang="en-US" sz="3600" dirty="0"/>
              <a:t>Problem Domain (Cont.)</a:t>
            </a:r>
            <a:endParaRPr lang="en-US" sz="3600" dirty="0"/>
          </a:p>
        </p:txBody>
      </p:sp>
      <p:sp>
        <p:nvSpPr>
          <p:cNvPr id="3" name="Content Placeholder 2"/>
          <p:cNvSpPr>
            <a:spLocks noGrp="1"/>
          </p:cNvSpPr>
          <p:nvPr>
            <p:ph idx="1"/>
          </p:nvPr>
        </p:nvSpPr>
        <p:spPr>
          <a:xfrm>
            <a:off x="1371600" y="1886607"/>
            <a:ext cx="9601200" cy="3581400"/>
          </a:xfrm>
        </p:spPr>
        <p:txBody>
          <a:bodyPr/>
          <a:lstStyle/>
          <a:p>
            <a:pPr>
              <a:buFont typeface="+mj-lt"/>
              <a:buAutoNum type="arabicParenR"/>
            </a:pPr>
            <a:endParaRPr lang="en-US" dirty="0" smtClean="0"/>
          </a:p>
          <a:p>
            <a:pPr>
              <a:buFont typeface="+mj-lt"/>
              <a:buAutoNum type="arabicParenR"/>
            </a:pPr>
            <a:endParaRPr lang="en-US" dirty="0"/>
          </a:p>
          <a:p>
            <a:pPr>
              <a:buFont typeface="+mj-lt"/>
              <a:buAutoNum type="arabicParenR"/>
            </a:pPr>
            <a:r>
              <a:rPr lang="en-US" dirty="0" smtClean="0"/>
              <a:t> All the reviews provided by a certain reviewer on the site </a:t>
            </a:r>
            <a:br>
              <a:rPr lang="en-US" dirty="0" smtClean="0"/>
            </a:br>
            <a:endParaRPr lang="en-US" dirty="0" smtClean="0"/>
          </a:p>
          <a:p>
            <a:pPr>
              <a:buFont typeface="+mj-lt"/>
              <a:buAutoNum type="arabicParenR"/>
            </a:pPr>
            <a:r>
              <a:rPr lang="en-US" dirty="0" smtClean="0"/>
              <a:t>Feedback </a:t>
            </a:r>
            <a:r>
              <a:rPr lang="en-US" dirty="0" smtClean="0"/>
              <a:t>given by a hotel manager upon reviewing of a traveler  </a:t>
            </a:r>
            <a:endParaRPr lang="en-US"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7150970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2554014"/>
            <a:ext cx="8596668" cy="1418896"/>
          </a:xfrm>
        </p:spPr>
        <p:txBody>
          <a:bodyPr>
            <a:normAutofit/>
          </a:bodyPr>
          <a:lstStyle/>
          <a:p>
            <a:r>
              <a:rPr lang="en-US" sz="4400" b="1" dirty="0" smtClean="0"/>
              <a:t>Proposed Framework</a:t>
            </a:r>
            <a:endParaRPr lang="en-US" sz="4400" b="1"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2039488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46538"/>
            <a:ext cx="9601200" cy="861848"/>
          </a:xfrm>
        </p:spPr>
        <p:txBody>
          <a:bodyPr>
            <a:normAutofit/>
          </a:bodyPr>
          <a:lstStyle/>
          <a:p>
            <a:r>
              <a:rPr lang="en-US" sz="3600" dirty="0" smtClean="0"/>
              <a:t>Outline</a:t>
            </a:r>
            <a:endParaRPr lang="en-US" sz="3600"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3047801463"/>
              </p:ext>
            </p:extLst>
          </p:nvPr>
        </p:nvGraphicFramePr>
        <p:xfrm>
          <a:off x="1390650" y="1408386"/>
          <a:ext cx="10001250" cy="4547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07188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580697"/>
            <a:ext cx="9601200" cy="1485900"/>
          </a:xfrm>
        </p:spPr>
        <p:txBody>
          <a:bodyPr>
            <a:normAutofit/>
          </a:bodyPr>
          <a:lstStyle/>
          <a:p>
            <a:r>
              <a:rPr lang="en-US" sz="3600" dirty="0" smtClean="0"/>
              <a:t>Working Procedure</a:t>
            </a:r>
            <a:endParaRPr lang="en-US" sz="3600" dirty="0"/>
          </a:p>
        </p:txBody>
      </p:sp>
      <p:sp>
        <p:nvSpPr>
          <p:cNvPr id="3" name="Content Placeholder 2"/>
          <p:cNvSpPr>
            <a:spLocks noGrp="1"/>
          </p:cNvSpPr>
          <p:nvPr>
            <p:ph idx="1"/>
          </p:nvPr>
        </p:nvSpPr>
        <p:spPr>
          <a:xfrm>
            <a:off x="1390650" y="1928648"/>
            <a:ext cx="9601200" cy="3581400"/>
          </a:xfrm>
        </p:spPr>
        <p:txBody>
          <a:bodyPr/>
          <a:lstStyle/>
          <a:p>
            <a:r>
              <a:rPr lang="en-US" dirty="0" smtClean="0"/>
              <a:t>We followed the below mentioned steps to achieve our goal</a:t>
            </a:r>
          </a:p>
          <a:p>
            <a:pPr marL="0" indent="0">
              <a:buNone/>
            </a:pPr>
            <a:r>
              <a:rPr lang="en-US" dirty="0"/>
              <a:t>	</a:t>
            </a:r>
            <a:r>
              <a:rPr lang="en-US" dirty="0" smtClean="0"/>
              <a:t>1. </a:t>
            </a:r>
            <a:r>
              <a:rPr lang="en-US" dirty="0" err="1" smtClean="0"/>
              <a:t>SentiWordNet</a:t>
            </a:r>
            <a:r>
              <a:rPr lang="en-US" dirty="0" smtClean="0"/>
              <a:t> based score retrieval</a:t>
            </a:r>
          </a:p>
          <a:p>
            <a:pPr marL="0" indent="0">
              <a:buNone/>
            </a:pPr>
            <a:r>
              <a:rPr lang="en-US" dirty="0"/>
              <a:t>	</a:t>
            </a:r>
            <a:r>
              <a:rPr lang="en-US" dirty="0" smtClean="0"/>
              <a:t>2. Score retrieval using Naïve Bayes method</a:t>
            </a:r>
          </a:p>
          <a:p>
            <a:pPr marL="0" indent="0">
              <a:buNone/>
            </a:pPr>
            <a:r>
              <a:rPr lang="en-US" dirty="0"/>
              <a:t>	</a:t>
            </a:r>
            <a:r>
              <a:rPr lang="en-US" dirty="0" smtClean="0"/>
              <a:t>3. Weight assignment to individual opinion holder</a:t>
            </a:r>
          </a:p>
          <a:p>
            <a:pPr marL="0" indent="0">
              <a:buNone/>
            </a:pPr>
            <a:r>
              <a:rPr lang="en-US" dirty="0"/>
              <a:t>	</a:t>
            </a:r>
            <a:r>
              <a:rPr lang="en-US" dirty="0" smtClean="0"/>
              <a:t>4.  Final calculation of two approaches</a:t>
            </a:r>
            <a:endParaRPr lang="en-US"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1517235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612210"/>
            <a:ext cx="9601200" cy="1485900"/>
          </a:xfrm>
        </p:spPr>
        <p:txBody>
          <a:bodyPr/>
          <a:lstStyle/>
          <a:p>
            <a:r>
              <a:rPr lang="en-US" sz="3600" dirty="0" smtClean="0"/>
              <a:t>Score Retrieval</a:t>
            </a:r>
            <a:r>
              <a:rPr lang="en-US" dirty="0"/>
              <a:t/>
            </a:r>
            <a:br>
              <a:rPr lang="en-US" dirty="0"/>
            </a:br>
            <a:endParaRPr lang="en-US" dirty="0"/>
          </a:p>
        </p:txBody>
      </p:sp>
      <p:sp>
        <p:nvSpPr>
          <p:cNvPr id="3" name="Content Placeholder 2"/>
          <p:cNvSpPr>
            <a:spLocks noGrp="1"/>
          </p:cNvSpPr>
          <p:nvPr>
            <p:ph idx="1"/>
          </p:nvPr>
        </p:nvSpPr>
        <p:spPr>
          <a:xfrm>
            <a:off x="1390650" y="1970690"/>
            <a:ext cx="9601200" cy="3581400"/>
          </a:xfrm>
        </p:spPr>
        <p:txBody>
          <a:bodyPr/>
          <a:lstStyle/>
          <a:p>
            <a:pPr marL="0" indent="0">
              <a:buNone/>
            </a:pPr>
            <a:r>
              <a:rPr lang="en-US" dirty="0" err="1" smtClean="0"/>
              <a:t>SentiWordNet</a:t>
            </a:r>
            <a:r>
              <a:rPr lang="en-US" dirty="0" smtClean="0"/>
              <a:t>:</a:t>
            </a:r>
          </a:p>
          <a:p>
            <a:pPr>
              <a:buNone/>
            </a:pPr>
            <a:endParaRPr lang="en-US" dirty="0" smtClean="0"/>
          </a:p>
          <a:p>
            <a:r>
              <a:rPr lang="en-US" dirty="0" err="1"/>
              <a:t>SentiWordNet</a:t>
            </a:r>
            <a:r>
              <a:rPr lang="en-US" dirty="0"/>
              <a:t> is a lexical resource for opinion mining.</a:t>
            </a:r>
          </a:p>
          <a:p>
            <a:endParaRPr lang="en-US" dirty="0"/>
          </a:p>
          <a:p>
            <a:endParaRPr lang="en-US" dirty="0"/>
          </a:p>
          <a:p>
            <a:r>
              <a:rPr lang="en-US" dirty="0"/>
              <a:t> It assigns </a:t>
            </a:r>
            <a:r>
              <a:rPr lang="en-US" dirty="0" smtClean="0"/>
              <a:t>each </a:t>
            </a:r>
            <a:r>
              <a:rPr lang="en-US" dirty="0" err="1"/>
              <a:t>synsets</a:t>
            </a:r>
            <a:r>
              <a:rPr lang="en-US" dirty="0"/>
              <a:t> of </a:t>
            </a:r>
            <a:r>
              <a:rPr lang="en-US" dirty="0" smtClean="0"/>
              <a:t>WordNet with </a:t>
            </a:r>
            <a:r>
              <a:rPr lang="en-US" dirty="0"/>
              <a:t>three sentiment score.</a:t>
            </a:r>
          </a:p>
          <a:p>
            <a:pPr lvl="1">
              <a:buNone/>
            </a:pPr>
            <a:r>
              <a:rPr lang="en-US" i="1" dirty="0" smtClean="0">
                <a:solidFill>
                  <a:schemeClr val="accent5"/>
                </a:solidFill>
              </a:rPr>
              <a:t>(Positive</a:t>
            </a:r>
            <a:r>
              <a:rPr lang="en-US" i="1" dirty="0">
                <a:solidFill>
                  <a:schemeClr val="accent5"/>
                </a:solidFill>
              </a:rPr>
              <a:t>, negative and </a:t>
            </a:r>
            <a:r>
              <a:rPr lang="en-US" i="1" dirty="0" smtClean="0">
                <a:solidFill>
                  <a:schemeClr val="accent5"/>
                </a:solidFill>
              </a:rPr>
              <a:t>objective)</a:t>
            </a:r>
            <a:endParaRPr lang="en-US" i="1" dirty="0">
              <a:solidFill>
                <a:schemeClr val="accent5"/>
              </a:solidFill>
            </a:endParaRPr>
          </a:p>
          <a:p>
            <a:endParaRPr lang="en-US"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226197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587792"/>
            <a:ext cx="8596668" cy="1114697"/>
          </a:xfrm>
        </p:spPr>
        <p:txBody>
          <a:bodyPr>
            <a:normAutofit/>
          </a:bodyPr>
          <a:lstStyle/>
          <a:p>
            <a:r>
              <a:rPr lang="en-US" sz="3600" dirty="0"/>
              <a:t>Score </a:t>
            </a:r>
            <a:r>
              <a:rPr lang="en-US" sz="3600" dirty="0" smtClean="0"/>
              <a:t>Retrieval </a:t>
            </a:r>
            <a:r>
              <a:rPr lang="en-US" sz="3600" dirty="0"/>
              <a:t>(Cont.)</a:t>
            </a:r>
            <a:endParaRPr lang="en-US" sz="3600" dirty="0"/>
          </a:p>
        </p:txBody>
      </p:sp>
      <p:sp>
        <p:nvSpPr>
          <p:cNvPr id="4" name="Date Placeholder 3"/>
          <p:cNvSpPr>
            <a:spLocks noGrp="1"/>
          </p:cNvSpPr>
          <p:nvPr>
            <p:ph type="dt" sz="half" idx="10"/>
          </p:nvPr>
        </p:nvSpPr>
        <p:spPr/>
        <p:txBody>
          <a:bodyPr/>
          <a:lstStyle/>
          <a:p>
            <a:r>
              <a:rPr lang="en-US" smtClean="0"/>
              <a:t>18-Jun-15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pic>
        <p:nvPicPr>
          <p:cNvPr id="2050" name="Picture 2" descr="D:\RAfeed\Study\Thesis\final presentation\Screens\2.JPG"/>
          <p:cNvPicPr>
            <a:picLocks noChangeAspect="1" noChangeArrowheads="1"/>
          </p:cNvPicPr>
          <p:nvPr/>
        </p:nvPicPr>
        <p:blipFill>
          <a:blip r:embed="rId2"/>
          <a:srcRect/>
          <a:stretch>
            <a:fillRect/>
          </a:stretch>
        </p:blipFill>
        <p:spPr bwMode="auto">
          <a:xfrm>
            <a:off x="2595222" y="1292772"/>
            <a:ext cx="7483612" cy="5012983"/>
          </a:xfrm>
          <a:prstGeom prst="rect">
            <a:avLst/>
          </a:prstGeom>
          <a:ln>
            <a:noFill/>
          </a:ln>
          <a:effectLst>
            <a:softEdge rad="112500"/>
          </a:effectLst>
        </p:spPr>
      </p:pic>
    </p:spTree>
    <p:extLst>
      <p:ext uri="{BB962C8B-B14F-4D97-AF65-F5344CB8AC3E}">
        <p14:creationId xmlns:p14="http://schemas.microsoft.com/office/powerpoint/2010/main" val="28120084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86938"/>
            <a:ext cx="9601200" cy="1485900"/>
          </a:xfrm>
        </p:spPr>
        <p:txBody>
          <a:bodyPr>
            <a:normAutofit/>
          </a:bodyPr>
          <a:lstStyle/>
          <a:p>
            <a:r>
              <a:rPr lang="en-US" sz="3600" dirty="0"/>
              <a:t>Score Retrieval (Cont.)</a:t>
            </a:r>
            <a:endParaRPr lang="en-US" sz="3600" dirty="0"/>
          </a:p>
        </p:txBody>
      </p:sp>
      <p:sp>
        <p:nvSpPr>
          <p:cNvPr id="3" name="Content Placeholder 2"/>
          <p:cNvSpPr>
            <a:spLocks noGrp="1"/>
          </p:cNvSpPr>
          <p:nvPr>
            <p:ph idx="1"/>
          </p:nvPr>
        </p:nvSpPr>
        <p:spPr>
          <a:xfrm>
            <a:off x="1390650" y="1928648"/>
            <a:ext cx="9601200" cy="3581400"/>
          </a:xfrm>
        </p:spPr>
        <p:txBody>
          <a:bodyPr/>
          <a:lstStyle/>
          <a:p>
            <a:pPr marL="0" indent="0">
              <a:buNone/>
            </a:pPr>
            <a:r>
              <a:rPr lang="en-US" dirty="0" smtClean="0"/>
              <a:t>Naïve Bayes Method:</a:t>
            </a:r>
          </a:p>
          <a:p>
            <a:r>
              <a:rPr lang="en-US" dirty="0" smtClean="0"/>
              <a:t>Naïve </a:t>
            </a:r>
            <a:r>
              <a:rPr lang="en-US" dirty="0" smtClean="0"/>
              <a:t>Bayes is a Supervised learning approach which gives probabilistic result of unlabeled data based on trained labeled data set.</a:t>
            </a:r>
          </a:p>
          <a:p>
            <a:endParaRPr lang="en-US" dirty="0" smtClean="0"/>
          </a:p>
          <a:p>
            <a:endParaRPr lang="en-US" dirty="0" smtClean="0"/>
          </a:p>
          <a:p>
            <a:pPr marL="0" indent="0">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Where,</a:t>
            </a:r>
          </a:p>
          <a:p>
            <a:pPr>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i="1" dirty="0" smtClean="0">
                <a:latin typeface="Arial Unicode MS" panose="020B0604020202020204" pitchFamily="34" charset="-128"/>
                <a:ea typeface="Arial Unicode MS" panose="020B0604020202020204" pitchFamily="34" charset="-128"/>
                <a:cs typeface="Arial Unicode MS" panose="020B0604020202020204" pitchFamily="34" charset="-128"/>
              </a:rPr>
              <a:t>P(c)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Probability of Unlabeled data</a:t>
            </a:r>
            <a:r>
              <a:rPr lang="en-US" i="1" dirty="0" smtClean="0">
                <a:latin typeface="Arial Unicode MS" panose="020B0604020202020204" pitchFamily="34" charset="-128"/>
                <a:ea typeface="Arial Unicode MS" panose="020B0604020202020204" pitchFamily="34" charset="-128"/>
                <a:cs typeface="Arial Unicode MS" panose="020B0604020202020204" pitchFamily="34" charset="-128"/>
              </a:rPr>
              <a:t>(c)</a:t>
            </a:r>
          </a:p>
          <a:p>
            <a:pPr>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i="1" dirty="0" smtClean="0">
                <a:latin typeface="Arial Unicode MS" panose="020B0604020202020204" pitchFamily="34" charset="-128"/>
                <a:ea typeface="Arial Unicode MS" panose="020B0604020202020204" pitchFamily="34" charset="-128"/>
                <a:cs typeface="Arial Unicode MS" panose="020B0604020202020204" pitchFamily="34" charset="-128"/>
              </a:rPr>
              <a:t>P(d)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Probability of Labeled data</a:t>
            </a:r>
            <a:r>
              <a:rPr lang="en-US" i="1" dirty="0" smtClean="0">
                <a:latin typeface="Arial Unicode MS" panose="020B0604020202020204" pitchFamily="34" charset="-128"/>
                <a:ea typeface="Arial Unicode MS" panose="020B0604020202020204" pitchFamily="34" charset="-128"/>
                <a:cs typeface="Arial Unicode MS" panose="020B0604020202020204" pitchFamily="34" charset="-128"/>
              </a:rPr>
              <a:t>(d)</a:t>
            </a:r>
          </a:p>
          <a:p>
            <a:endParaRPr lang="en-US" dirty="0" smtClean="0"/>
          </a:p>
        </p:txBody>
      </p:sp>
      <p:sp>
        <p:nvSpPr>
          <p:cNvPr id="4" name="Date Placeholder 3"/>
          <p:cNvSpPr>
            <a:spLocks noGrp="1"/>
          </p:cNvSpPr>
          <p:nvPr>
            <p:ph type="dt" sz="half" idx="10"/>
          </p:nvPr>
        </p:nvSpPr>
        <p:spPr/>
        <p:txBody>
          <a:bodyPr/>
          <a:lstStyle/>
          <a:p>
            <a:r>
              <a:rPr lang="en-US" smtClean="0"/>
              <a:t>18-Jun-15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pic>
        <p:nvPicPr>
          <p:cNvPr id="6" name="Picture 2" descr="C:\Users\User\Pictures\Screenshots\Screenshot (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2288" y="3251259"/>
            <a:ext cx="3468334" cy="88622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5094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628313"/>
            <a:ext cx="9601200" cy="1485900"/>
          </a:xfrm>
        </p:spPr>
        <p:txBody>
          <a:bodyPr>
            <a:normAutofit/>
          </a:bodyPr>
          <a:lstStyle/>
          <a:p>
            <a:r>
              <a:rPr lang="en-US" sz="3600" dirty="0"/>
              <a:t>Score Retrieval (Cont.)</a:t>
            </a: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r>
              <a:rPr lang="en-US" smtClean="0"/>
              <a:t>18-Jun-15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pic>
        <p:nvPicPr>
          <p:cNvPr id="3074" name="Picture 2" descr="D:\RAfeed\Study\Thesis\final presentation\Screens\naive.jpg"/>
          <p:cNvPicPr>
            <a:picLocks noChangeAspect="1" noChangeArrowheads="1"/>
          </p:cNvPicPr>
          <p:nvPr/>
        </p:nvPicPr>
        <p:blipFill>
          <a:blip r:embed="rId2"/>
          <a:srcRect/>
          <a:stretch>
            <a:fillRect/>
          </a:stretch>
        </p:blipFill>
        <p:spPr bwMode="auto">
          <a:xfrm>
            <a:off x="2595222" y="1371263"/>
            <a:ext cx="7483148" cy="4829840"/>
          </a:xfrm>
          <a:prstGeom prst="rect">
            <a:avLst/>
          </a:prstGeom>
          <a:ln>
            <a:noFill/>
          </a:ln>
          <a:effectLst>
            <a:softEdge rad="112500"/>
          </a:effectLst>
        </p:spPr>
      </p:pic>
    </p:spTree>
    <p:extLst>
      <p:ext uri="{BB962C8B-B14F-4D97-AF65-F5344CB8AC3E}">
        <p14:creationId xmlns:p14="http://schemas.microsoft.com/office/powerpoint/2010/main" val="19155686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91207"/>
            <a:ext cx="9601200" cy="1485900"/>
          </a:xfrm>
        </p:spPr>
        <p:txBody>
          <a:bodyPr>
            <a:normAutofit/>
          </a:bodyPr>
          <a:lstStyle/>
          <a:p>
            <a:r>
              <a:rPr lang="en-US" sz="3600" dirty="0"/>
              <a:t>Weight </a:t>
            </a:r>
            <a:r>
              <a:rPr lang="en-US" sz="3600" dirty="0" smtClean="0"/>
              <a:t>Assignment</a:t>
            </a:r>
            <a:r>
              <a:rPr lang="en-US" dirty="0"/>
              <a:t/>
            </a:r>
            <a:br>
              <a:rPr lang="en-US" dirty="0"/>
            </a:br>
            <a:endParaRPr lang="en-US" dirty="0"/>
          </a:p>
        </p:txBody>
      </p:sp>
      <p:sp>
        <p:nvSpPr>
          <p:cNvPr id="3" name="Content Placeholder 2"/>
          <p:cNvSpPr>
            <a:spLocks noGrp="1"/>
          </p:cNvSpPr>
          <p:nvPr>
            <p:ph idx="1"/>
          </p:nvPr>
        </p:nvSpPr>
        <p:spPr>
          <a:xfrm>
            <a:off x="1371600" y="1792013"/>
            <a:ext cx="9601200" cy="3581400"/>
          </a:xfrm>
        </p:spPr>
        <p:txBody>
          <a:bodyPr>
            <a:normAutofit lnSpcReduction="10000"/>
          </a:bodyPr>
          <a:lstStyle/>
          <a:p>
            <a:pPr>
              <a:buNone/>
            </a:pPr>
            <a:r>
              <a:rPr lang="en-US" i="1" dirty="0" smtClean="0">
                <a:solidFill>
                  <a:srgbClr val="0070C0"/>
                </a:solidFill>
              </a:rPr>
              <a:t>Why </a:t>
            </a:r>
            <a:r>
              <a:rPr lang="en-US" i="1" dirty="0">
                <a:solidFill>
                  <a:srgbClr val="0070C0"/>
                </a:solidFill>
              </a:rPr>
              <a:t>w</a:t>
            </a:r>
            <a:r>
              <a:rPr lang="en-US" i="1" dirty="0" smtClean="0">
                <a:solidFill>
                  <a:srgbClr val="0070C0"/>
                </a:solidFill>
              </a:rPr>
              <a:t>eight assignment is necessary? </a:t>
            </a:r>
          </a:p>
          <a:p>
            <a:r>
              <a:rPr lang="en-US" dirty="0" smtClean="0"/>
              <a:t>Opinion </a:t>
            </a:r>
            <a:r>
              <a:rPr lang="en-US" i="1" dirty="0" smtClean="0">
                <a:solidFill>
                  <a:srgbClr val="0070C0"/>
                </a:solidFill>
              </a:rPr>
              <a:t>prioritizing</a:t>
            </a:r>
            <a:r>
              <a:rPr lang="en-US" dirty="0" smtClean="0"/>
              <a:t> is a </a:t>
            </a:r>
            <a:r>
              <a:rPr lang="en-US" i="1" dirty="0" smtClean="0">
                <a:solidFill>
                  <a:srgbClr val="0070C0"/>
                </a:solidFill>
              </a:rPr>
              <a:t>must</a:t>
            </a:r>
            <a:r>
              <a:rPr lang="en-US" dirty="0" smtClean="0"/>
              <a:t> in order to distinguish </a:t>
            </a:r>
            <a:r>
              <a:rPr lang="en-US" i="1" dirty="0" smtClean="0">
                <a:solidFill>
                  <a:srgbClr val="0070C0"/>
                </a:solidFill>
              </a:rPr>
              <a:t>mature and professional </a:t>
            </a:r>
            <a:r>
              <a:rPr lang="en-US" dirty="0" smtClean="0"/>
              <a:t>reviewers opinion from an </a:t>
            </a:r>
            <a:r>
              <a:rPr lang="en-US" i="1" dirty="0" smtClean="0">
                <a:solidFill>
                  <a:srgbClr val="0070C0"/>
                </a:solidFill>
              </a:rPr>
              <a:t>amateur</a:t>
            </a:r>
            <a:r>
              <a:rPr lang="en-US" dirty="0" smtClean="0"/>
              <a:t> reviewers opinion.</a:t>
            </a:r>
          </a:p>
          <a:p>
            <a:endParaRPr lang="en-US" dirty="0" smtClean="0">
              <a:solidFill>
                <a:schemeClr val="accent2"/>
              </a:solidFill>
            </a:endParaRPr>
          </a:p>
          <a:p>
            <a:r>
              <a:rPr lang="en-US" dirty="0" smtClean="0"/>
              <a:t>A </a:t>
            </a:r>
            <a:r>
              <a:rPr lang="en-US" i="1" dirty="0" smtClean="0">
                <a:solidFill>
                  <a:srgbClr val="0070C0"/>
                </a:solidFill>
              </a:rPr>
              <a:t>professionals</a:t>
            </a:r>
            <a:r>
              <a:rPr lang="en-US" dirty="0" smtClean="0"/>
              <a:t> point of view and interest will definitely </a:t>
            </a:r>
            <a:r>
              <a:rPr lang="en-US" i="1" dirty="0" smtClean="0">
                <a:solidFill>
                  <a:srgbClr val="0070C0"/>
                </a:solidFill>
              </a:rPr>
              <a:t>make a difference</a:t>
            </a:r>
            <a:r>
              <a:rPr lang="en-US" dirty="0" smtClean="0">
                <a:solidFill>
                  <a:srgbClr val="0070C0"/>
                </a:solidFill>
              </a:rPr>
              <a:t> </a:t>
            </a:r>
            <a:r>
              <a:rPr lang="en-US" dirty="0" smtClean="0"/>
              <a:t>in case of </a:t>
            </a:r>
            <a:r>
              <a:rPr lang="en-US" i="1" dirty="0" smtClean="0">
                <a:solidFill>
                  <a:srgbClr val="0070C0"/>
                </a:solidFill>
              </a:rPr>
              <a:t>ranking</a:t>
            </a:r>
            <a:r>
              <a:rPr lang="en-US" dirty="0" smtClean="0"/>
              <a:t> a hotel.</a:t>
            </a:r>
          </a:p>
          <a:p>
            <a:endParaRPr lang="en-US" dirty="0" smtClean="0"/>
          </a:p>
          <a:p>
            <a:r>
              <a:rPr lang="en-US" dirty="0" smtClean="0"/>
              <a:t>There will always be some </a:t>
            </a:r>
            <a:r>
              <a:rPr lang="en-US" i="1" dirty="0" smtClean="0">
                <a:solidFill>
                  <a:srgbClr val="0070C0"/>
                </a:solidFill>
              </a:rPr>
              <a:t>integrity/accuracy</a:t>
            </a:r>
            <a:r>
              <a:rPr lang="en-US" dirty="0" smtClean="0"/>
              <a:t> issues when it comes to </a:t>
            </a:r>
            <a:r>
              <a:rPr lang="en-US" i="1" dirty="0" smtClean="0">
                <a:solidFill>
                  <a:srgbClr val="0070C0"/>
                </a:solidFill>
              </a:rPr>
              <a:t>opinions</a:t>
            </a:r>
            <a:r>
              <a:rPr lang="en-US" dirty="0" smtClean="0">
                <a:solidFill>
                  <a:schemeClr val="accent5"/>
                </a:solidFill>
              </a:rPr>
              <a:t> </a:t>
            </a:r>
            <a:r>
              <a:rPr lang="en-US" dirty="0" smtClean="0"/>
              <a:t>as someone stating a feature as </a:t>
            </a:r>
            <a:r>
              <a:rPr lang="en-US" i="1" dirty="0" smtClean="0">
                <a:solidFill>
                  <a:srgbClr val="0070C0"/>
                </a:solidFill>
              </a:rPr>
              <a:t>satisfactory</a:t>
            </a:r>
            <a:r>
              <a:rPr lang="en-US" dirty="0" smtClean="0"/>
              <a:t> while other will state </a:t>
            </a:r>
            <a:r>
              <a:rPr lang="en-US" i="1" dirty="0" smtClean="0">
                <a:solidFill>
                  <a:srgbClr val="0070C0"/>
                </a:solidFill>
              </a:rPr>
              <a:t>otherwise</a:t>
            </a:r>
            <a:r>
              <a:rPr lang="en-US" dirty="0" smtClean="0"/>
              <a:t> </a:t>
            </a:r>
            <a:r>
              <a:rPr lang="en-US" i="1" dirty="0" smtClean="0"/>
              <a:t>( </a:t>
            </a:r>
            <a:r>
              <a:rPr lang="en-US" i="1" dirty="0" smtClean="0">
                <a:solidFill>
                  <a:srgbClr val="0070C0"/>
                </a:solidFill>
              </a:rPr>
              <a:t>Whose opinion to choose?</a:t>
            </a:r>
            <a:r>
              <a:rPr lang="en-US" i="1" dirty="0" smtClean="0">
                <a:solidFill>
                  <a:schemeClr val="accent5"/>
                </a:solidFill>
              </a:rPr>
              <a:t> </a:t>
            </a:r>
            <a:r>
              <a:rPr lang="en-US" i="1" dirty="0" smtClean="0"/>
              <a:t>)</a:t>
            </a:r>
          </a:p>
          <a:p>
            <a:endParaRPr lang="en-US" dirty="0" smtClean="0">
              <a:solidFill>
                <a:schemeClr val="accent2"/>
              </a:solidFill>
            </a:endParaRPr>
          </a:p>
          <a:p>
            <a:pPr>
              <a:buNone/>
            </a:pPr>
            <a:endParaRPr lang="en-US" dirty="0">
              <a:solidFill>
                <a:schemeClr val="accent2"/>
              </a:solidFill>
            </a:endParaRPr>
          </a:p>
        </p:txBody>
      </p:sp>
      <p:sp>
        <p:nvSpPr>
          <p:cNvPr id="4" name="Date Placeholder 3"/>
          <p:cNvSpPr>
            <a:spLocks noGrp="1"/>
          </p:cNvSpPr>
          <p:nvPr>
            <p:ph type="dt" sz="half" idx="10"/>
          </p:nvPr>
        </p:nvSpPr>
        <p:spPr/>
        <p:txBody>
          <a:bodyPr/>
          <a:lstStyle/>
          <a:p>
            <a:r>
              <a:rPr lang="en-US" smtClean="0"/>
              <a:t>18-Jun-15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9561614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547279"/>
            <a:ext cx="8596668" cy="1062446"/>
          </a:xfrm>
        </p:spPr>
        <p:txBody>
          <a:bodyPr>
            <a:normAutofit fontScale="90000"/>
          </a:bodyPr>
          <a:lstStyle/>
          <a:p>
            <a:r>
              <a:rPr lang="en-US" sz="4000" dirty="0" smtClean="0"/>
              <a:t>Weight </a:t>
            </a:r>
            <a:r>
              <a:rPr lang="en-US" sz="4000" dirty="0"/>
              <a:t>A</a:t>
            </a:r>
            <a:r>
              <a:rPr lang="en-US" sz="4000" dirty="0" smtClean="0"/>
              <a:t>ssignment (Cont.)</a:t>
            </a:r>
            <a:r>
              <a:rPr lang="en-US" dirty="0" smtClean="0"/>
              <a:t/>
            </a:r>
            <a:br>
              <a:rPr lang="en-US" dirty="0" smtClean="0"/>
            </a:br>
            <a:endParaRPr lang="en-US" dirty="0"/>
          </a:p>
        </p:txBody>
      </p:sp>
      <p:sp>
        <p:nvSpPr>
          <p:cNvPr id="3" name="Content Placeholder 2"/>
          <p:cNvSpPr>
            <a:spLocks noGrp="1"/>
          </p:cNvSpPr>
          <p:nvPr>
            <p:ph idx="1"/>
          </p:nvPr>
        </p:nvSpPr>
        <p:spPr>
          <a:xfrm>
            <a:off x="1390650" y="1918743"/>
            <a:ext cx="8596668" cy="4225625"/>
          </a:xfrm>
        </p:spPr>
        <p:txBody>
          <a:bodyPr/>
          <a:lstStyle/>
          <a:p>
            <a:r>
              <a:rPr lang="en-US" dirty="0" smtClean="0"/>
              <a:t>In </a:t>
            </a:r>
            <a:r>
              <a:rPr lang="en-US" dirty="0" err="1" smtClean="0"/>
              <a:t>TripAdvisor</a:t>
            </a:r>
            <a:r>
              <a:rPr lang="en-US" dirty="0" smtClean="0"/>
              <a:t>, there is already a priority rating system available for the reviewers!</a:t>
            </a:r>
          </a:p>
          <a:p>
            <a:pPr>
              <a:buNone/>
            </a:pPr>
            <a:endParaRPr lang="en-US" dirty="0"/>
          </a:p>
        </p:txBody>
      </p:sp>
      <p:sp>
        <p:nvSpPr>
          <p:cNvPr id="4" name="Date Placeholder 3"/>
          <p:cNvSpPr>
            <a:spLocks noGrp="1"/>
          </p:cNvSpPr>
          <p:nvPr>
            <p:ph type="dt" sz="half" idx="10"/>
          </p:nvPr>
        </p:nvSpPr>
        <p:spPr/>
        <p:txBody>
          <a:bodyPr/>
          <a:lstStyle/>
          <a:p>
            <a:r>
              <a:rPr lang="en-US" smtClean="0"/>
              <a:t>18-Jun-15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pic>
        <p:nvPicPr>
          <p:cNvPr id="6" name="Picture 2" descr="E:\downloads\11637988_994048683948383_757439354_n.jpg"/>
          <p:cNvPicPr>
            <a:picLocks noChangeAspect="1" noChangeArrowheads="1"/>
          </p:cNvPicPr>
          <p:nvPr/>
        </p:nvPicPr>
        <p:blipFill>
          <a:blip r:embed="rId2"/>
          <a:srcRect/>
          <a:stretch>
            <a:fillRect/>
          </a:stretch>
        </p:blipFill>
        <p:spPr bwMode="auto">
          <a:xfrm>
            <a:off x="2851985" y="2849859"/>
            <a:ext cx="5673997" cy="986570"/>
          </a:xfrm>
          <a:prstGeom prst="rect">
            <a:avLst/>
          </a:prstGeom>
          <a:noFill/>
        </p:spPr>
      </p:pic>
      <p:pic>
        <p:nvPicPr>
          <p:cNvPr id="4098" name="Picture 2" descr="D:\RAfeed\Study\Thesis\final presentation\Screens\contributors.JPG"/>
          <p:cNvPicPr>
            <a:picLocks noChangeAspect="1" noChangeArrowheads="1"/>
          </p:cNvPicPr>
          <p:nvPr/>
        </p:nvPicPr>
        <p:blipFill>
          <a:blip r:embed="rId3"/>
          <a:srcRect/>
          <a:stretch>
            <a:fillRect/>
          </a:stretch>
        </p:blipFill>
        <p:spPr bwMode="auto">
          <a:xfrm>
            <a:off x="1390650" y="3990938"/>
            <a:ext cx="8899141" cy="1817056"/>
          </a:xfrm>
          <a:prstGeom prst="rect">
            <a:avLst/>
          </a:prstGeom>
          <a:noFill/>
        </p:spPr>
      </p:pic>
    </p:spTree>
    <p:extLst>
      <p:ext uri="{BB962C8B-B14F-4D97-AF65-F5344CB8AC3E}">
        <p14:creationId xmlns:p14="http://schemas.microsoft.com/office/powerpoint/2010/main" val="3982606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500109"/>
            <a:ext cx="8596668" cy="1140823"/>
          </a:xfrm>
        </p:spPr>
        <p:txBody>
          <a:bodyPr>
            <a:normAutofit fontScale="90000"/>
          </a:bodyPr>
          <a:lstStyle/>
          <a:p>
            <a:r>
              <a:rPr lang="en-US" sz="4000" dirty="0"/>
              <a:t>Weight Assignment (</a:t>
            </a:r>
            <a:r>
              <a:rPr lang="en-US" sz="4000" dirty="0" smtClean="0"/>
              <a:t>Cont.)</a:t>
            </a:r>
            <a:r>
              <a:rPr lang="en-US" dirty="0" smtClean="0"/>
              <a:t/>
            </a:r>
            <a:br>
              <a:rPr lang="en-US" dirty="0" smtClean="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90650" y="1819608"/>
                <a:ext cx="9413984" cy="4147248"/>
              </a:xfrm>
            </p:spPr>
            <p:txBody>
              <a:bodyPr/>
              <a:lstStyle/>
              <a:p>
                <a:r>
                  <a:rPr lang="en-US" dirty="0" smtClean="0">
                    <a:latin typeface="+mj-lt"/>
                  </a:rPr>
                  <a:t>The equation we proposed for assigning weight of each individual opinion holder </a:t>
                </a:r>
                <a:r>
                  <a:rPr lang="en-US" dirty="0" smtClean="0">
                    <a:latin typeface="+mj-lt"/>
                  </a:rPr>
                  <a:t>is,</a:t>
                </a:r>
                <a:endParaRPr lang="en-US" dirty="0" smtClean="0">
                  <a:latin typeface="+mj-lt"/>
                </a:endParaRPr>
              </a:p>
              <a:p>
                <a:endParaRPr lang="en-US" dirty="0" smtClean="0">
                  <a:latin typeface="+mj-lt"/>
                </a:endParaRPr>
              </a:p>
              <a:p>
                <a:pPr lvl="1">
                  <a:buNone/>
                </a:pPr>
                <a:endParaRPr lang="en-US" dirty="0" smtClean="0">
                  <a:latin typeface="+mj-lt"/>
                </a:endParaRPr>
              </a:p>
              <a:p>
                <a:pPr lvl="1">
                  <a:buNone/>
                </a:pPr>
                <a:r>
                  <a:rPr lang="en-US" i="0" dirty="0" smtClean="0">
                    <a:latin typeface="+mj-lt"/>
                  </a:rPr>
                  <a:t>Where,</a:t>
                </a:r>
              </a:p>
              <a:p>
                <a:pPr lvl="1">
                  <a:buNone/>
                </a:pPr>
                <a14:m>
                  <m:oMath xmlns:m="http://schemas.openxmlformats.org/officeDocument/2006/math">
                    <m:sSubSup>
                      <m:sSubSupPr>
                        <m:ctrlPr>
                          <a:rPr lang="en-US" i="1" dirty="0" smtClean="0">
                            <a:latin typeface="Cambria Math" panose="02040503050406030204" pitchFamily="18" charset="0"/>
                          </a:rPr>
                        </m:ctrlPr>
                      </m:sSubSupPr>
                      <m:e>
                        <m:r>
                          <a:rPr lang="en-US" b="0" i="1" dirty="0" smtClean="0">
                            <a:latin typeface="Cambria Math" panose="02040503050406030204" pitchFamily="18" charset="0"/>
                          </a:rPr>
                          <m:t>𝑊</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𝑗</m:t>
                        </m:r>
                      </m:sup>
                    </m:sSubSup>
                  </m:oMath>
                </a14:m>
                <a:r>
                  <a:rPr lang="en-US" dirty="0" smtClean="0">
                    <a:latin typeface="+mj-lt"/>
                  </a:rPr>
                  <a:t> = </a:t>
                </a:r>
                <a:r>
                  <a:rPr lang="en-US" i="0" dirty="0" smtClean="0">
                    <a:latin typeface="+mj-lt"/>
                  </a:rPr>
                  <a:t>Weight of </a:t>
                </a:r>
                <a:r>
                  <a:rPr lang="en-US" i="0" dirty="0" err="1" smtClean="0">
                    <a:latin typeface="+mj-lt"/>
                  </a:rPr>
                  <a:t>ith</a:t>
                </a:r>
                <a:r>
                  <a:rPr lang="en-US" i="0" dirty="0">
                    <a:latin typeface="+mj-lt"/>
                  </a:rPr>
                  <a:t> </a:t>
                </a:r>
                <a:r>
                  <a:rPr lang="en-US" i="0" dirty="0" smtClean="0">
                    <a:latin typeface="+mj-lt"/>
                  </a:rPr>
                  <a:t>number of reviewer in a document and </a:t>
                </a:r>
                <a:r>
                  <a:rPr lang="en-US" i="0" dirty="0" err="1" smtClean="0">
                    <a:latin typeface="+mj-lt"/>
                  </a:rPr>
                  <a:t>jth</a:t>
                </a:r>
                <a:r>
                  <a:rPr lang="en-US" i="0" dirty="0" smtClean="0">
                    <a:latin typeface="+mj-lt"/>
                  </a:rPr>
                  <a:t> number of  title of  opinion holder.</a:t>
                </a:r>
              </a:p>
              <a:p>
                <a:pPr lvl="1">
                  <a:buNone/>
                </a:pP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𝑟𝑒𝑣𝑖𝑒𝑤</m:t>
                        </m:r>
                      </m:sub>
                    </m:sSub>
                  </m:oMath>
                </a14:m>
                <a:r>
                  <a:rPr lang="en-US" dirty="0" smtClean="0">
                    <a:latin typeface="+mj-lt"/>
                  </a:rPr>
                  <a:t> = </a:t>
                </a:r>
                <a:r>
                  <a:rPr lang="en-US" i="0" dirty="0" smtClean="0">
                    <a:latin typeface="+mj-lt"/>
                  </a:rPr>
                  <a:t>Amount of reviews that reviewer has given in entire TripAdvisor.</a:t>
                </a:r>
              </a:p>
              <a:p>
                <a:pPr lvl="1">
                  <a:buNone/>
                </a:pPr>
                <a:r>
                  <a:rPr lang="en-US" dirty="0" smtClean="0">
                    <a:latin typeface="+mj-lt"/>
                  </a:rPr>
                  <a:t>R</a:t>
                </a:r>
                <a:r>
                  <a:rPr lang="en-US" baseline="-25000" dirty="0" smtClean="0">
                    <a:latin typeface="+mj-lt"/>
                  </a:rPr>
                  <a:t>5</a:t>
                </a:r>
                <a:r>
                  <a:rPr lang="en-US" dirty="0" smtClean="0">
                    <a:latin typeface="+mj-lt"/>
                  </a:rPr>
                  <a:t>min = </a:t>
                </a:r>
                <a:r>
                  <a:rPr lang="en-US" i="0" dirty="0" smtClean="0">
                    <a:latin typeface="+mj-lt"/>
                  </a:rPr>
                  <a:t>Lowest rank that is ‘Reviewer’ category’s minimum value </a:t>
                </a:r>
                <a:r>
                  <a:rPr lang="en-US" dirty="0" smtClean="0">
                    <a:solidFill>
                      <a:srgbClr val="0070C0"/>
                    </a:solidFill>
                    <a:latin typeface="+mj-lt"/>
                  </a:rPr>
                  <a:t>(</a:t>
                </a:r>
                <a:r>
                  <a:rPr lang="en-US" i="1" dirty="0" smtClean="0">
                    <a:solidFill>
                      <a:srgbClr val="0070C0"/>
                    </a:solidFill>
                    <a:latin typeface="+mj-lt"/>
                  </a:rPr>
                  <a:t>i.e. 3</a:t>
                </a:r>
                <a:r>
                  <a:rPr lang="en-US" dirty="0" smtClean="0">
                    <a:solidFill>
                      <a:srgbClr val="0070C0"/>
                    </a:solidFill>
                    <a:latin typeface="+mj-lt"/>
                  </a:rPr>
                  <a:t>)</a:t>
                </a:r>
              </a:p>
              <a:p>
                <a:pPr lvl="1">
                  <a:buNone/>
                </a:pPr>
                <a:r>
                  <a:rPr lang="en-US" dirty="0" smtClean="0">
                    <a:latin typeface="+mj-lt"/>
                  </a:rPr>
                  <a:t>R</a:t>
                </a:r>
                <a:r>
                  <a:rPr lang="en-US" baseline="-25000" dirty="0" smtClean="0">
                    <a:latin typeface="+mj-lt"/>
                  </a:rPr>
                  <a:t>1</a:t>
                </a:r>
                <a:r>
                  <a:rPr lang="en-US" dirty="0" smtClean="0">
                    <a:latin typeface="+mj-lt"/>
                  </a:rPr>
                  <a:t>min = </a:t>
                </a:r>
                <a:r>
                  <a:rPr lang="en-US" i="0" dirty="0" smtClean="0">
                    <a:latin typeface="+mj-lt"/>
                  </a:rPr>
                  <a:t>Highest rank that is ‘Top Contributor’ category’s minimum value </a:t>
                </a:r>
                <a:r>
                  <a:rPr lang="en-US" dirty="0" smtClean="0">
                    <a:solidFill>
                      <a:srgbClr val="0070C0"/>
                    </a:solidFill>
                    <a:latin typeface="+mj-lt"/>
                  </a:rPr>
                  <a:t>(</a:t>
                </a:r>
                <a:r>
                  <a:rPr lang="en-US" i="1" dirty="0" smtClean="0">
                    <a:solidFill>
                      <a:srgbClr val="0070C0"/>
                    </a:solidFill>
                    <a:latin typeface="+mj-lt"/>
                  </a:rPr>
                  <a:t>i.e. 50)</a:t>
                </a:r>
                <a:endParaRPr lang="en-US" dirty="0" smtClean="0">
                  <a:solidFill>
                    <a:srgbClr val="0070C0"/>
                  </a:solidFill>
                  <a:latin typeface="+mj-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90650" y="1819608"/>
                <a:ext cx="9413984" cy="4147248"/>
              </a:xfrm>
              <a:blipFill>
                <a:blip r:embed="rId2"/>
                <a:stretch>
                  <a:fillRect l="-583" t="-117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18-Jun-15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pic>
        <p:nvPicPr>
          <p:cNvPr id="5122" name="Picture 2" descr="D:\RAfeed\Study\Thesis\final presentation\Screens\weight.JPG"/>
          <p:cNvPicPr>
            <a:picLocks noChangeAspect="1" noChangeArrowheads="1"/>
          </p:cNvPicPr>
          <p:nvPr/>
        </p:nvPicPr>
        <p:blipFill>
          <a:blip r:embed="rId3"/>
          <a:srcRect/>
          <a:stretch>
            <a:fillRect/>
          </a:stretch>
        </p:blipFill>
        <p:spPr bwMode="auto">
          <a:xfrm>
            <a:off x="3964051" y="2322761"/>
            <a:ext cx="3213462" cy="1162316"/>
          </a:xfrm>
          <a:prstGeom prst="rect">
            <a:avLst/>
          </a:prstGeom>
          <a:ln>
            <a:noFill/>
          </a:ln>
          <a:effectLst>
            <a:softEdge rad="112500"/>
          </a:effectLst>
        </p:spPr>
      </p:pic>
    </p:spTree>
    <p:extLst>
      <p:ext uri="{BB962C8B-B14F-4D97-AF65-F5344CB8AC3E}">
        <p14:creationId xmlns:p14="http://schemas.microsoft.com/office/powerpoint/2010/main" val="29635425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468677"/>
            <a:ext cx="9601200" cy="1485900"/>
          </a:xfrm>
        </p:spPr>
        <p:txBody>
          <a:bodyPr>
            <a:normAutofit/>
          </a:bodyPr>
          <a:lstStyle/>
          <a:p>
            <a:r>
              <a:rPr lang="en-US" sz="3600" dirty="0"/>
              <a:t>Weight Assignment (</a:t>
            </a:r>
            <a:r>
              <a:rPr lang="en-US" sz="3600" dirty="0" smtClean="0"/>
              <a:t>Cont.)</a:t>
            </a:r>
            <a:endParaRPr lang="en-US" sz="36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90650" y="1624562"/>
                <a:ext cx="8983060" cy="3880773"/>
              </a:xfrm>
            </p:spPr>
            <p:txBody>
              <a:bodyPr/>
              <a:lstStyle/>
              <a:p>
                <a14:m>
                  <m:oMath xmlns:m="http://schemas.openxmlformats.org/officeDocument/2006/math">
                    <m:sSubSup>
                      <m:sSubSupPr>
                        <m:ctrlPr>
                          <a:rPr lang="en-US" i="1" dirty="0">
                            <a:latin typeface="Cambria Math" panose="02040503050406030204" pitchFamily="18" charset="0"/>
                          </a:rPr>
                        </m:ctrlPr>
                      </m:sSubSupPr>
                      <m:e>
                        <m:r>
                          <a:rPr lang="en-US" i="1" dirty="0">
                            <a:latin typeface="Cambria Math" panose="02040503050406030204" pitchFamily="18" charset="0"/>
                          </a:rPr>
                          <m:t>𝑊</m:t>
                        </m:r>
                      </m:e>
                      <m:sub>
                        <m:r>
                          <a:rPr lang="en-US" i="1" dirty="0">
                            <a:latin typeface="Cambria Math" panose="02040503050406030204" pitchFamily="18" charset="0"/>
                          </a:rPr>
                          <m:t>𝑖</m:t>
                        </m:r>
                      </m:sub>
                      <m:sup>
                        <m:r>
                          <a:rPr lang="en-US" i="1" dirty="0">
                            <a:latin typeface="Cambria Math" panose="02040503050406030204" pitchFamily="18" charset="0"/>
                          </a:rPr>
                          <m:t>𝑗</m:t>
                        </m:r>
                      </m:sup>
                    </m:sSubSup>
                  </m:oMath>
                </a14:m>
                <a:r>
                  <a:rPr lang="en-US" dirty="0" smtClean="0">
                    <a:latin typeface="+mj-lt"/>
                  </a:rPr>
                  <a:t> returns a value within the range of (0 – 1)</a:t>
                </a:r>
              </a:p>
              <a:p>
                <a:endParaRPr lang="en-US" dirty="0" smtClean="0">
                  <a:latin typeface="+mj-lt"/>
                </a:endParaRPr>
              </a:p>
              <a:p>
                <a:r>
                  <a:rPr lang="en-US" dirty="0" smtClean="0">
                    <a:latin typeface="+mj-lt"/>
                  </a:rPr>
                  <a:t> If an opinion holder’s title is ‘Reviewer’ then </a:t>
                </a:r>
                <a14:m>
                  <m:oMath xmlns:m="http://schemas.openxmlformats.org/officeDocument/2006/math">
                    <m:sSubSup>
                      <m:sSubSupPr>
                        <m:ctrlPr>
                          <a:rPr lang="en-US" i="1" dirty="0">
                            <a:latin typeface="Cambria Math" panose="02040503050406030204" pitchFamily="18" charset="0"/>
                          </a:rPr>
                        </m:ctrlPr>
                      </m:sSubSupPr>
                      <m:e>
                        <m:r>
                          <a:rPr lang="en-US" i="1" dirty="0">
                            <a:latin typeface="Cambria Math" panose="02040503050406030204" pitchFamily="18" charset="0"/>
                          </a:rPr>
                          <m:t>𝑊</m:t>
                        </m:r>
                      </m:e>
                      <m:sub>
                        <m:r>
                          <a:rPr lang="en-US" i="1" dirty="0">
                            <a:latin typeface="Cambria Math" panose="02040503050406030204" pitchFamily="18" charset="0"/>
                          </a:rPr>
                          <m:t>𝑖</m:t>
                        </m:r>
                      </m:sub>
                      <m:sup>
                        <m:r>
                          <a:rPr lang="en-US" i="1" dirty="0">
                            <a:latin typeface="Cambria Math" panose="02040503050406030204" pitchFamily="18" charset="0"/>
                          </a:rPr>
                          <m:t>𝑗</m:t>
                        </m:r>
                      </m:sup>
                    </m:sSubSup>
                  </m:oMath>
                </a14:m>
                <a:r>
                  <a:rPr lang="en-US" dirty="0" smtClean="0">
                    <a:latin typeface="+mj-lt"/>
                  </a:rPr>
                  <a:t> will return a value close to ‘0’</a:t>
                </a:r>
              </a:p>
              <a:p>
                <a:endParaRPr lang="en-US" dirty="0" smtClean="0">
                  <a:latin typeface="+mj-lt"/>
                </a:endParaRPr>
              </a:p>
              <a:p>
                <a:r>
                  <a:rPr lang="en-US" dirty="0" smtClean="0">
                    <a:latin typeface="+mj-lt"/>
                  </a:rPr>
                  <a:t>If an opinion holder’s title is ‘Top Contributor’ then </a:t>
                </a:r>
                <a14:m>
                  <m:oMath xmlns:m="http://schemas.openxmlformats.org/officeDocument/2006/math">
                    <m:sSubSup>
                      <m:sSubSupPr>
                        <m:ctrlPr>
                          <a:rPr lang="en-US" i="1" dirty="0">
                            <a:latin typeface="Cambria Math" panose="02040503050406030204" pitchFamily="18" charset="0"/>
                          </a:rPr>
                        </m:ctrlPr>
                      </m:sSubSupPr>
                      <m:e>
                        <m:r>
                          <a:rPr lang="en-US" i="1" dirty="0">
                            <a:latin typeface="Cambria Math" panose="02040503050406030204" pitchFamily="18" charset="0"/>
                          </a:rPr>
                          <m:t>𝑊</m:t>
                        </m:r>
                      </m:e>
                      <m:sub>
                        <m:r>
                          <a:rPr lang="en-US" i="1" dirty="0">
                            <a:latin typeface="Cambria Math" panose="02040503050406030204" pitchFamily="18" charset="0"/>
                          </a:rPr>
                          <m:t>𝑖</m:t>
                        </m:r>
                      </m:sub>
                      <m:sup>
                        <m:r>
                          <a:rPr lang="en-US" i="1" dirty="0">
                            <a:latin typeface="Cambria Math" panose="02040503050406030204" pitchFamily="18" charset="0"/>
                          </a:rPr>
                          <m:t>𝑗</m:t>
                        </m:r>
                      </m:sup>
                    </m:sSubSup>
                  </m:oMath>
                </a14:m>
                <a:r>
                  <a:rPr lang="en-US" dirty="0" smtClean="0">
                    <a:latin typeface="+mj-lt"/>
                  </a:rPr>
                  <a:t> will return a value of ‘1’</a:t>
                </a:r>
              </a:p>
              <a:p>
                <a:endParaRPr lang="en-US" dirty="0" smtClean="0">
                  <a:latin typeface="+mj-lt"/>
                </a:endParaRPr>
              </a:p>
              <a:p>
                <a:r>
                  <a:rPr lang="en-US" dirty="0" smtClean="0">
                    <a:latin typeface="+mj-lt"/>
                  </a:rPr>
                  <a:t>By getting the value of </a:t>
                </a:r>
                <a14:m>
                  <m:oMath xmlns:m="http://schemas.openxmlformats.org/officeDocument/2006/math">
                    <m:sSubSup>
                      <m:sSubSupPr>
                        <m:ctrlPr>
                          <a:rPr lang="en-US" i="1" dirty="0">
                            <a:latin typeface="Cambria Math" panose="02040503050406030204" pitchFamily="18" charset="0"/>
                          </a:rPr>
                        </m:ctrlPr>
                      </m:sSubSupPr>
                      <m:e>
                        <m:r>
                          <a:rPr lang="en-US" i="1" dirty="0">
                            <a:latin typeface="Cambria Math" panose="02040503050406030204" pitchFamily="18" charset="0"/>
                          </a:rPr>
                          <m:t>𝑊</m:t>
                        </m:r>
                      </m:e>
                      <m:sub>
                        <m:r>
                          <a:rPr lang="en-US" i="1" dirty="0">
                            <a:latin typeface="Cambria Math" panose="02040503050406030204" pitchFamily="18" charset="0"/>
                          </a:rPr>
                          <m:t>𝑖</m:t>
                        </m:r>
                      </m:sub>
                      <m:sup>
                        <m:r>
                          <a:rPr lang="en-US" i="1" dirty="0">
                            <a:latin typeface="Cambria Math" panose="02040503050406030204" pitchFamily="18" charset="0"/>
                          </a:rPr>
                          <m:t>𝑗</m:t>
                        </m:r>
                      </m:sup>
                    </m:sSubSup>
                  </m:oMath>
                </a14:m>
                <a:r>
                  <a:rPr lang="en-US" dirty="0" smtClean="0">
                    <a:latin typeface="+mj-lt"/>
                  </a:rPr>
                  <a:t> we can control the flow of final score.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90650" y="1624562"/>
                <a:ext cx="8983060" cy="3880773"/>
              </a:xfrm>
              <a:blipFill>
                <a:blip r:embed="rId2"/>
                <a:stretch>
                  <a:fillRect l="-611" r="-6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18-Jun-15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22501730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501836"/>
            <a:ext cx="9601200" cy="1485900"/>
          </a:xfrm>
        </p:spPr>
        <p:txBody>
          <a:bodyPr/>
          <a:lstStyle/>
          <a:p>
            <a:r>
              <a:rPr lang="en-US" sz="3600" dirty="0"/>
              <a:t>Final </a:t>
            </a:r>
            <a:r>
              <a:rPr lang="en-US" sz="3600" dirty="0" smtClean="0"/>
              <a:t>Calculation</a:t>
            </a:r>
            <a:r>
              <a:rPr lang="en-US" dirty="0"/>
              <a:t/>
            </a:r>
            <a:br>
              <a:rPr lang="en-US" dirty="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90650" y="1686911"/>
                <a:ext cx="9601200" cy="3581400"/>
              </a:xfrm>
            </p:spPr>
            <p:txBody>
              <a:bodyPr/>
              <a:lstStyle/>
              <a:p>
                <a:r>
                  <a:rPr lang="en-US" dirty="0" smtClean="0">
                    <a:latin typeface="+mj-lt"/>
                  </a:rPr>
                  <a:t>For </a:t>
                </a:r>
                <a:r>
                  <a:rPr lang="en-US" i="1" dirty="0" err="1" smtClean="0">
                    <a:latin typeface="+mj-lt"/>
                  </a:rPr>
                  <a:t>SentiWordNet</a:t>
                </a:r>
                <a:r>
                  <a:rPr lang="en-US" dirty="0" smtClean="0">
                    <a:latin typeface="+mj-lt"/>
                  </a:rPr>
                  <a:t> approach, final score of a hotel </a:t>
                </a:r>
                <a:r>
                  <a:rPr lang="en-US" dirty="0" smtClean="0">
                    <a:latin typeface="+mj-lt"/>
                  </a:rPr>
                  <a:t>is,</a:t>
                </a:r>
                <a:endParaRPr lang="en-US" dirty="0" smtClean="0">
                  <a:latin typeface="+mj-lt"/>
                </a:endParaRPr>
              </a:p>
              <a:p>
                <a:endParaRPr lang="en-US" dirty="0" smtClean="0">
                  <a:latin typeface="+mj-lt"/>
                </a:endParaRPr>
              </a:p>
              <a:p>
                <a:endParaRPr lang="en-US" dirty="0" smtClean="0">
                  <a:latin typeface="+mj-lt"/>
                </a:endParaRPr>
              </a:p>
              <a:p>
                <a:endParaRPr lang="en-US" dirty="0" smtClean="0">
                  <a:latin typeface="+mj-lt"/>
                </a:endParaRPr>
              </a:p>
              <a:p>
                <a:pPr>
                  <a:buNone/>
                </a:pPr>
                <a:r>
                  <a:rPr lang="en-US" dirty="0" smtClean="0">
                    <a:latin typeface="+mj-lt"/>
                  </a:rPr>
                  <a:t>	Where,</a:t>
                </a:r>
              </a:p>
              <a:p>
                <a:pPr>
                  <a:buNone/>
                </a:pPr>
                <a:r>
                  <a:rPr lang="en-US" dirty="0" smtClean="0">
                    <a:latin typeface="+mj-lt"/>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𝑆𝑐𝑜𝑟𝑒</m:t>
                        </m:r>
                      </m:e>
                      <m:sub>
                        <m:r>
                          <a:rPr lang="en-US" i="1">
                            <a:latin typeface="Cambria Math" panose="02040503050406030204" pitchFamily="18" charset="0"/>
                          </a:rPr>
                          <m:t>𝑠𝑤𝑛</m:t>
                        </m:r>
                      </m:sub>
                    </m:sSub>
                  </m:oMath>
                </a14:m>
                <a:r>
                  <a:rPr lang="en-US" dirty="0" smtClean="0">
                    <a:latin typeface="+mj-lt"/>
                  </a:rPr>
                  <a:t> = </a:t>
                </a:r>
                <a:r>
                  <a:rPr lang="en-US" dirty="0" smtClean="0">
                    <a:latin typeface="+mj-lt"/>
                  </a:rPr>
                  <a:t>Score </a:t>
                </a:r>
                <a:r>
                  <a:rPr lang="en-US" dirty="0" smtClean="0">
                    <a:latin typeface="+mj-lt"/>
                  </a:rPr>
                  <a:t>of each </a:t>
                </a:r>
                <a:r>
                  <a:rPr lang="en-US" dirty="0" smtClean="0">
                    <a:latin typeface="+mj-lt"/>
                  </a:rPr>
                  <a:t>opinionated </a:t>
                </a:r>
                <a:r>
                  <a:rPr lang="en-US" dirty="0" smtClean="0">
                    <a:latin typeface="+mj-lt"/>
                  </a:rPr>
                  <a:t>review by using </a:t>
                </a:r>
                <a:r>
                  <a:rPr lang="en-US" dirty="0" err="1" smtClean="0">
                    <a:latin typeface="+mj-lt"/>
                  </a:rPr>
                  <a:t>SentiWordNet</a:t>
                </a:r>
                <a:r>
                  <a:rPr lang="en-US" dirty="0" smtClean="0">
                    <a:latin typeface="+mj-lt"/>
                  </a:rPr>
                  <a:t>.</a:t>
                </a:r>
              </a:p>
              <a:p>
                <a:pPr>
                  <a:buNone/>
                </a:pPr>
                <a:r>
                  <a:rPr lang="en-US" dirty="0" smtClean="0">
                    <a:latin typeface="+mj-lt"/>
                  </a:rPr>
                  <a:t>	</a:t>
                </a:r>
                <a14:m>
                  <m:oMath xmlns:m="http://schemas.openxmlformats.org/officeDocument/2006/math">
                    <m:sSubSup>
                      <m:sSubSupPr>
                        <m:ctrlPr>
                          <a:rPr lang="en-US" i="1" dirty="0">
                            <a:latin typeface="Cambria Math" panose="02040503050406030204" pitchFamily="18" charset="0"/>
                          </a:rPr>
                        </m:ctrlPr>
                      </m:sSubSupPr>
                      <m:e>
                        <m:r>
                          <a:rPr lang="en-US" i="1" dirty="0">
                            <a:latin typeface="Cambria Math" panose="02040503050406030204" pitchFamily="18" charset="0"/>
                          </a:rPr>
                          <m:t>𝑊</m:t>
                        </m:r>
                      </m:e>
                      <m:sub>
                        <m:r>
                          <a:rPr lang="en-US" i="1" dirty="0">
                            <a:latin typeface="Cambria Math" panose="02040503050406030204" pitchFamily="18" charset="0"/>
                          </a:rPr>
                          <m:t>𝑖</m:t>
                        </m:r>
                      </m:sub>
                      <m:sup>
                        <m:r>
                          <a:rPr lang="en-US" i="1" dirty="0">
                            <a:latin typeface="Cambria Math" panose="02040503050406030204" pitchFamily="18" charset="0"/>
                          </a:rPr>
                          <m:t>𝑗</m:t>
                        </m:r>
                      </m:sup>
                    </m:sSubSup>
                  </m:oMath>
                </a14:m>
                <a:r>
                  <a:rPr lang="en-US" dirty="0" smtClean="0">
                    <a:latin typeface="+mj-lt"/>
                  </a:rPr>
                  <a:t> = Weight of that opinion holder.</a:t>
                </a:r>
                <a:endParaRPr lang="en-US" dirty="0">
                  <a:latin typeface="+mj-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90650" y="1686911"/>
                <a:ext cx="9601200" cy="3581400"/>
              </a:xfrm>
              <a:blipFill>
                <a:blip r:embed="rId2"/>
                <a:stretch>
                  <a:fillRect l="-571" t="-153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18-Jun-15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621" y="2483727"/>
            <a:ext cx="3857096" cy="804718"/>
          </a:xfrm>
          <a:prstGeom prst="rect">
            <a:avLst/>
          </a:prstGeom>
          <a:ln>
            <a:noFill/>
          </a:ln>
          <a:effectLst>
            <a:softEdge rad="112500"/>
          </a:effectLst>
        </p:spPr>
      </p:pic>
    </p:spTree>
    <p:extLst>
      <p:ext uri="{BB962C8B-B14F-4D97-AF65-F5344CB8AC3E}">
        <p14:creationId xmlns:p14="http://schemas.microsoft.com/office/powerpoint/2010/main" val="626483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2511973"/>
            <a:ext cx="8596668" cy="1320800"/>
          </a:xfrm>
        </p:spPr>
        <p:txBody>
          <a:bodyPr>
            <a:normAutofit/>
          </a:bodyPr>
          <a:lstStyle/>
          <a:p>
            <a:r>
              <a:rPr lang="en-US" sz="4400" b="1" dirty="0" smtClean="0"/>
              <a:t>Introduction</a:t>
            </a:r>
            <a:endParaRPr lang="en-US" sz="4400" b="1"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4655067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456280"/>
            <a:ext cx="8596668" cy="1049383"/>
          </a:xfrm>
        </p:spPr>
        <p:txBody>
          <a:bodyPr>
            <a:normAutofit fontScale="90000"/>
          </a:bodyPr>
          <a:lstStyle/>
          <a:p>
            <a:r>
              <a:rPr lang="en-US" sz="4000" dirty="0"/>
              <a:t>Final </a:t>
            </a:r>
            <a:r>
              <a:rPr lang="en-US" sz="4000" dirty="0" smtClean="0"/>
              <a:t>Calculation (Cont.)</a:t>
            </a:r>
            <a:r>
              <a:rPr lang="en-US" dirty="0" smtClean="0"/>
              <a:t/>
            </a:r>
            <a:br>
              <a:rPr lang="en-US" dirty="0" smtClean="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90650" y="1680994"/>
                <a:ext cx="8596668" cy="4134185"/>
              </a:xfrm>
            </p:spPr>
            <p:txBody>
              <a:bodyPr/>
              <a:lstStyle/>
              <a:p>
                <a:r>
                  <a:rPr lang="en-US" dirty="0" smtClean="0">
                    <a:latin typeface="+mj-lt"/>
                  </a:rPr>
                  <a:t>For </a:t>
                </a:r>
                <a:r>
                  <a:rPr lang="en-US" i="1" dirty="0" smtClean="0">
                    <a:latin typeface="+mj-lt"/>
                  </a:rPr>
                  <a:t>Naïve Bayes </a:t>
                </a:r>
                <a:r>
                  <a:rPr lang="en-US" dirty="0" smtClean="0">
                    <a:latin typeface="+mj-lt"/>
                  </a:rPr>
                  <a:t>approach, final score of a hotel is-</a:t>
                </a:r>
              </a:p>
              <a:p>
                <a:endParaRPr lang="en-US" dirty="0" smtClean="0">
                  <a:latin typeface="+mj-lt"/>
                </a:endParaRPr>
              </a:p>
              <a:p>
                <a:endParaRPr lang="en-US" dirty="0" smtClean="0">
                  <a:latin typeface="+mj-lt"/>
                </a:endParaRPr>
              </a:p>
              <a:p>
                <a:endParaRPr lang="en-US" dirty="0" smtClean="0">
                  <a:latin typeface="+mj-lt"/>
                </a:endParaRPr>
              </a:p>
              <a:p>
                <a:endParaRPr lang="en-US" dirty="0" smtClean="0">
                  <a:latin typeface="+mj-lt"/>
                </a:endParaRPr>
              </a:p>
              <a:p>
                <a:pPr>
                  <a:buNone/>
                </a:pPr>
                <a:r>
                  <a:rPr lang="en-US" dirty="0" smtClean="0">
                    <a:latin typeface="+mj-lt"/>
                  </a:rPr>
                  <a:t>	Where,</a:t>
                </a:r>
              </a:p>
              <a:p>
                <a:pPr>
                  <a:buNone/>
                </a:pPr>
                <a:r>
                  <a:rPr lang="en-US" dirty="0" smtClean="0">
                    <a:latin typeface="+mj-lt"/>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𝑆𝑐𝑜𝑟𝑒</m:t>
                        </m:r>
                      </m:e>
                      <m:sub>
                        <m:r>
                          <a:rPr lang="en-US" i="1">
                            <a:latin typeface="Cambria Math" panose="02040503050406030204" pitchFamily="18" charset="0"/>
                          </a:rPr>
                          <m:t>𝑛</m:t>
                        </m:r>
                        <m:r>
                          <a:rPr lang="en-US" b="0" i="1" smtClean="0">
                            <a:latin typeface="Cambria Math" panose="02040503050406030204" pitchFamily="18" charset="0"/>
                          </a:rPr>
                          <m:t>𝑏</m:t>
                        </m:r>
                      </m:sub>
                    </m:sSub>
                    <m:r>
                      <a:rPr lang="en-US" b="0" i="1" smtClean="0">
                        <a:latin typeface="Cambria Math" panose="02040503050406030204" pitchFamily="18" charset="0"/>
                      </a:rPr>
                      <m:t> </m:t>
                    </m:r>
                  </m:oMath>
                </a14:m>
                <a:r>
                  <a:rPr lang="en-US" dirty="0" smtClean="0">
                    <a:latin typeface="+mj-lt"/>
                  </a:rPr>
                  <a:t>= </a:t>
                </a:r>
                <a:r>
                  <a:rPr lang="en-US" dirty="0" smtClean="0">
                    <a:latin typeface="+mj-lt"/>
                  </a:rPr>
                  <a:t>Score </a:t>
                </a:r>
                <a:r>
                  <a:rPr lang="en-US" dirty="0" smtClean="0">
                    <a:latin typeface="+mj-lt"/>
                  </a:rPr>
                  <a:t>of each </a:t>
                </a:r>
                <a:r>
                  <a:rPr lang="en-US" dirty="0" smtClean="0">
                    <a:latin typeface="+mj-lt"/>
                  </a:rPr>
                  <a:t>opinionated </a:t>
                </a:r>
                <a:r>
                  <a:rPr lang="en-US" dirty="0" smtClean="0">
                    <a:latin typeface="+mj-lt"/>
                  </a:rPr>
                  <a:t>review by using Naïve </a:t>
                </a:r>
                <a:r>
                  <a:rPr lang="en-US" dirty="0">
                    <a:latin typeface="+mj-lt"/>
                  </a:rPr>
                  <a:t>B</a:t>
                </a:r>
                <a:r>
                  <a:rPr lang="en-US" dirty="0" smtClean="0">
                    <a:latin typeface="+mj-lt"/>
                  </a:rPr>
                  <a:t>ayes.</a:t>
                </a:r>
              </a:p>
              <a:p>
                <a:pPr>
                  <a:buNone/>
                </a:pPr>
                <a:r>
                  <a:rPr lang="en-US" dirty="0" smtClean="0">
                    <a:latin typeface="+mj-lt"/>
                  </a:rPr>
                  <a:t>	</a:t>
                </a:r>
                <a14:m>
                  <m:oMath xmlns:m="http://schemas.openxmlformats.org/officeDocument/2006/math">
                    <m:sSubSup>
                      <m:sSubSupPr>
                        <m:ctrlPr>
                          <a:rPr lang="en-US" i="1" dirty="0">
                            <a:latin typeface="Cambria Math" panose="02040503050406030204" pitchFamily="18" charset="0"/>
                          </a:rPr>
                        </m:ctrlPr>
                      </m:sSubSupPr>
                      <m:e>
                        <m:r>
                          <a:rPr lang="en-US" i="1" dirty="0">
                            <a:latin typeface="Cambria Math" panose="02040503050406030204" pitchFamily="18" charset="0"/>
                          </a:rPr>
                          <m:t>𝑊</m:t>
                        </m:r>
                      </m:e>
                      <m:sub>
                        <m:r>
                          <a:rPr lang="en-US" i="1" dirty="0">
                            <a:latin typeface="Cambria Math" panose="02040503050406030204" pitchFamily="18" charset="0"/>
                          </a:rPr>
                          <m:t>𝑖</m:t>
                        </m:r>
                      </m:sub>
                      <m:sup>
                        <m:r>
                          <a:rPr lang="en-US" i="1" dirty="0">
                            <a:latin typeface="Cambria Math" panose="02040503050406030204" pitchFamily="18" charset="0"/>
                          </a:rPr>
                          <m:t>𝑗</m:t>
                        </m:r>
                      </m:sup>
                    </m:sSubSup>
                  </m:oMath>
                </a14:m>
                <a:r>
                  <a:rPr lang="en-US" dirty="0" smtClean="0">
                    <a:latin typeface="+mj-lt"/>
                  </a:rPr>
                  <a:t> = </a:t>
                </a:r>
                <a:r>
                  <a:rPr lang="en-US" dirty="0" smtClean="0">
                    <a:latin typeface="+mj-lt"/>
                  </a:rPr>
                  <a:t>Weight </a:t>
                </a:r>
                <a:r>
                  <a:rPr lang="en-US" dirty="0" smtClean="0">
                    <a:latin typeface="+mj-lt"/>
                  </a:rPr>
                  <a:t>of that opinion holder.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90650" y="1680994"/>
                <a:ext cx="8596668" cy="4134185"/>
              </a:xfrm>
              <a:blipFill>
                <a:blip r:embed="rId2"/>
                <a:stretch>
                  <a:fillRect l="-638" t="-132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18-Jun-15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4180" y="2480441"/>
            <a:ext cx="3863062" cy="861847"/>
          </a:xfrm>
          <a:prstGeom prst="rect">
            <a:avLst/>
          </a:prstGeom>
          <a:ln>
            <a:noFill/>
          </a:ln>
          <a:effectLst>
            <a:softEdge rad="112500"/>
          </a:effectLst>
        </p:spPr>
      </p:pic>
    </p:spTree>
    <p:extLst>
      <p:ext uri="{BB962C8B-B14F-4D97-AF65-F5344CB8AC3E}">
        <p14:creationId xmlns:p14="http://schemas.microsoft.com/office/powerpoint/2010/main" val="14231847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528145"/>
            <a:ext cx="9601200" cy="1485900"/>
          </a:xfrm>
        </p:spPr>
        <p:txBody>
          <a:bodyPr>
            <a:normAutofit/>
          </a:bodyPr>
          <a:lstStyle/>
          <a:p>
            <a:r>
              <a:rPr lang="en-US" sz="3600" dirty="0" smtClean="0"/>
              <a:t>Achievement of Our Research</a:t>
            </a:r>
            <a:endParaRPr lang="en-US" sz="3600" dirty="0"/>
          </a:p>
        </p:txBody>
      </p:sp>
      <p:sp>
        <p:nvSpPr>
          <p:cNvPr id="3" name="Content Placeholder 2"/>
          <p:cNvSpPr>
            <a:spLocks noGrp="1"/>
          </p:cNvSpPr>
          <p:nvPr>
            <p:ph idx="1"/>
          </p:nvPr>
        </p:nvSpPr>
        <p:spPr>
          <a:xfrm>
            <a:off x="1390650" y="1654982"/>
            <a:ext cx="9444128" cy="4798404"/>
          </a:xfrm>
        </p:spPr>
        <p:txBody>
          <a:bodyPr>
            <a:normAutofit fontScale="85000" lnSpcReduction="20000"/>
          </a:bodyPr>
          <a:lstStyle/>
          <a:p>
            <a:endParaRPr lang="en-US" sz="2100" dirty="0" smtClean="0"/>
          </a:p>
          <a:p>
            <a:r>
              <a:rPr lang="en-US" sz="2400" dirty="0" smtClean="0"/>
              <a:t>We have i</a:t>
            </a:r>
            <a:r>
              <a:rPr lang="en-US" sz="2400" dirty="0" smtClean="0"/>
              <a:t>mplemented the </a:t>
            </a:r>
            <a:r>
              <a:rPr lang="en-US" sz="2400" dirty="0" smtClean="0"/>
              <a:t>dictionary based approach using </a:t>
            </a:r>
            <a:r>
              <a:rPr lang="en-US" sz="2400" dirty="0" err="1" smtClean="0"/>
              <a:t>SentiWordNet</a:t>
            </a:r>
            <a:r>
              <a:rPr lang="en-US" sz="2400" dirty="0"/>
              <a:t> </a:t>
            </a:r>
            <a:r>
              <a:rPr lang="en-US" sz="2400" dirty="0" smtClean="0"/>
              <a:t>and </a:t>
            </a:r>
            <a:r>
              <a:rPr lang="en-US" sz="2400" dirty="0" smtClean="0"/>
              <a:t>supervised machine learning </a:t>
            </a:r>
            <a:r>
              <a:rPr lang="en-US" sz="2400" dirty="0"/>
              <a:t>approach using </a:t>
            </a:r>
            <a:r>
              <a:rPr lang="en-US" sz="2400" dirty="0" smtClean="0"/>
              <a:t>Naïve Bayes method</a:t>
            </a:r>
          </a:p>
          <a:p>
            <a:pPr marL="0" indent="0">
              <a:buNone/>
            </a:pPr>
            <a:endParaRPr lang="en-US" sz="2400" dirty="0" smtClean="0"/>
          </a:p>
          <a:p>
            <a:r>
              <a:rPr lang="en-US" sz="2400" dirty="0" smtClean="0"/>
              <a:t>Based on the output results of this two methods </a:t>
            </a:r>
            <a:r>
              <a:rPr lang="en-US" sz="2400" dirty="0" smtClean="0"/>
              <a:t>we ranked </a:t>
            </a:r>
            <a:r>
              <a:rPr lang="en-US" sz="2400" dirty="0" smtClean="0"/>
              <a:t>the hotels</a:t>
            </a:r>
          </a:p>
          <a:p>
            <a:endParaRPr lang="en-US" sz="2400" dirty="0"/>
          </a:p>
          <a:p>
            <a:r>
              <a:rPr lang="en-US" sz="2400" dirty="0" smtClean="0"/>
              <a:t>Compared </a:t>
            </a:r>
            <a:r>
              <a:rPr lang="en-US" sz="2400" dirty="0" smtClean="0"/>
              <a:t>our ranking with the original ranking done by </a:t>
            </a:r>
            <a:r>
              <a:rPr lang="en-US" sz="2400" dirty="0" smtClean="0"/>
              <a:t>TripAdvisor  </a:t>
            </a:r>
            <a:r>
              <a:rPr lang="en-US" sz="2100" dirty="0" smtClean="0"/>
              <a:t/>
            </a:r>
            <a:br>
              <a:rPr lang="en-US" sz="2100" dirty="0" smtClean="0"/>
            </a:br>
            <a:endParaRPr lang="en-US" sz="2100" dirty="0"/>
          </a:p>
          <a:p>
            <a:endParaRPr lang="en-US" dirty="0" smtClean="0"/>
          </a:p>
          <a:p>
            <a:r>
              <a:rPr lang="en-US" sz="2400" dirty="0" smtClean="0"/>
              <a:t>We yielded considerable amount of accurate results comparing to the original  </a:t>
            </a:r>
            <a:endParaRPr lang="en-US" sz="2400" dirty="0" smtClean="0"/>
          </a:p>
          <a:p>
            <a:endParaRPr lang="en-US" i="1" dirty="0">
              <a:solidFill>
                <a:schemeClr val="accent5"/>
              </a:solidFill>
            </a:endParaRPr>
          </a:p>
          <a:p>
            <a:pPr marL="0" indent="0">
              <a:buNone/>
            </a:pPr>
            <a:r>
              <a:rPr lang="en-US" i="1" dirty="0" smtClean="0">
                <a:solidFill>
                  <a:schemeClr val="accent5"/>
                </a:solidFill>
              </a:rPr>
              <a:t/>
            </a:r>
            <a:br>
              <a:rPr lang="en-US" i="1" dirty="0" smtClean="0">
                <a:solidFill>
                  <a:schemeClr val="accent5"/>
                </a:solidFill>
              </a:rPr>
            </a:br>
            <a:endParaRPr lang="en-US" dirty="0" smtClean="0">
              <a:solidFill>
                <a:schemeClr val="accent5"/>
              </a:solidFill>
            </a:endParaRPr>
          </a:p>
          <a:p>
            <a:pPr marL="0" indent="0">
              <a:buNone/>
            </a:pPr>
            <a:r>
              <a:rPr lang="en-US" i="1" dirty="0" smtClean="0">
                <a:solidFill>
                  <a:schemeClr val="accent5"/>
                </a:solidFill>
              </a:rPr>
              <a:t/>
            </a:r>
            <a:br>
              <a:rPr lang="en-US" i="1" dirty="0" smtClean="0">
                <a:solidFill>
                  <a:schemeClr val="accent5"/>
                </a:solidFill>
              </a:rPr>
            </a:br>
            <a:endParaRPr lang="en-US" i="1" dirty="0" smtClean="0">
              <a:solidFill>
                <a:schemeClr val="accent5"/>
              </a:solidFill>
            </a:endParaRPr>
          </a:p>
          <a:p>
            <a:pPr marL="0" indent="0">
              <a:buNone/>
            </a:pPr>
            <a:endParaRPr lang="en-US" i="1" dirty="0">
              <a:solidFill>
                <a:schemeClr val="accent5"/>
              </a:solidFill>
            </a:endParaRPr>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2617076"/>
            <a:ext cx="8596668" cy="1320800"/>
          </a:xfrm>
        </p:spPr>
        <p:txBody>
          <a:bodyPr>
            <a:normAutofit/>
          </a:bodyPr>
          <a:lstStyle/>
          <a:p>
            <a:r>
              <a:rPr lang="en-US" sz="4400" b="1" dirty="0" smtClean="0"/>
              <a:t>Performance Evaluation</a:t>
            </a:r>
            <a:endParaRPr lang="en-US" sz="4400" b="1"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32412387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473529"/>
            <a:ext cx="9601200" cy="1485900"/>
          </a:xfrm>
        </p:spPr>
        <p:txBody>
          <a:bodyPr>
            <a:normAutofit/>
          </a:bodyPr>
          <a:lstStyle/>
          <a:p>
            <a:r>
              <a:rPr lang="en-US" sz="3600" dirty="0" smtClean="0"/>
              <a:t>Tools </a:t>
            </a:r>
            <a:r>
              <a:rPr lang="en-US" sz="3600" dirty="0" smtClean="0"/>
              <a:t>Used</a:t>
            </a:r>
            <a:endParaRPr lang="en-US" sz="3600" dirty="0"/>
          </a:p>
        </p:txBody>
      </p:sp>
      <p:sp>
        <p:nvSpPr>
          <p:cNvPr id="3" name="Content Placeholder 2"/>
          <p:cNvSpPr>
            <a:spLocks noGrp="1"/>
          </p:cNvSpPr>
          <p:nvPr>
            <p:ph idx="1"/>
          </p:nvPr>
        </p:nvSpPr>
        <p:spPr>
          <a:xfrm>
            <a:off x="1390650" y="1602077"/>
            <a:ext cx="8596668" cy="4081933"/>
          </a:xfrm>
        </p:spPr>
        <p:txBody>
          <a:bodyPr>
            <a:normAutofit/>
          </a:bodyPr>
          <a:lstStyle/>
          <a:p>
            <a:r>
              <a:rPr lang="en-US" dirty="0" smtClean="0"/>
              <a:t>The language we used for parsing data,</a:t>
            </a:r>
            <a:br>
              <a:rPr lang="en-US" dirty="0" smtClean="0"/>
            </a:br>
            <a:r>
              <a:rPr lang="en-US" i="1" dirty="0" smtClean="0">
                <a:solidFill>
                  <a:srgbClr val="0070C0"/>
                </a:solidFill>
              </a:rPr>
              <a:t>-python(2.7.8)</a:t>
            </a:r>
          </a:p>
          <a:p>
            <a:r>
              <a:rPr lang="en-US" dirty="0" smtClean="0"/>
              <a:t>We used python shell as IDLE (Integrated Development and Learning Environment) </a:t>
            </a:r>
            <a:endParaRPr lang="en-US" dirty="0"/>
          </a:p>
          <a:p>
            <a:r>
              <a:rPr lang="en-US" dirty="0"/>
              <a:t>NLTK (Natural language Tool Kit</a:t>
            </a:r>
            <a:r>
              <a:rPr lang="en-US" dirty="0" smtClean="0"/>
              <a:t>)</a:t>
            </a:r>
            <a:endParaRPr lang="en-US" dirty="0" smtClean="0"/>
          </a:p>
          <a:p>
            <a:r>
              <a:rPr lang="en-US" dirty="0" smtClean="0"/>
              <a:t>We </a:t>
            </a:r>
            <a:r>
              <a:rPr lang="en-US" dirty="0" smtClean="0"/>
              <a:t>used a library for extracting data from HTML and XML files,</a:t>
            </a:r>
            <a:br>
              <a:rPr lang="en-US" dirty="0" smtClean="0"/>
            </a:br>
            <a:r>
              <a:rPr lang="en-US" i="1" dirty="0" smtClean="0">
                <a:solidFill>
                  <a:srgbClr val="0070C0"/>
                </a:solidFill>
              </a:rPr>
              <a:t>-</a:t>
            </a:r>
            <a:r>
              <a:rPr lang="en-US" i="1" dirty="0" err="1" smtClean="0">
                <a:solidFill>
                  <a:srgbClr val="0070C0"/>
                </a:solidFill>
              </a:rPr>
              <a:t>beautifulsoup</a:t>
            </a:r>
            <a:r>
              <a:rPr lang="en-US" i="1" dirty="0" smtClean="0">
                <a:solidFill>
                  <a:srgbClr val="0070C0"/>
                </a:solidFill>
              </a:rPr>
              <a:t> (</a:t>
            </a:r>
            <a:r>
              <a:rPr lang="en-US" i="1" dirty="0" err="1" smtClean="0">
                <a:solidFill>
                  <a:srgbClr val="0070C0"/>
                </a:solidFill>
              </a:rPr>
              <a:t>vers</a:t>
            </a:r>
            <a:r>
              <a:rPr lang="en-US" i="1" dirty="0" smtClean="0">
                <a:solidFill>
                  <a:srgbClr val="0070C0"/>
                </a:solidFill>
              </a:rPr>
              <a:t>. 4.3.2)</a:t>
            </a:r>
          </a:p>
          <a:p>
            <a:r>
              <a:rPr lang="en-US" dirty="0"/>
              <a:t>We used a library for </a:t>
            </a:r>
            <a:r>
              <a:rPr lang="en-US" dirty="0" smtClean="0"/>
              <a:t>training and testing </a:t>
            </a:r>
            <a:r>
              <a:rPr lang="en-US" dirty="0"/>
              <a:t>data </a:t>
            </a:r>
            <a:r>
              <a:rPr lang="en-US" dirty="0" smtClean="0"/>
              <a:t> sets</a:t>
            </a:r>
            <a:br>
              <a:rPr lang="en-US" dirty="0" smtClean="0"/>
            </a:br>
            <a:r>
              <a:rPr lang="en-US" i="1" dirty="0" smtClean="0">
                <a:solidFill>
                  <a:srgbClr val="0070C0"/>
                </a:solidFill>
              </a:rPr>
              <a:t>-</a:t>
            </a:r>
            <a:r>
              <a:rPr lang="en-US" i="1" dirty="0" err="1" smtClean="0">
                <a:solidFill>
                  <a:srgbClr val="0070C0"/>
                </a:solidFill>
              </a:rPr>
              <a:t>Textblob</a:t>
            </a:r>
            <a:r>
              <a:rPr lang="en-US" i="1" dirty="0" smtClean="0">
                <a:solidFill>
                  <a:srgbClr val="0070C0"/>
                </a:solidFill>
              </a:rPr>
              <a:t> </a:t>
            </a:r>
            <a:r>
              <a:rPr lang="en-US" i="1" dirty="0">
                <a:solidFill>
                  <a:srgbClr val="0070C0"/>
                </a:solidFill>
              </a:rPr>
              <a:t>(</a:t>
            </a:r>
            <a:r>
              <a:rPr lang="en-US" i="1" dirty="0" err="1">
                <a:solidFill>
                  <a:srgbClr val="0070C0"/>
                </a:solidFill>
              </a:rPr>
              <a:t>vers</a:t>
            </a:r>
            <a:r>
              <a:rPr lang="en-US" i="1" dirty="0">
                <a:solidFill>
                  <a:srgbClr val="0070C0"/>
                </a:solidFill>
              </a:rPr>
              <a:t>. </a:t>
            </a:r>
            <a:r>
              <a:rPr lang="en-US" i="1" dirty="0" smtClean="0">
                <a:solidFill>
                  <a:srgbClr val="0070C0"/>
                </a:solidFill>
              </a:rPr>
              <a:t>0.11.0)</a:t>
            </a:r>
          </a:p>
          <a:p>
            <a:r>
              <a:rPr lang="en-US" dirty="0" err="1" smtClean="0"/>
              <a:t>SentiWordNet</a:t>
            </a:r>
            <a:r>
              <a:rPr lang="en-US" dirty="0" smtClean="0"/>
              <a:t>(3.0)</a:t>
            </a:r>
          </a:p>
          <a:p>
            <a:endParaRPr lang="en-US" dirty="0" smtClean="0"/>
          </a:p>
          <a:p>
            <a:endParaRPr lang="en-US" i="1" dirty="0">
              <a:solidFill>
                <a:schemeClr val="accent5"/>
              </a:solidFill>
            </a:endParaRPr>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465083"/>
            <a:ext cx="9601200" cy="1485900"/>
          </a:xfrm>
        </p:spPr>
        <p:txBody>
          <a:bodyPr>
            <a:normAutofit/>
          </a:bodyPr>
          <a:lstStyle/>
          <a:p>
            <a:r>
              <a:rPr lang="en-US" sz="3600" dirty="0" smtClean="0"/>
              <a:t>Comparison of Scores</a:t>
            </a:r>
            <a:endParaRPr lang="en-US" sz="36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4052" y="2690649"/>
            <a:ext cx="8058569" cy="2958522"/>
          </a:xfrm>
          <a:prstGeom prst="rect">
            <a:avLst/>
          </a:prstGeom>
          <a:ln>
            <a:noFill/>
          </a:ln>
          <a:effectLst>
            <a:softEdge rad="112500"/>
          </a:effectLst>
        </p:spPr>
      </p:pic>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
        <p:nvSpPr>
          <p:cNvPr id="3" name="TextBox 2"/>
          <p:cNvSpPr txBox="1"/>
          <p:nvPr/>
        </p:nvSpPr>
        <p:spPr>
          <a:xfrm>
            <a:off x="1390650" y="1752926"/>
            <a:ext cx="8257848" cy="400110"/>
          </a:xfrm>
          <a:prstGeom prst="rect">
            <a:avLst/>
          </a:prstGeom>
          <a:noFill/>
        </p:spPr>
        <p:txBody>
          <a:bodyPr wrap="square" rtlCol="0">
            <a:spAutoFit/>
          </a:bodyPr>
          <a:lstStyle/>
          <a:p>
            <a:r>
              <a:rPr lang="en-US" sz="2000" dirty="0" smtClean="0"/>
              <a:t>In here we compared the output results we got from the approaches used</a:t>
            </a:r>
            <a:endParaRPr lang="en-US" sz="2000" dirty="0"/>
          </a:p>
        </p:txBody>
      </p:sp>
    </p:spTree>
    <p:extLst>
      <p:ext uri="{BB962C8B-B14F-4D97-AF65-F5344CB8AC3E}">
        <p14:creationId xmlns:p14="http://schemas.microsoft.com/office/powerpoint/2010/main" val="2695855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466772"/>
            <a:ext cx="9601200" cy="1485900"/>
          </a:xfrm>
        </p:spPr>
        <p:txBody>
          <a:bodyPr>
            <a:normAutofit/>
          </a:bodyPr>
          <a:lstStyle/>
          <a:p>
            <a:r>
              <a:rPr lang="en-US" sz="3600" dirty="0"/>
              <a:t>Comparison of </a:t>
            </a:r>
            <a:r>
              <a:rPr lang="en-US" sz="3600" dirty="0" smtClean="0"/>
              <a:t>Ranks</a:t>
            </a:r>
            <a:endParaRPr lang="en-US" sz="36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7408" y="2377699"/>
            <a:ext cx="6887683" cy="4075687"/>
          </a:xfrm>
          <a:prstGeom prst="rect">
            <a:avLst/>
          </a:prstGeom>
          <a:ln>
            <a:noFill/>
          </a:ln>
          <a:effectLst>
            <a:softEdge rad="112500"/>
          </a:effectLst>
        </p:spPr>
      </p:pic>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45</a:t>
            </a:fld>
            <a:endParaRPr lang="en-US" dirty="0"/>
          </a:p>
        </p:txBody>
      </p:sp>
      <p:sp>
        <p:nvSpPr>
          <p:cNvPr id="3" name="TextBox 2"/>
          <p:cNvSpPr txBox="1"/>
          <p:nvPr/>
        </p:nvSpPr>
        <p:spPr>
          <a:xfrm>
            <a:off x="1390650" y="1768006"/>
            <a:ext cx="8082086" cy="646331"/>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Comparison of ranking depending on the score of Naïve Bayes and </a:t>
            </a:r>
            <a:r>
              <a:rPr lang="en-US" dirty="0" err="1" smtClean="0"/>
              <a:t>SentiWordNet</a:t>
            </a:r>
            <a:r>
              <a:rPr lang="en-US" dirty="0" smtClean="0"/>
              <a:t>  </a:t>
            </a:r>
            <a:endParaRPr lang="en-US" dirty="0"/>
          </a:p>
        </p:txBody>
      </p:sp>
    </p:spTree>
    <p:extLst>
      <p:ext uri="{BB962C8B-B14F-4D97-AF65-F5344CB8AC3E}">
        <p14:creationId xmlns:p14="http://schemas.microsoft.com/office/powerpoint/2010/main" val="35920215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834" y="382959"/>
            <a:ext cx="9601200" cy="1485900"/>
          </a:xfrm>
        </p:spPr>
        <p:txBody>
          <a:bodyPr>
            <a:normAutofit/>
          </a:bodyPr>
          <a:lstStyle/>
          <a:p>
            <a:r>
              <a:rPr lang="en-US" sz="3600" dirty="0"/>
              <a:t>Comparison of </a:t>
            </a:r>
            <a:r>
              <a:rPr lang="en-US" sz="3600" dirty="0" smtClean="0"/>
              <a:t>Ranks (Cont.)</a:t>
            </a:r>
            <a:endParaRPr lang="en-US" sz="3600"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46</a:t>
            </a:fld>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3631" y="2323923"/>
            <a:ext cx="6905605" cy="4129463"/>
          </a:xfrm>
          <a:prstGeom prst="rect">
            <a:avLst/>
          </a:prstGeom>
          <a:ln>
            <a:noFill/>
          </a:ln>
          <a:effectLst>
            <a:softEdge rad="112500"/>
          </a:effectLst>
        </p:spPr>
      </p:pic>
      <p:sp>
        <p:nvSpPr>
          <p:cNvPr id="10" name="TextBox 9"/>
          <p:cNvSpPr txBox="1"/>
          <p:nvPr/>
        </p:nvSpPr>
        <p:spPr>
          <a:xfrm>
            <a:off x="1390650" y="1768006"/>
            <a:ext cx="8082086" cy="369332"/>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Comparison of ranking of TripAdvisor and score of </a:t>
            </a:r>
            <a:r>
              <a:rPr lang="en-US" dirty="0" err="1" smtClean="0"/>
              <a:t>SentiWordNet</a:t>
            </a:r>
            <a:r>
              <a:rPr lang="en-US" dirty="0" smtClean="0"/>
              <a:t>  </a:t>
            </a:r>
            <a:endParaRPr lang="en-US" dirty="0"/>
          </a:p>
        </p:txBody>
      </p:sp>
    </p:spTree>
    <p:extLst>
      <p:ext uri="{BB962C8B-B14F-4D97-AF65-F5344CB8AC3E}">
        <p14:creationId xmlns:p14="http://schemas.microsoft.com/office/powerpoint/2010/main" val="39750811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391510"/>
            <a:ext cx="9601200" cy="1485900"/>
          </a:xfrm>
        </p:spPr>
        <p:txBody>
          <a:bodyPr>
            <a:normAutofit/>
          </a:bodyPr>
          <a:lstStyle/>
          <a:p>
            <a:r>
              <a:rPr lang="en-US" sz="3600" dirty="0"/>
              <a:t>Comparison of Ranks (Cont.)</a:t>
            </a:r>
            <a:endParaRPr lang="en-US" sz="36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8814" y="2476854"/>
            <a:ext cx="6590631" cy="3976532"/>
          </a:xfrm>
          <a:prstGeom prst="rect">
            <a:avLst/>
          </a:prstGeom>
          <a:ln>
            <a:noFill/>
          </a:ln>
          <a:effectLst>
            <a:softEdge rad="112500"/>
          </a:effectLst>
        </p:spPr>
      </p:pic>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47</a:t>
            </a:fld>
            <a:endParaRPr lang="en-US" dirty="0"/>
          </a:p>
        </p:txBody>
      </p:sp>
      <p:sp>
        <p:nvSpPr>
          <p:cNvPr id="3" name="Rectangle 2"/>
          <p:cNvSpPr/>
          <p:nvPr/>
        </p:nvSpPr>
        <p:spPr>
          <a:xfrm>
            <a:off x="1390650" y="1755483"/>
            <a:ext cx="6670784" cy="369332"/>
          </a:xfrm>
          <a:prstGeom prst="rect">
            <a:avLst/>
          </a:prstGeom>
        </p:spPr>
        <p:txBody>
          <a:bodyPr wrap="square">
            <a:spAutoFit/>
          </a:bodyPr>
          <a:lstStyle/>
          <a:p>
            <a:pPr marL="285750" indent="-285750">
              <a:buFont typeface="Wingdings" panose="05000000000000000000" pitchFamily="2" charset="2"/>
              <a:buChar char="§"/>
            </a:pPr>
            <a:r>
              <a:rPr lang="en-US" dirty="0"/>
              <a:t>Comparison of ranking of TripAdvisor and score of </a:t>
            </a:r>
            <a:r>
              <a:rPr lang="en-US" dirty="0" smtClean="0"/>
              <a:t>Naïve Bayes  </a:t>
            </a:r>
            <a:endParaRPr lang="en-US" dirty="0"/>
          </a:p>
        </p:txBody>
      </p:sp>
    </p:spTree>
    <p:extLst>
      <p:ext uri="{BB962C8B-B14F-4D97-AF65-F5344CB8AC3E}">
        <p14:creationId xmlns:p14="http://schemas.microsoft.com/office/powerpoint/2010/main" val="2759335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388716"/>
            <a:ext cx="9601200" cy="1485900"/>
          </a:xfrm>
        </p:spPr>
        <p:txBody>
          <a:bodyPr>
            <a:normAutofit/>
          </a:bodyPr>
          <a:lstStyle/>
          <a:p>
            <a:r>
              <a:rPr lang="en-US" sz="3600" dirty="0"/>
              <a:t>Comparison of </a:t>
            </a:r>
            <a:r>
              <a:rPr lang="en-US" sz="3600" dirty="0" smtClean="0"/>
              <a:t>Run Time Performance</a:t>
            </a:r>
            <a:endParaRPr lang="en-US" sz="36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3965" y="2260223"/>
            <a:ext cx="6560028" cy="4193163"/>
          </a:xfrm>
          <a:prstGeom prst="rect">
            <a:avLst/>
          </a:prstGeom>
          <a:ln>
            <a:noFill/>
          </a:ln>
          <a:effectLst>
            <a:softEdge rad="112500"/>
          </a:effectLst>
        </p:spPr>
      </p:pic>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
        <p:nvSpPr>
          <p:cNvPr id="3" name="Rectangle 2"/>
          <p:cNvSpPr/>
          <p:nvPr/>
        </p:nvSpPr>
        <p:spPr>
          <a:xfrm>
            <a:off x="1390650" y="1698087"/>
            <a:ext cx="7851229" cy="369332"/>
          </a:xfrm>
          <a:prstGeom prst="rect">
            <a:avLst/>
          </a:prstGeom>
        </p:spPr>
        <p:txBody>
          <a:bodyPr wrap="square">
            <a:spAutoFit/>
          </a:bodyPr>
          <a:lstStyle/>
          <a:p>
            <a:pPr marL="285750" indent="-285750">
              <a:buFont typeface="Wingdings" panose="05000000000000000000" pitchFamily="2" charset="2"/>
              <a:buChar char="§"/>
            </a:pPr>
            <a:r>
              <a:rPr lang="en-US" dirty="0"/>
              <a:t>Comparison of </a:t>
            </a:r>
            <a:r>
              <a:rPr lang="en-US" dirty="0" smtClean="0"/>
              <a:t>time needed to run each of the approaches we used</a:t>
            </a:r>
            <a:endParaRPr lang="en-US" dirty="0"/>
          </a:p>
        </p:txBody>
      </p:sp>
    </p:spTree>
    <p:extLst>
      <p:ext uri="{BB962C8B-B14F-4D97-AF65-F5344CB8AC3E}">
        <p14:creationId xmlns:p14="http://schemas.microsoft.com/office/powerpoint/2010/main" val="34005373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433552"/>
            <a:ext cx="9601200" cy="1485900"/>
          </a:xfrm>
        </p:spPr>
        <p:txBody>
          <a:bodyPr>
            <a:normAutofit/>
          </a:bodyPr>
          <a:lstStyle/>
          <a:p>
            <a:r>
              <a:rPr lang="en-US" sz="3600" dirty="0" smtClean="0"/>
              <a:t>Accuracy</a:t>
            </a:r>
            <a:endParaRPr lang="en-US" sz="3600" dirty="0"/>
          </a:p>
        </p:txBody>
      </p:sp>
      <p:sp>
        <p:nvSpPr>
          <p:cNvPr id="3" name="Content Placeholder 2"/>
          <p:cNvSpPr>
            <a:spLocks noGrp="1"/>
          </p:cNvSpPr>
          <p:nvPr>
            <p:ph idx="1"/>
          </p:nvPr>
        </p:nvSpPr>
        <p:spPr>
          <a:xfrm>
            <a:off x="1390650" y="1604580"/>
            <a:ext cx="8596668" cy="4110962"/>
          </a:xfrm>
        </p:spPr>
        <p:txBody>
          <a:bodyPr/>
          <a:lstStyle/>
          <a:p>
            <a:r>
              <a:rPr lang="en-US" dirty="0" smtClean="0"/>
              <a:t>Accuracy can vary depending on test data set while using Naïve Bayes approach</a:t>
            </a:r>
            <a:endParaRPr lang="en-US"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677" y="2565413"/>
            <a:ext cx="6226604" cy="3887973"/>
          </a:xfrm>
          <a:prstGeom prst="rect">
            <a:avLst/>
          </a:prstGeom>
          <a:ln>
            <a:noFill/>
          </a:ln>
          <a:effectLst>
            <a:softEdge rad="112500"/>
          </a:effectLst>
        </p:spPr>
      </p:pic>
    </p:spTree>
    <p:extLst>
      <p:ext uri="{BB962C8B-B14F-4D97-AF65-F5344CB8AC3E}">
        <p14:creationId xmlns:p14="http://schemas.microsoft.com/office/powerpoint/2010/main" val="3966451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72662"/>
            <a:ext cx="9601200" cy="911439"/>
          </a:xfrm>
        </p:spPr>
        <p:txBody>
          <a:bodyPr>
            <a:normAutofit/>
          </a:bodyPr>
          <a:lstStyle/>
          <a:p>
            <a:r>
              <a:rPr lang="en-US" sz="3600" dirty="0" smtClean="0"/>
              <a:t>What is Opinion?</a:t>
            </a:r>
            <a:endParaRPr lang="en-US" sz="3600" dirty="0"/>
          </a:p>
        </p:txBody>
      </p:sp>
      <p:sp>
        <p:nvSpPr>
          <p:cNvPr id="3" name="Content Placeholder 2"/>
          <p:cNvSpPr>
            <a:spLocks noGrp="1"/>
          </p:cNvSpPr>
          <p:nvPr>
            <p:ph idx="1"/>
          </p:nvPr>
        </p:nvSpPr>
        <p:spPr>
          <a:xfrm>
            <a:off x="1371600" y="1581140"/>
            <a:ext cx="8596668" cy="4457261"/>
          </a:xfrm>
        </p:spPr>
        <p:txBody>
          <a:bodyPr/>
          <a:lstStyle/>
          <a:p>
            <a:pPr marL="0" indent="0">
              <a:buNone/>
            </a:pPr>
            <a:r>
              <a:rPr lang="en-US" dirty="0" smtClean="0"/>
              <a:t>Opinions are thoughts influencing decision making.</a:t>
            </a:r>
          </a:p>
          <a:p>
            <a:pPr marL="0" indent="0">
              <a:buNone/>
            </a:pPr>
            <a:endParaRPr lang="en-US" dirty="0" smtClean="0"/>
          </a:p>
          <a:p>
            <a:pPr marL="0" indent="0">
              <a:buNone/>
            </a:pPr>
            <a:endParaRPr lang="en-US" dirty="0" smtClean="0"/>
          </a:p>
          <a:p>
            <a:pPr>
              <a:buFont typeface="Arial" panose="020B0604020202020204" pitchFamily="34" charset="0"/>
              <a:buChar char="•"/>
            </a:pPr>
            <a:r>
              <a:rPr lang="en-US" i="1" dirty="0" smtClean="0"/>
              <a:t>Which schools should I apply to?</a:t>
            </a:r>
          </a:p>
          <a:p>
            <a:pPr>
              <a:buFont typeface="Arial" panose="020B0604020202020204" pitchFamily="34" charset="0"/>
              <a:buChar char="•"/>
            </a:pPr>
            <a:r>
              <a:rPr lang="en-US" i="1" dirty="0"/>
              <a:t>Which </a:t>
            </a:r>
            <a:r>
              <a:rPr lang="en-US" i="1" dirty="0" smtClean="0"/>
              <a:t>professor to work for?</a:t>
            </a:r>
          </a:p>
          <a:p>
            <a:pPr>
              <a:buFont typeface="Arial" panose="020B0604020202020204" pitchFamily="34" charset="0"/>
              <a:buChar char="•"/>
            </a:pPr>
            <a:r>
              <a:rPr lang="en-US" i="1" dirty="0" smtClean="0"/>
              <a:t>Whom should I vote for?</a:t>
            </a:r>
            <a:endParaRPr lang="en-US" dirty="0" smtClean="0"/>
          </a:p>
          <a:p>
            <a:pPr>
              <a:buFont typeface="Arial" panose="020B0604020202020204" pitchFamily="34" charset="0"/>
              <a:buChar char="•"/>
            </a:pPr>
            <a:r>
              <a:rPr lang="en-US" i="1" dirty="0"/>
              <a:t>Which hotel should I book?</a:t>
            </a:r>
          </a:p>
          <a:p>
            <a:pPr>
              <a:buFont typeface="Arial" panose="020B0604020202020204" pitchFamily="34" charset="0"/>
              <a:buChar char="•"/>
            </a:pPr>
            <a:endParaRPr lang="en-US" dirty="0"/>
          </a:p>
        </p:txBody>
      </p:sp>
      <p:sp>
        <p:nvSpPr>
          <p:cNvPr id="5" name="Date Placeholder 4"/>
          <p:cNvSpPr>
            <a:spLocks noGrp="1"/>
          </p:cNvSpPr>
          <p:nvPr>
            <p:ph type="dt" sz="half" idx="10"/>
          </p:nvPr>
        </p:nvSpPr>
        <p:spPr/>
        <p:txBody>
          <a:bodyPr/>
          <a:lstStyle/>
          <a:p>
            <a:r>
              <a:rPr lang="en-US" smtClean="0"/>
              <a:t>30-Dec-15</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0657" y="1999086"/>
            <a:ext cx="3428371" cy="3097356"/>
          </a:xfrm>
          <a:prstGeom prst="rect">
            <a:avLst/>
          </a:prstGeom>
          <a:ln>
            <a:noFill/>
          </a:ln>
          <a:effectLst>
            <a:softEdge rad="112500"/>
          </a:effectLst>
        </p:spPr>
      </p:pic>
    </p:spTree>
    <p:extLst>
      <p:ext uri="{BB962C8B-B14F-4D97-AF65-F5344CB8AC3E}">
        <p14:creationId xmlns:p14="http://schemas.microsoft.com/office/powerpoint/2010/main" val="14421277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2661169"/>
            <a:ext cx="8596668" cy="1320800"/>
          </a:xfrm>
        </p:spPr>
        <p:txBody>
          <a:bodyPr>
            <a:normAutofit/>
          </a:bodyPr>
          <a:lstStyle/>
          <a:p>
            <a:r>
              <a:rPr lang="en-US" sz="4400" b="1" dirty="0" smtClean="0"/>
              <a:t>Conclusion</a:t>
            </a:r>
            <a:endParaRPr lang="en-US" sz="4400" b="1"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9532609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507107"/>
            <a:ext cx="9601200" cy="1485900"/>
          </a:xfrm>
        </p:spPr>
        <p:txBody>
          <a:bodyPr>
            <a:normAutofit/>
          </a:bodyPr>
          <a:lstStyle/>
          <a:p>
            <a:r>
              <a:rPr lang="en-US" sz="3600" dirty="0" smtClean="0"/>
              <a:t>Summary</a:t>
            </a:r>
            <a:endParaRPr lang="en-US" sz="3600" dirty="0"/>
          </a:p>
        </p:txBody>
      </p:sp>
      <p:sp>
        <p:nvSpPr>
          <p:cNvPr id="3" name="Content Placeholder 2"/>
          <p:cNvSpPr>
            <a:spLocks noGrp="1"/>
          </p:cNvSpPr>
          <p:nvPr>
            <p:ph idx="1"/>
          </p:nvPr>
        </p:nvSpPr>
        <p:spPr>
          <a:xfrm>
            <a:off x="1390650" y="1770993"/>
            <a:ext cx="9601200" cy="3581400"/>
          </a:xfrm>
        </p:spPr>
        <p:txBody>
          <a:bodyPr/>
          <a:lstStyle/>
          <a:p>
            <a:r>
              <a:rPr lang="en-US" dirty="0" smtClean="0"/>
              <a:t>We used the methods which are dictionary based </a:t>
            </a:r>
            <a:r>
              <a:rPr lang="en-US" dirty="0" err="1" smtClean="0"/>
              <a:t>SentiWordNet</a:t>
            </a:r>
            <a:r>
              <a:rPr lang="en-US" dirty="0" smtClean="0"/>
              <a:t> and supervised machine learning method Naïve Bayes </a:t>
            </a:r>
            <a:endParaRPr lang="en-US" dirty="0" smtClean="0"/>
          </a:p>
          <a:p>
            <a:r>
              <a:rPr lang="en-US" dirty="0" smtClean="0"/>
              <a:t>Successfully implementing these two methods we collected scores</a:t>
            </a:r>
            <a:endParaRPr lang="en-US" dirty="0" smtClean="0"/>
          </a:p>
          <a:p>
            <a:r>
              <a:rPr lang="en-US" dirty="0" smtClean="0"/>
              <a:t>Based on the scores we established a ranking system of our own which prioritizes user </a:t>
            </a:r>
            <a:r>
              <a:rPr lang="en-US" dirty="0" smtClean="0"/>
              <a:t>opinions</a:t>
            </a:r>
          </a:p>
          <a:p>
            <a:r>
              <a:rPr lang="en-US" dirty="0" smtClean="0"/>
              <a:t>Compared our output with the original ranking done by TripAdvisor</a:t>
            </a:r>
          </a:p>
          <a:p>
            <a:r>
              <a:rPr lang="en-US" dirty="0" smtClean="0"/>
              <a:t> Our ranking proves to be better than that of the original with higher accuracy </a:t>
            </a:r>
            <a:endParaRPr lang="en-US"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35041265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07107"/>
            <a:ext cx="9601200" cy="1485900"/>
          </a:xfrm>
        </p:spPr>
        <p:txBody>
          <a:bodyPr>
            <a:normAutofit/>
          </a:bodyPr>
          <a:lstStyle/>
          <a:p>
            <a:r>
              <a:rPr lang="en-US" sz="3600" dirty="0" smtClean="0"/>
              <a:t>Limitations	</a:t>
            </a:r>
            <a:endParaRPr lang="en-US" sz="3600" dirty="0"/>
          </a:p>
        </p:txBody>
      </p:sp>
      <p:sp>
        <p:nvSpPr>
          <p:cNvPr id="3" name="Content Placeholder 2"/>
          <p:cNvSpPr>
            <a:spLocks noGrp="1"/>
          </p:cNvSpPr>
          <p:nvPr>
            <p:ph idx="1"/>
          </p:nvPr>
        </p:nvSpPr>
        <p:spPr>
          <a:xfrm>
            <a:off x="1390650" y="1813035"/>
            <a:ext cx="9601200" cy="3581400"/>
          </a:xfrm>
        </p:spPr>
        <p:txBody>
          <a:bodyPr>
            <a:normAutofit lnSpcReduction="10000"/>
          </a:bodyPr>
          <a:lstStyle/>
          <a:p>
            <a:pPr lvl="0"/>
            <a:r>
              <a:rPr lang="en-US" dirty="0"/>
              <a:t>Our context of research is hotel reviews. We could not ensure the integrity of the reviews we used for our purpose. </a:t>
            </a:r>
          </a:p>
          <a:p>
            <a:pPr lvl="0"/>
            <a:r>
              <a:rPr lang="en-US" dirty="0"/>
              <a:t>Due to the competition among the hotels to become the best there is a possibility of finding false reviews. </a:t>
            </a:r>
          </a:p>
          <a:p>
            <a:pPr lvl="0"/>
            <a:r>
              <a:rPr lang="en-US" dirty="0"/>
              <a:t>Monotonous type of reviews given in large quantity can affect the polarity of the desired result </a:t>
            </a:r>
          </a:p>
          <a:p>
            <a:pPr lvl="0"/>
            <a:r>
              <a:rPr lang="en-US" dirty="0"/>
              <a:t>We had to take equal amount of reviews from each hotels otherwise uneven amount of reviews would have resulted in inaccurate ratings</a:t>
            </a:r>
          </a:p>
          <a:p>
            <a:pPr lvl="0"/>
            <a:r>
              <a:rPr lang="en-US" dirty="0"/>
              <a:t>We have chosen Naïve Bayes classifier as our machine learning method. We could have gotten more accurate result if we used other machine learning approaches such as Support Vector Machine (SVM) or Maximum Entropy (ME).</a:t>
            </a:r>
          </a:p>
          <a:p>
            <a:endParaRPr lang="en-US"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12318699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07107"/>
            <a:ext cx="9601200" cy="1485900"/>
          </a:xfrm>
        </p:spPr>
        <p:txBody>
          <a:bodyPr>
            <a:normAutofit/>
          </a:bodyPr>
          <a:lstStyle/>
          <a:p>
            <a:r>
              <a:rPr lang="en-US" sz="3600" dirty="0" smtClean="0"/>
              <a:t>Future Work</a:t>
            </a:r>
            <a:endParaRPr lang="en-US" sz="3600" dirty="0"/>
          </a:p>
        </p:txBody>
      </p:sp>
      <p:sp>
        <p:nvSpPr>
          <p:cNvPr id="3" name="Content Placeholder 2"/>
          <p:cNvSpPr>
            <a:spLocks noGrp="1"/>
          </p:cNvSpPr>
          <p:nvPr>
            <p:ph idx="1"/>
          </p:nvPr>
        </p:nvSpPr>
        <p:spPr>
          <a:xfrm>
            <a:off x="1371600" y="1802524"/>
            <a:ext cx="9601200" cy="3581400"/>
          </a:xfrm>
        </p:spPr>
        <p:txBody>
          <a:bodyPr/>
          <a:lstStyle/>
          <a:p>
            <a:pPr lvl="0"/>
            <a:r>
              <a:rPr lang="en-US" dirty="0"/>
              <a:t>We have ranked hotels based on user opinions in this research of ours. In future we want rank hotels based on individual features of particular hotels.</a:t>
            </a:r>
          </a:p>
          <a:p>
            <a:pPr lvl="0"/>
            <a:r>
              <a:rPr lang="en-US" dirty="0"/>
              <a:t>We want to implement other approaches to yield better accuracy in future.</a:t>
            </a:r>
          </a:p>
          <a:p>
            <a:pPr lvl="0"/>
            <a:r>
              <a:rPr lang="en-US" dirty="0"/>
              <a:t>The system of user contribution has changed in TripAdvisor since our research. We want to take on the new system to research further.</a:t>
            </a:r>
          </a:p>
          <a:p>
            <a:endParaRPr lang="en-US"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25580274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591690"/>
            <a:ext cx="8596668" cy="1517041"/>
          </a:xfrm>
        </p:spPr>
        <p:txBody>
          <a:bodyPr>
            <a:normAutofit/>
          </a:bodyPr>
          <a:lstStyle/>
          <a:p>
            <a:r>
              <a:rPr lang="en-US" sz="3600" dirty="0" smtClean="0"/>
              <a:t>References</a:t>
            </a:r>
            <a:endParaRPr lang="en-US" sz="3600" dirty="0"/>
          </a:p>
        </p:txBody>
      </p:sp>
      <p:sp>
        <p:nvSpPr>
          <p:cNvPr id="3" name="Content Placeholder 2"/>
          <p:cNvSpPr>
            <a:spLocks noGrp="1"/>
          </p:cNvSpPr>
          <p:nvPr>
            <p:ph idx="1"/>
          </p:nvPr>
        </p:nvSpPr>
        <p:spPr>
          <a:xfrm>
            <a:off x="1390650" y="1459223"/>
            <a:ext cx="8596668" cy="4885151"/>
          </a:xfrm>
        </p:spPr>
        <p:txBody>
          <a:bodyPr>
            <a:normAutofit lnSpcReduction="10000"/>
          </a:bodyPr>
          <a:lstStyle/>
          <a:p>
            <a:r>
              <a:rPr lang="en-US" b="1" u="sng" dirty="0"/>
              <a:t>[1]</a:t>
            </a:r>
            <a:r>
              <a:rPr lang="en-US" dirty="0" err="1"/>
              <a:t>B.Liu</a:t>
            </a:r>
            <a:r>
              <a:rPr lang="en-US" dirty="0"/>
              <a:t> Sentiment Analysis and Subjectivity. Handbook of Natural Language Processing, Second edition, 2010</a:t>
            </a:r>
            <a:r>
              <a:rPr lang="en-US" b="1" dirty="0"/>
              <a:t/>
            </a:r>
            <a:br>
              <a:rPr lang="en-US" b="1" dirty="0"/>
            </a:br>
            <a:r>
              <a:rPr lang="en-US" dirty="0"/>
              <a:t>	</a:t>
            </a:r>
          </a:p>
          <a:p>
            <a:r>
              <a:rPr lang="en-US" b="1" u="sng" dirty="0"/>
              <a:t>[2]</a:t>
            </a:r>
            <a:r>
              <a:rPr lang="en-US" dirty="0"/>
              <a:t>https://en.wikipedia.org/wiki/Sentiment_analysis</a:t>
            </a:r>
            <a:r>
              <a:rPr lang="en-US" u="sng" dirty="0"/>
              <a:t>	</a:t>
            </a:r>
            <a:br>
              <a:rPr lang="en-US" u="sng" dirty="0"/>
            </a:br>
            <a:endParaRPr lang="en-US" dirty="0"/>
          </a:p>
          <a:p>
            <a:r>
              <a:rPr lang="en-US" b="1" u="sng" dirty="0"/>
              <a:t>[3]</a:t>
            </a:r>
            <a:r>
              <a:rPr lang="en-US" dirty="0"/>
              <a:t>J. </a:t>
            </a:r>
            <a:r>
              <a:rPr lang="en-US" dirty="0" err="1"/>
              <a:t>Wiebe</a:t>
            </a:r>
            <a:r>
              <a:rPr lang="en-US" dirty="0"/>
              <a:t>, T. Wilson and C. </a:t>
            </a:r>
            <a:r>
              <a:rPr lang="en-US" dirty="0" err="1"/>
              <a:t>Cardie</a:t>
            </a:r>
            <a:r>
              <a:rPr lang="en-US" dirty="0"/>
              <a:t>. Annotating expressions of opinions and emotions in language. </a:t>
            </a:r>
            <a:r>
              <a:rPr lang="en-US" i="1" dirty="0"/>
              <a:t>Language Resources and Evaluation</a:t>
            </a:r>
            <a:r>
              <a:rPr lang="en-US" dirty="0"/>
              <a:t>, 1(2), 2005.</a:t>
            </a:r>
            <a:br>
              <a:rPr lang="en-US" dirty="0"/>
            </a:br>
            <a:endParaRPr lang="en-US" dirty="0"/>
          </a:p>
          <a:p>
            <a:r>
              <a:rPr lang="en-US" b="1" u="sng" dirty="0"/>
              <a:t>[4]</a:t>
            </a:r>
            <a:r>
              <a:rPr lang="en-US" dirty="0"/>
              <a:t>J. </a:t>
            </a:r>
            <a:r>
              <a:rPr lang="en-US" dirty="0" err="1"/>
              <a:t>Wiebe</a:t>
            </a:r>
            <a:r>
              <a:rPr lang="en-US" dirty="0"/>
              <a:t>, T. Wilson, R. Bruce, M. Bell, and M. Martin, “Learning subjective language,”    Computational Linguistics, vol. 30, pp. 277–308, September 2004.</a:t>
            </a:r>
            <a:r>
              <a:rPr lang="en-US" b="1" u="sng" dirty="0"/>
              <a:t/>
            </a:r>
            <a:br>
              <a:rPr lang="en-US" b="1" u="sng" dirty="0"/>
            </a:br>
            <a:endParaRPr lang="en-US" dirty="0"/>
          </a:p>
          <a:p>
            <a:r>
              <a:rPr lang="en-US" b="1" u="sng" dirty="0"/>
              <a:t>[5]</a:t>
            </a:r>
            <a:r>
              <a:rPr lang="en-US" dirty="0"/>
              <a:t>Pang, B and Lee L. Opinion mining and sentiment analysis. Foundations and Trends in Information Retrieval 2008,(1-2),1–135</a:t>
            </a:r>
          </a:p>
          <a:p>
            <a:pPr marL="0" indent="0">
              <a:buNone/>
            </a:pP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42609793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591190"/>
            <a:ext cx="9601200" cy="1485900"/>
          </a:xfrm>
        </p:spPr>
        <p:txBody>
          <a:bodyPr>
            <a:normAutofit/>
          </a:bodyPr>
          <a:lstStyle/>
          <a:p>
            <a:r>
              <a:rPr lang="en-US" sz="3600" dirty="0" smtClean="0"/>
              <a:t>References (Cont.)</a:t>
            </a:r>
            <a:endParaRPr lang="en-US" sz="3600" dirty="0"/>
          </a:p>
        </p:txBody>
      </p:sp>
      <p:sp>
        <p:nvSpPr>
          <p:cNvPr id="3" name="Content Placeholder 2"/>
          <p:cNvSpPr>
            <a:spLocks noGrp="1"/>
          </p:cNvSpPr>
          <p:nvPr>
            <p:ph idx="1"/>
          </p:nvPr>
        </p:nvSpPr>
        <p:spPr>
          <a:xfrm>
            <a:off x="1390650" y="1476703"/>
            <a:ext cx="9601200" cy="4661337"/>
          </a:xfrm>
        </p:spPr>
        <p:txBody>
          <a:bodyPr>
            <a:normAutofit/>
          </a:bodyPr>
          <a:lstStyle/>
          <a:p>
            <a:r>
              <a:rPr lang="en-US" b="1" dirty="0" smtClean="0"/>
              <a:t>[6] </a:t>
            </a:r>
            <a:r>
              <a:rPr lang="en-US" dirty="0" err="1" smtClean="0"/>
              <a:t>Minqing</a:t>
            </a:r>
            <a:r>
              <a:rPr lang="en-US" dirty="0" smtClean="0"/>
              <a:t> Hu and Bing Liu, “Mining and Summarizing Customer Reviews” </a:t>
            </a:r>
          </a:p>
          <a:p>
            <a:r>
              <a:rPr lang="en-US" b="1" dirty="0" smtClean="0"/>
              <a:t>[7] </a:t>
            </a:r>
            <a:r>
              <a:rPr lang="en-US" dirty="0" smtClean="0"/>
              <a:t>Michael Luca, Reviews, “Reputation and Revenue: The Case of Yelp.com”</a:t>
            </a:r>
          </a:p>
          <a:p>
            <a:r>
              <a:rPr lang="en-US" b="1" u="sng" dirty="0" smtClean="0"/>
              <a:t>[8]</a:t>
            </a:r>
            <a:r>
              <a:rPr lang="en-US" dirty="0" smtClean="0"/>
              <a:t>E</a:t>
            </a:r>
            <a:r>
              <a:rPr lang="en-US" dirty="0"/>
              <a:t>. </a:t>
            </a:r>
            <a:r>
              <a:rPr lang="en-US" dirty="0" err="1"/>
              <a:t>Riloff</a:t>
            </a:r>
            <a:r>
              <a:rPr lang="en-US" dirty="0"/>
              <a:t>, S. </a:t>
            </a:r>
            <a:r>
              <a:rPr lang="en-US" dirty="0" err="1"/>
              <a:t>Patwardhan</a:t>
            </a:r>
            <a:r>
              <a:rPr lang="en-US" dirty="0"/>
              <a:t>, and J. </a:t>
            </a:r>
            <a:r>
              <a:rPr lang="en-US" dirty="0" err="1"/>
              <a:t>Wiebe</a:t>
            </a:r>
            <a:r>
              <a:rPr lang="en-US" dirty="0"/>
              <a:t>, “Feature </a:t>
            </a:r>
            <a:r>
              <a:rPr lang="en-US" dirty="0" err="1"/>
              <a:t>subsumption</a:t>
            </a:r>
            <a:r>
              <a:rPr lang="en-US" dirty="0"/>
              <a:t> for opinion analysis,” </a:t>
            </a:r>
            <a:r>
              <a:rPr lang="en-US" dirty="0" err="1"/>
              <a:t>Proceedingsof</a:t>
            </a:r>
            <a:r>
              <a:rPr lang="en-US" dirty="0"/>
              <a:t> the Conference on Empirical Methods in Natural Language Processing (EMNLP), 2006</a:t>
            </a:r>
            <a:r>
              <a:rPr lang="en-US" dirty="0" smtClean="0"/>
              <a:t>.</a:t>
            </a:r>
            <a:endParaRPr lang="en-US" dirty="0"/>
          </a:p>
          <a:p>
            <a:r>
              <a:rPr lang="en-US" b="1" u="sng" dirty="0" smtClean="0"/>
              <a:t>[9]</a:t>
            </a:r>
            <a:r>
              <a:rPr lang="en-US" dirty="0" smtClean="0"/>
              <a:t>J</a:t>
            </a:r>
            <a:r>
              <a:rPr lang="en-US" dirty="0"/>
              <a:t>. </a:t>
            </a:r>
            <a:r>
              <a:rPr lang="en-US" dirty="0" err="1"/>
              <a:t>Wiebe</a:t>
            </a:r>
            <a:r>
              <a:rPr lang="en-US" dirty="0"/>
              <a:t>, “Learning subjective adjectives from corpora,” Proceedings of AAAI, 2000.</a:t>
            </a:r>
          </a:p>
          <a:p>
            <a:r>
              <a:rPr lang="en-US" b="1" u="sng" dirty="0" smtClean="0"/>
              <a:t>[10]</a:t>
            </a:r>
            <a:r>
              <a:rPr lang="en-US" dirty="0" err="1" smtClean="0"/>
              <a:t>Teeja</a:t>
            </a:r>
            <a:r>
              <a:rPr lang="en-US" dirty="0" smtClean="0"/>
              <a:t> </a:t>
            </a:r>
            <a:r>
              <a:rPr lang="en-US" dirty="0"/>
              <a:t>Mary Sebastian, </a:t>
            </a:r>
            <a:r>
              <a:rPr lang="en-US" dirty="0" err="1"/>
              <a:t>Akshi</a:t>
            </a:r>
            <a:r>
              <a:rPr lang="en-US" dirty="0"/>
              <a:t> Kumar, Sentiment Analysis: A Perspective on its Past, Present and Future, </a:t>
            </a:r>
            <a:r>
              <a:rPr lang="en-US" dirty="0" smtClean="0"/>
              <a:t>2012</a:t>
            </a:r>
          </a:p>
          <a:p>
            <a:r>
              <a:rPr lang="en-US" b="1" u="sng" dirty="0"/>
              <a:t>[</a:t>
            </a:r>
            <a:r>
              <a:rPr lang="en-US" b="1" u="sng" dirty="0" smtClean="0"/>
              <a:t>11]</a:t>
            </a:r>
            <a:r>
              <a:rPr lang="en-US" dirty="0" smtClean="0"/>
              <a:t>Pang </a:t>
            </a:r>
            <a:r>
              <a:rPr lang="en-US" dirty="0"/>
              <a:t>B. and Lee L. Seeing stars: Exploiting class relationships for sentiment categorization with respect to rating scales, Proceedings of the Association for Computational Linguistics (ACL),2005:115–124</a:t>
            </a:r>
          </a:p>
          <a:p>
            <a:endParaRPr lang="en-US" dirty="0"/>
          </a:p>
          <a:p>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37392085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591190"/>
            <a:ext cx="9601200" cy="1485900"/>
          </a:xfrm>
        </p:spPr>
        <p:txBody>
          <a:bodyPr>
            <a:normAutofit/>
          </a:bodyPr>
          <a:lstStyle/>
          <a:p>
            <a:r>
              <a:rPr lang="en-US" sz="3600" dirty="0" smtClean="0"/>
              <a:t>References (Cont.)</a:t>
            </a:r>
            <a:endParaRPr lang="en-US" sz="3600" dirty="0"/>
          </a:p>
        </p:txBody>
      </p:sp>
      <p:sp>
        <p:nvSpPr>
          <p:cNvPr id="3" name="Content Placeholder 2"/>
          <p:cNvSpPr>
            <a:spLocks noGrp="1"/>
          </p:cNvSpPr>
          <p:nvPr>
            <p:ph idx="1"/>
          </p:nvPr>
        </p:nvSpPr>
        <p:spPr>
          <a:xfrm>
            <a:off x="1390650" y="1476703"/>
            <a:ext cx="9601200" cy="4661337"/>
          </a:xfrm>
        </p:spPr>
        <p:txBody>
          <a:bodyPr>
            <a:normAutofit/>
          </a:bodyPr>
          <a:lstStyle/>
          <a:p>
            <a:r>
              <a:rPr lang="en-US" b="1" u="sng" dirty="0"/>
              <a:t>[12]</a:t>
            </a:r>
            <a:r>
              <a:rPr lang="en-US" dirty="0"/>
              <a:t>Choi, Y., </a:t>
            </a:r>
            <a:r>
              <a:rPr lang="en-US" dirty="0" err="1"/>
              <a:t>Cardie</a:t>
            </a:r>
            <a:r>
              <a:rPr lang="en-US" dirty="0"/>
              <a:t>, C., </a:t>
            </a:r>
            <a:r>
              <a:rPr lang="en-US" dirty="0" err="1"/>
              <a:t>Riloff</a:t>
            </a:r>
            <a:r>
              <a:rPr lang="en-US" dirty="0"/>
              <a:t>, E., and </a:t>
            </a:r>
            <a:r>
              <a:rPr lang="en-US" dirty="0" err="1"/>
              <a:t>Patwardhan</a:t>
            </a:r>
            <a:r>
              <a:rPr lang="en-US" dirty="0"/>
              <a:t>, S., Identifying sources of opinions with conditional random fields and extraction patterns. Proceedings of the Human Language Technology Conference and the Conference on Empirical Methods in Natural Language Processing (HLT/EMNLP), 2005. </a:t>
            </a:r>
          </a:p>
          <a:p>
            <a:r>
              <a:rPr lang="en-US" b="1" u="sng" dirty="0"/>
              <a:t>[13]</a:t>
            </a:r>
            <a:r>
              <a:rPr lang="en-US" dirty="0" err="1"/>
              <a:t>Bethard</a:t>
            </a:r>
            <a:r>
              <a:rPr lang="en-US" dirty="0"/>
              <a:t>, S., Yu, H., Thornton, A., </a:t>
            </a:r>
            <a:r>
              <a:rPr lang="en-US" dirty="0" err="1"/>
              <a:t>Hatzivassiloglou</a:t>
            </a:r>
            <a:r>
              <a:rPr lang="en-US" dirty="0"/>
              <a:t>, V., and </a:t>
            </a:r>
            <a:r>
              <a:rPr lang="en-US" dirty="0" err="1"/>
              <a:t>Jurafsky</a:t>
            </a:r>
            <a:r>
              <a:rPr lang="en-US" dirty="0"/>
              <a:t>, D., Automatic extraction of opinion propositions and their holders. Proceedings of the AAAI Spring Symposium on Exploring Attitude and Affect in Text, 2004</a:t>
            </a:r>
            <a:r>
              <a:rPr lang="en-US" dirty="0" smtClean="0"/>
              <a:t>.</a:t>
            </a:r>
            <a:endParaRPr lang="en-US" dirty="0"/>
          </a:p>
          <a:p>
            <a:r>
              <a:rPr lang="en-US" b="1" u="sng" dirty="0"/>
              <a:t>[14]</a:t>
            </a:r>
            <a:r>
              <a:rPr lang="en-US" dirty="0"/>
              <a:t>Yi, J., </a:t>
            </a:r>
            <a:r>
              <a:rPr lang="en-US" dirty="0" err="1"/>
              <a:t>Nasukawa</a:t>
            </a:r>
            <a:r>
              <a:rPr lang="en-US" dirty="0"/>
              <a:t>, T., </a:t>
            </a:r>
            <a:r>
              <a:rPr lang="en-US" dirty="0" err="1"/>
              <a:t>Niblack</a:t>
            </a:r>
            <a:r>
              <a:rPr lang="en-US" dirty="0"/>
              <a:t>, W., &amp; </a:t>
            </a:r>
            <a:r>
              <a:rPr lang="en-US" dirty="0" err="1"/>
              <a:t>Bunescu</a:t>
            </a:r>
            <a:r>
              <a:rPr lang="en-US" dirty="0"/>
              <a:t>, R., Sentiment analyzer: extracting sentiments about a given topic using natural language processing techniques. Proceedings of the 3rd IEEE international conference on data mining (ICDM 2003):427–434 </a:t>
            </a:r>
          </a:p>
          <a:p>
            <a:r>
              <a:rPr lang="en-US" b="1" u="sng" dirty="0"/>
              <a:t>[15]</a:t>
            </a:r>
            <a:r>
              <a:rPr lang="en-US" dirty="0"/>
              <a:t>Hu, M. and Liu, B. Mining opinion features in customer reviews. In Proceedings of AAAI, 2004:755–760.</a:t>
            </a:r>
          </a:p>
          <a:p>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9349620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591190"/>
            <a:ext cx="9601200" cy="1485900"/>
          </a:xfrm>
        </p:spPr>
        <p:txBody>
          <a:bodyPr>
            <a:normAutofit/>
          </a:bodyPr>
          <a:lstStyle/>
          <a:p>
            <a:r>
              <a:rPr lang="en-US" sz="3600" dirty="0" smtClean="0"/>
              <a:t>References (Cont.)</a:t>
            </a:r>
            <a:endParaRPr lang="en-US" sz="3600" dirty="0"/>
          </a:p>
        </p:txBody>
      </p:sp>
      <p:sp>
        <p:nvSpPr>
          <p:cNvPr id="3" name="Content Placeholder 2"/>
          <p:cNvSpPr>
            <a:spLocks noGrp="1"/>
          </p:cNvSpPr>
          <p:nvPr>
            <p:ph idx="1"/>
          </p:nvPr>
        </p:nvSpPr>
        <p:spPr>
          <a:xfrm>
            <a:off x="1390650" y="1476703"/>
            <a:ext cx="9601200" cy="4661337"/>
          </a:xfrm>
        </p:spPr>
        <p:txBody>
          <a:bodyPr>
            <a:normAutofit/>
          </a:bodyPr>
          <a:lstStyle/>
          <a:p>
            <a:r>
              <a:rPr lang="en-US" b="1" u="sng" dirty="0"/>
              <a:t>[16]</a:t>
            </a:r>
            <a:r>
              <a:rPr lang="en-US" dirty="0" err="1"/>
              <a:t>Popescu</a:t>
            </a:r>
            <a:r>
              <a:rPr lang="en-US" dirty="0"/>
              <a:t> A-M. </a:t>
            </a:r>
            <a:r>
              <a:rPr lang="en-US" dirty="0" err="1"/>
              <a:t>andEtzioni</a:t>
            </a:r>
            <a:r>
              <a:rPr lang="en-US" dirty="0"/>
              <a:t> O., Extracting product features and opinions from  reviews, Proceedings of the Human Language Technology Conference and the Conference on Empirical Methods in Natural Language Processing (HLT/EMNLP),</a:t>
            </a:r>
            <a:r>
              <a:rPr lang="en-US" dirty="0" smtClean="0"/>
              <a:t>2005</a:t>
            </a:r>
            <a:endParaRPr lang="en-US" dirty="0"/>
          </a:p>
          <a:p>
            <a:r>
              <a:rPr lang="en-US" b="1" u="sng" dirty="0"/>
              <a:t>[17]</a:t>
            </a:r>
            <a:r>
              <a:rPr lang="en-US" dirty="0"/>
              <a:t>Dave K., Lawrence S, and </a:t>
            </a:r>
            <a:r>
              <a:rPr lang="en-US" dirty="0" err="1"/>
              <a:t>Pennock</a:t>
            </a:r>
            <a:r>
              <a:rPr lang="en-US" dirty="0"/>
              <a:t> D.M. Mining the peanut gallery: Opinion extraction and semantic classification of product reviews. In Proceedings of the 12th international conference on World Wide Web(WWW), 2003,  pp.:</a:t>
            </a:r>
            <a:r>
              <a:rPr lang="en-US" dirty="0" smtClean="0"/>
              <a:t>519–528</a:t>
            </a:r>
            <a:endParaRPr lang="en-US" dirty="0"/>
          </a:p>
          <a:p>
            <a:r>
              <a:rPr lang="en-US" b="1" u="sng" dirty="0"/>
              <a:t>[18]</a:t>
            </a:r>
            <a:r>
              <a:rPr lang="en-US" dirty="0" err="1"/>
              <a:t>Turney</a:t>
            </a:r>
            <a:r>
              <a:rPr lang="en-US" dirty="0"/>
              <a:t> P. Thumbs up or thumbs down? Semantic orientation applied to unsupervised classification of reviews. In Proceedings of the Association for Computational Linguistics (ACL), 2005: </a:t>
            </a:r>
            <a:r>
              <a:rPr lang="en-US" dirty="0" smtClean="0"/>
              <a:t>417–424</a:t>
            </a:r>
            <a:endParaRPr lang="en-US" dirty="0"/>
          </a:p>
          <a:p>
            <a:r>
              <a:rPr lang="en-US" b="1" u="sng" dirty="0"/>
              <a:t>[19]</a:t>
            </a:r>
            <a:r>
              <a:rPr lang="en-US" dirty="0"/>
              <a:t>Yu H. and </a:t>
            </a:r>
            <a:r>
              <a:rPr lang="en-US" dirty="0" err="1"/>
              <a:t>Hatzivassiloglou</a:t>
            </a:r>
            <a:r>
              <a:rPr lang="en-US" dirty="0"/>
              <a:t> V., </a:t>
            </a:r>
            <a:r>
              <a:rPr lang="en-US" dirty="0" err="1"/>
              <a:t>Towardsanswering</a:t>
            </a:r>
            <a:r>
              <a:rPr lang="en-US" dirty="0"/>
              <a:t> opinion questions: Separating </a:t>
            </a:r>
            <a:r>
              <a:rPr lang="en-US" dirty="0" err="1"/>
              <a:t>factsfrom</a:t>
            </a:r>
            <a:r>
              <a:rPr lang="en-US" dirty="0"/>
              <a:t> opinions and identifying the polarity </a:t>
            </a:r>
            <a:r>
              <a:rPr lang="en-US" dirty="0" err="1"/>
              <a:t>ofopinion</a:t>
            </a:r>
            <a:r>
              <a:rPr lang="en-US" dirty="0"/>
              <a:t> </a:t>
            </a:r>
            <a:r>
              <a:rPr lang="en-US" dirty="0" err="1"/>
              <a:t>sentences.In</a:t>
            </a:r>
            <a:r>
              <a:rPr lang="en-US" dirty="0"/>
              <a:t> Proceedings of the Conference on Empirical Methods in Natural Language Processing (EMNLP), 2003. </a:t>
            </a: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3863739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591190"/>
            <a:ext cx="9601200" cy="1485900"/>
          </a:xfrm>
        </p:spPr>
        <p:txBody>
          <a:bodyPr>
            <a:normAutofit/>
          </a:bodyPr>
          <a:lstStyle/>
          <a:p>
            <a:r>
              <a:rPr lang="en-US" sz="3600" dirty="0" smtClean="0"/>
              <a:t>References (Cont.)</a:t>
            </a:r>
            <a:endParaRPr lang="en-US" sz="3600" dirty="0"/>
          </a:p>
        </p:txBody>
      </p:sp>
      <p:sp>
        <p:nvSpPr>
          <p:cNvPr id="3" name="Content Placeholder 2"/>
          <p:cNvSpPr>
            <a:spLocks noGrp="1"/>
          </p:cNvSpPr>
          <p:nvPr>
            <p:ph idx="1"/>
          </p:nvPr>
        </p:nvSpPr>
        <p:spPr>
          <a:xfrm>
            <a:off x="1390650" y="1476703"/>
            <a:ext cx="9601200" cy="4661337"/>
          </a:xfrm>
        </p:spPr>
        <p:txBody>
          <a:bodyPr>
            <a:normAutofit/>
          </a:bodyPr>
          <a:lstStyle/>
          <a:p>
            <a:r>
              <a:rPr lang="en-US" b="1" u="sng" dirty="0"/>
              <a:t>[20]</a:t>
            </a:r>
            <a:r>
              <a:rPr lang="en-US" dirty="0"/>
              <a:t>Liu, B., Hu, M.,&amp; Cheng, J.  Opinion observer: Analyzing and comparing opinions on the web. In Proceedings of the 14th international world wide web conference (WWW-2005). ACM Press: 10–14</a:t>
            </a:r>
            <a:r>
              <a:rPr lang="en-US" dirty="0" smtClean="0"/>
              <a:t>.</a:t>
            </a:r>
            <a:endParaRPr lang="en-US" dirty="0"/>
          </a:p>
          <a:p>
            <a:r>
              <a:rPr lang="en-US" b="1" u="sng" dirty="0"/>
              <a:t>[21]</a:t>
            </a:r>
            <a:r>
              <a:rPr lang="en-US" dirty="0"/>
              <a:t>Wilson T., </a:t>
            </a:r>
            <a:r>
              <a:rPr lang="en-US" dirty="0" err="1"/>
              <a:t>Wiebe</a:t>
            </a:r>
            <a:r>
              <a:rPr lang="en-US" dirty="0"/>
              <a:t> J., and Hoffmann </a:t>
            </a:r>
            <a:r>
              <a:rPr lang="en-US" dirty="0" err="1"/>
              <a:t>P.,Recognizing</a:t>
            </a:r>
            <a:r>
              <a:rPr lang="en-US" dirty="0"/>
              <a:t> contextual polarity in phrase-level sentiment analysis. In Proceedings of the Human Language Technology Conference and the Conference on Empirical Methods in </a:t>
            </a:r>
            <a:r>
              <a:rPr lang="en-US" dirty="0" err="1"/>
              <a:t>NaturalLanguage</a:t>
            </a:r>
            <a:r>
              <a:rPr lang="en-US" dirty="0"/>
              <a:t> Processing (HLT/EMNLP) </a:t>
            </a:r>
            <a:r>
              <a:rPr lang="en-US" dirty="0" smtClean="0"/>
              <a:t>2005:347–354</a:t>
            </a:r>
            <a:endParaRPr lang="en-US" dirty="0"/>
          </a:p>
          <a:p>
            <a:r>
              <a:rPr lang="en-US" b="1" u="sng" dirty="0"/>
              <a:t>[22]</a:t>
            </a:r>
            <a:r>
              <a:rPr lang="en-US" dirty="0" err="1"/>
              <a:t>Esuli</a:t>
            </a:r>
            <a:r>
              <a:rPr lang="en-US" dirty="0"/>
              <a:t>, A., &amp;</a:t>
            </a:r>
            <a:r>
              <a:rPr lang="en-US" dirty="0" err="1"/>
              <a:t>Sebastiani</a:t>
            </a:r>
            <a:r>
              <a:rPr lang="en-US" dirty="0"/>
              <a:t>, F. Determining the semantic orientation of terms through gloss </a:t>
            </a:r>
            <a:r>
              <a:rPr lang="en-US" dirty="0" err="1"/>
              <a:t>classification.In</a:t>
            </a:r>
            <a:r>
              <a:rPr lang="en-US" dirty="0"/>
              <a:t> Proceedings of CIKM-05, the ACM SIGIR conference on information and knowledge management, Bremen, DE, 2005. </a:t>
            </a:r>
          </a:p>
          <a:p>
            <a:r>
              <a:rPr lang="en-US" b="1" u="sng" dirty="0"/>
              <a:t>[23]</a:t>
            </a:r>
            <a:r>
              <a:rPr lang="en-US" dirty="0" err="1"/>
              <a:t>Aue</a:t>
            </a:r>
            <a:r>
              <a:rPr lang="en-US" dirty="0"/>
              <a:t>, A. and </a:t>
            </a:r>
            <a:r>
              <a:rPr lang="en-US" dirty="0" err="1"/>
              <a:t>Gamon</a:t>
            </a:r>
            <a:r>
              <a:rPr lang="en-US" dirty="0"/>
              <a:t>, M., Customizing sentiment classifiers to new domains: A case study. Proceedings of Recent Advances in Natural Language Processing (RANLP),2005.</a:t>
            </a:r>
            <a:endParaRPr lang="en-US"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31578008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591190"/>
            <a:ext cx="9601200" cy="1485900"/>
          </a:xfrm>
        </p:spPr>
        <p:txBody>
          <a:bodyPr>
            <a:normAutofit/>
          </a:bodyPr>
          <a:lstStyle/>
          <a:p>
            <a:r>
              <a:rPr lang="en-US" sz="3600" dirty="0" smtClean="0"/>
              <a:t>References (Cont.)</a:t>
            </a:r>
            <a:endParaRPr lang="en-US" sz="3600" dirty="0"/>
          </a:p>
        </p:txBody>
      </p:sp>
      <p:sp>
        <p:nvSpPr>
          <p:cNvPr id="3" name="Content Placeholder 2"/>
          <p:cNvSpPr>
            <a:spLocks noGrp="1"/>
          </p:cNvSpPr>
          <p:nvPr>
            <p:ph idx="1"/>
          </p:nvPr>
        </p:nvSpPr>
        <p:spPr>
          <a:xfrm>
            <a:off x="1390650" y="1476703"/>
            <a:ext cx="9601200" cy="4661337"/>
          </a:xfrm>
        </p:spPr>
        <p:txBody>
          <a:bodyPr>
            <a:normAutofit lnSpcReduction="10000"/>
          </a:bodyPr>
          <a:lstStyle/>
          <a:p>
            <a:r>
              <a:rPr lang="en-US" b="1" u="sng" dirty="0"/>
              <a:t>[24]</a:t>
            </a:r>
            <a:r>
              <a:rPr lang="en-US" dirty="0" err="1"/>
              <a:t>Hatzivassiloglou</a:t>
            </a:r>
            <a:r>
              <a:rPr lang="en-US" dirty="0"/>
              <a:t>, V. and </a:t>
            </a:r>
            <a:r>
              <a:rPr lang="en-US" dirty="0" err="1"/>
              <a:t>McKeown</a:t>
            </a:r>
            <a:r>
              <a:rPr lang="en-US" dirty="0"/>
              <a:t>, K., Predicting the semantic orientation of adjectives. In Proceedings of the Joint ACL/EACL Conference,2004: </a:t>
            </a:r>
            <a:r>
              <a:rPr lang="en-US" dirty="0" smtClean="0"/>
              <a:t>174–181</a:t>
            </a:r>
            <a:endParaRPr lang="en-US" dirty="0"/>
          </a:p>
          <a:p>
            <a:r>
              <a:rPr lang="en-US" b="1" u="sng" dirty="0"/>
              <a:t>[25]</a:t>
            </a:r>
            <a:r>
              <a:rPr lang="en-US" dirty="0"/>
              <a:t>Kim, S. and </a:t>
            </a:r>
            <a:r>
              <a:rPr lang="en-US" dirty="0" err="1"/>
              <a:t>Hovy</a:t>
            </a:r>
            <a:r>
              <a:rPr lang="en-US" dirty="0"/>
              <a:t>, E., Determining the sentiment of </a:t>
            </a:r>
            <a:r>
              <a:rPr lang="en-US" dirty="0" err="1"/>
              <a:t>opinions.In</a:t>
            </a:r>
            <a:r>
              <a:rPr lang="en-US" dirty="0"/>
              <a:t> Proceedings of the International Conference on Computational Linguistics (COLING) ,2004</a:t>
            </a:r>
          </a:p>
          <a:p>
            <a:r>
              <a:rPr lang="en-US" b="1" u="sng" dirty="0"/>
              <a:t>[</a:t>
            </a:r>
            <a:r>
              <a:rPr lang="en-US" b="1" u="sng" dirty="0" smtClean="0"/>
              <a:t>26] </a:t>
            </a:r>
            <a:r>
              <a:rPr lang="en-US" dirty="0"/>
              <a:t>Melville, P., </a:t>
            </a:r>
            <a:r>
              <a:rPr lang="en-US" dirty="0" err="1"/>
              <a:t>Gryc</a:t>
            </a:r>
            <a:r>
              <a:rPr lang="en-US" dirty="0"/>
              <a:t>, W., and Lawrence, R.D. Sentiment analysis of blogs by combining lexical knowledge with text classification. In Proceedings of the 15th ACM SIGKDD international conference on Knowledge discovery and data mining.2009: 1275-1284</a:t>
            </a:r>
            <a:r>
              <a:rPr lang="en-US" dirty="0" smtClean="0"/>
              <a:t>.</a:t>
            </a:r>
            <a:endParaRPr lang="en-US" dirty="0"/>
          </a:p>
          <a:p>
            <a:r>
              <a:rPr lang="en-US" b="1" u="sng" dirty="0"/>
              <a:t>[</a:t>
            </a:r>
            <a:r>
              <a:rPr lang="en-US" b="1" u="sng" dirty="0" smtClean="0"/>
              <a:t>27]</a:t>
            </a:r>
            <a:r>
              <a:rPr lang="en-US" dirty="0" smtClean="0"/>
              <a:t> </a:t>
            </a:r>
            <a:r>
              <a:rPr lang="en-US" dirty="0"/>
              <a:t>Annett, M. and </a:t>
            </a:r>
            <a:r>
              <a:rPr lang="en-US" dirty="0" err="1"/>
              <a:t>Kondrak</a:t>
            </a:r>
            <a:r>
              <a:rPr lang="en-US" dirty="0"/>
              <a:t>, G. A comparison of sentiment analysis techniques: Polarizing movie blogs. Advances in Artificial Intelligence,2008, </a:t>
            </a:r>
            <a:r>
              <a:rPr lang="en-US" dirty="0" smtClean="0"/>
              <a:t>5032:25–35</a:t>
            </a:r>
            <a:endParaRPr lang="en-US" dirty="0"/>
          </a:p>
          <a:p>
            <a:r>
              <a:rPr lang="en-US" b="1" u="sng" dirty="0" smtClean="0"/>
              <a:t>[28]</a:t>
            </a:r>
            <a:r>
              <a:rPr lang="en-US" dirty="0" smtClean="0"/>
              <a:t> </a:t>
            </a:r>
            <a:r>
              <a:rPr lang="en-US" dirty="0" err="1"/>
              <a:t>Heerschop</a:t>
            </a:r>
            <a:r>
              <a:rPr lang="en-US" dirty="0"/>
              <a:t>, B., </a:t>
            </a:r>
            <a:r>
              <a:rPr lang="en-US" dirty="0" err="1"/>
              <a:t>Hogenboom</a:t>
            </a:r>
            <a:r>
              <a:rPr lang="en-US" dirty="0"/>
              <a:t>, A., and </a:t>
            </a:r>
            <a:r>
              <a:rPr lang="en-US" dirty="0" err="1"/>
              <a:t>Frasincar</a:t>
            </a:r>
            <a:r>
              <a:rPr lang="en-US" dirty="0"/>
              <a:t>, F. Sentiment lexicon creation from lexical resources, Springer, In 14th International Conference on Business Information Systems (BIS 2011), volume 87 of Lecture Notes in Business Information Processing: 185–196</a:t>
            </a:r>
            <a:r>
              <a:rPr lang="en-US" dirty="0" smtClean="0"/>
              <a:t>.</a:t>
            </a: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534754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651641"/>
            <a:ext cx="9601200" cy="899491"/>
          </a:xfrm>
        </p:spPr>
        <p:txBody>
          <a:bodyPr>
            <a:normAutofit/>
          </a:bodyPr>
          <a:lstStyle/>
          <a:p>
            <a:r>
              <a:rPr lang="en-US" sz="3600" dirty="0" smtClean="0"/>
              <a:t>Whom shall I ask for opinions?</a:t>
            </a:r>
            <a:endParaRPr lang="en-US" sz="3600" dirty="0"/>
          </a:p>
        </p:txBody>
      </p:sp>
      <p:sp>
        <p:nvSpPr>
          <p:cNvPr id="3" name="Content Placeholder 2"/>
          <p:cNvSpPr>
            <a:spLocks noGrp="1"/>
          </p:cNvSpPr>
          <p:nvPr>
            <p:ph idx="1"/>
          </p:nvPr>
        </p:nvSpPr>
        <p:spPr>
          <a:xfrm>
            <a:off x="1390650" y="1620983"/>
            <a:ext cx="8596668" cy="4420380"/>
          </a:xfrm>
        </p:spPr>
        <p:txBody>
          <a:bodyPr>
            <a:normAutofit/>
          </a:bodyPr>
          <a:lstStyle/>
          <a:p>
            <a:pPr>
              <a:buNone/>
            </a:pPr>
            <a:r>
              <a:rPr lang="en-US" altLang="ko-KR" dirty="0">
                <a:ea typeface="굴림" panose="020B0600000101010101" pitchFamily="34" charset="-127"/>
              </a:rPr>
              <a:t>Pre Web</a:t>
            </a:r>
          </a:p>
          <a:p>
            <a:pPr lvl="1"/>
            <a:r>
              <a:rPr lang="en-US" altLang="ko-KR" dirty="0">
                <a:ea typeface="굴림" panose="020B0600000101010101" pitchFamily="34" charset="-127"/>
              </a:rPr>
              <a:t>Friends and relatives</a:t>
            </a:r>
          </a:p>
          <a:p>
            <a:pPr lvl="1"/>
            <a:r>
              <a:rPr lang="en-US" altLang="ko-KR" dirty="0" smtClean="0">
                <a:ea typeface="굴림" panose="020B0600000101010101" pitchFamily="34" charset="-127"/>
              </a:rPr>
              <a:t>Acquaintances</a:t>
            </a:r>
            <a:endParaRPr lang="en-US" altLang="ko-KR" dirty="0">
              <a:ea typeface="굴림" panose="020B0600000101010101" pitchFamily="34" charset="-127"/>
            </a:endParaRP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Post Web</a:t>
            </a:r>
          </a:p>
          <a:p>
            <a:pPr lvl="1"/>
            <a:r>
              <a:rPr lang="en-US" altLang="ko-KR" dirty="0">
                <a:ea typeface="굴림" panose="020B0600000101010101" pitchFamily="34" charset="-127"/>
              </a:rPr>
              <a:t>Blogs </a:t>
            </a:r>
            <a:r>
              <a:rPr lang="en-US" altLang="ko-KR" i="1" dirty="0">
                <a:solidFill>
                  <a:srgbClr val="0070C0"/>
                </a:solidFill>
                <a:ea typeface="굴림" panose="020B0600000101010101" pitchFamily="34" charset="-127"/>
              </a:rPr>
              <a:t>(google blogs, </a:t>
            </a:r>
            <a:r>
              <a:rPr lang="en-US" altLang="ko-KR" i="1" dirty="0" err="1">
                <a:solidFill>
                  <a:srgbClr val="0070C0"/>
                </a:solidFill>
                <a:ea typeface="굴림" panose="020B0600000101010101" pitchFamily="34" charset="-127"/>
              </a:rPr>
              <a:t>livejournal</a:t>
            </a:r>
            <a:r>
              <a:rPr lang="en-US" altLang="ko-KR" i="1" dirty="0">
                <a:solidFill>
                  <a:schemeClr val="accent5"/>
                </a:solidFill>
                <a:ea typeface="굴림" panose="020B0600000101010101" pitchFamily="34" charset="-127"/>
              </a:rPr>
              <a:t>)</a:t>
            </a:r>
          </a:p>
          <a:p>
            <a:pPr lvl="1"/>
            <a:r>
              <a:rPr lang="en-US" altLang="ko-KR" dirty="0">
                <a:ea typeface="굴림" panose="020B0600000101010101" pitchFamily="34" charset="-127"/>
              </a:rPr>
              <a:t>E-commerce sites </a:t>
            </a:r>
            <a:r>
              <a:rPr lang="en-US" altLang="ko-KR" i="1" dirty="0">
                <a:solidFill>
                  <a:srgbClr val="0070C0"/>
                </a:solidFill>
                <a:ea typeface="굴림" panose="020B0600000101010101" pitchFamily="34" charset="-127"/>
              </a:rPr>
              <a:t>(amazon, </a:t>
            </a:r>
            <a:r>
              <a:rPr lang="en-US" altLang="ko-KR" i="1" dirty="0" err="1">
                <a:solidFill>
                  <a:srgbClr val="0070C0"/>
                </a:solidFill>
                <a:ea typeface="굴림" panose="020B0600000101010101" pitchFamily="34" charset="-127"/>
              </a:rPr>
              <a:t>ebay</a:t>
            </a:r>
            <a:r>
              <a:rPr lang="en-US" altLang="ko-KR" i="1" dirty="0">
                <a:solidFill>
                  <a:srgbClr val="0070C0"/>
                </a:solidFill>
                <a:ea typeface="굴림" panose="020B0600000101010101" pitchFamily="34" charset="-127"/>
              </a:rPr>
              <a:t>)</a:t>
            </a:r>
          </a:p>
          <a:p>
            <a:pPr lvl="1"/>
            <a:r>
              <a:rPr lang="en-US" altLang="ko-KR" dirty="0">
                <a:ea typeface="굴림" panose="020B0600000101010101" pitchFamily="34" charset="-127"/>
              </a:rPr>
              <a:t>Review sites</a:t>
            </a:r>
            <a:r>
              <a:rPr lang="en-US" altLang="ko-KR" sz="1800" dirty="0">
                <a:ea typeface="굴림" panose="020B0600000101010101" pitchFamily="34" charset="-127"/>
              </a:rPr>
              <a:t> </a:t>
            </a:r>
            <a:r>
              <a:rPr lang="en-US" altLang="ko-KR" sz="1800" i="1" dirty="0">
                <a:solidFill>
                  <a:srgbClr val="0070C0"/>
                </a:solidFill>
                <a:ea typeface="굴림" panose="020B0600000101010101" pitchFamily="34" charset="-127"/>
              </a:rPr>
              <a:t>(CNET, PC Magazine)</a:t>
            </a:r>
          </a:p>
          <a:p>
            <a:pPr lvl="1"/>
            <a:r>
              <a:rPr lang="en-US" altLang="ko-KR" dirty="0">
                <a:ea typeface="굴림" panose="020B0600000101010101" pitchFamily="34" charset="-127"/>
              </a:rPr>
              <a:t>Discussion forums </a:t>
            </a:r>
            <a:r>
              <a:rPr lang="en-US" altLang="ko-KR" i="1" dirty="0" smtClean="0">
                <a:solidFill>
                  <a:srgbClr val="0070C0"/>
                </a:solidFill>
                <a:ea typeface="굴림" panose="020B0600000101010101" pitchFamily="34" charset="-127"/>
              </a:rPr>
              <a:t>(forums.craigslist.org, forums.macrumors.com</a:t>
            </a:r>
            <a:r>
              <a:rPr lang="en-US" altLang="ko-KR" i="1" dirty="0" smtClean="0">
                <a:solidFill>
                  <a:srgbClr val="0070C0"/>
                </a:solidFill>
                <a:ea typeface="굴림" panose="020B0600000101010101" pitchFamily="34" charset="-127"/>
              </a:rPr>
              <a:t>)</a:t>
            </a:r>
            <a:endParaRPr lang="en-US" altLang="ko-KR" i="1" dirty="0">
              <a:solidFill>
                <a:srgbClr val="0070C0"/>
              </a:solidFill>
              <a:ea typeface="굴림" panose="020B0600000101010101" pitchFamily="34" charset="-127"/>
            </a:endParaRPr>
          </a:p>
          <a:p>
            <a:pPr marL="0" indent="0">
              <a:buNone/>
            </a:pPr>
            <a:endParaRPr lang="en-US" dirty="0"/>
          </a:p>
        </p:txBody>
      </p:sp>
      <p:sp>
        <p:nvSpPr>
          <p:cNvPr id="6" name="Date Placeholder 5"/>
          <p:cNvSpPr>
            <a:spLocks noGrp="1"/>
          </p:cNvSpPr>
          <p:nvPr>
            <p:ph type="dt" sz="half" idx="10"/>
          </p:nvPr>
        </p:nvSpPr>
        <p:spPr/>
        <p:txBody>
          <a:bodyPr/>
          <a:lstStyle/>
          <a:p>
            <a:r>
              <a:rPr lang="en-US" smtClean="0"/>
              <a:t>30-Dec-15</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4971" y="1620983"/>
            <a:ext cx="885825" cy="1747709"/>
          </a:xfrm>
          <a:prstGeom prst="rect">
            <a:avLst/>
          </a:prstGeom>
          <a:ln>
            <a:noFill/>
          </a:ln>
          <a:effectLst>
            <a:softEdge rad="11250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1087" y="3663007"/>
            <a:ext cx="1661649" cy="1842263"/>
          </a:xfrm>
          <a:prstGeom prst="rect">
            <a:avLst/>
          </a:prstGeom>
          <a:ln>
            <a:noFill/>
          </a:ln>
          <a:effectLst>
            <a:softEdge rad="112500"/>
          </a:effectLst>
        </p:spPr>
      </p:pic>
    </p:spTree>
    <p:extLst>
      <p:ext uri="{BB962C8B-B14F-4D97-AF65-F5344CB8AC3E}">
        <p14:creationId xmlns:p14="http://schemas.microsoft.com/office/powerpoint/2010/main" val="37829518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591190"/>
            <a:ext cx="9601200" cy="1485900"/>
          </a:xfrm>
        </p:spPr>
        <p:txBody>
          <a:bodyPr>
            <a:normAutofit/>
          </a:bodyPr>
          <a:lstStyle/>
          <a:p>
            <a:r>
              <a:rPr lang="en-US" sz="3600" dirty="0" smtClean="0"/>
              <a:t>References (Cont.)</a:t>
            </a:r>
            <a:endParaRPr lang="en-US" sz="3600" dirty="0"/>
          </a:p>
        </p:txBody>
      </p:sp>
      <p:sp>
        <p:nvSpPr>
          <p:cNvPr id="3" name="Content Placeholder 2"/>
          <p:cNvSpPr>
            <a:spLocks noGrp="1"/>
          </p:cNvSpPr>
          <p:nvPr>
            <p:ph idx="1"/>
          </p:nvPr>
        </p:nvSpPr>
        <p:spPr>
          <a:xfrm>
            <a:off x="1390650" y="1476703"/>
            <a:ext cx="9601200" cy="4661337"/>
          </a:xfrm>
        </p:spPr>
        <p:txBody>
          <a:bodyPr>
            <a:normAutofit/>
          </a:bodyPr>
          <a:lstStyle/>
          <a:p>
            <a:r>
              <a:rPr lang="en-US" b="1" u="sng" dirty="0" smtClean="0"/>
              <a:t> [29]</a:t>
            </a:r>
            <a:r>
              <a:rPr lang="en-US" dirty="0" smtClean="0"/>
              <a:t> </a:t>
            </a:r>
            <a:r>
              <a:rPr lang="en-US" dirty="0"/>
              <a:t>Julia Kreutzer &amp; </a:t>
            </a:r>
            <a:r>
              <a:rPr lang="en-US" dirty="0" err="1"/>
              <a:t>Neele</a:t>
            </a:r>
            <a:r>
              <a:rPr lang="en-US" dirty="0"/>
              <a:t> Witte, Semantic Analysis, Opinion Mining Using </a:t>
            </a:r>
            <a:r>
              <a:rPr lang="en-US" dirty="0" err="1" smtClean="0"/>
              <a:t>SentiWordNet</a:t>
            </a:r>
            <a:endParaRPr lang="en-US" dirty="0" smtClean="0"/>
          </a:p>
          <a:p>
            <a:r>
              <a:rPr lang="en-US" b="1" u="sng" dirty="0"/>
              <a:t>[</a:t>
            </a:r>
            <a:r>
              <a:rPr lang="en-US" b="1" u="sng" dirty="0" smtClean="0"/>
              <a:t>30]</a:t>
            </a:r>
            <a:r>
              <a:rPr lang="en-US" dirty="0" smtClean="0"/>
              <a:t> </a:t>
            </a:r>
            <a:r>
              <a:rPr lang="en-US" dirty="0" err="1"/>
              <a:t>Baccianella</a:t>
            </a:r>
            <a:r>
              <a:rPr lang="en-US" dirty="0"/>
              <a:t>, Stefano, Andrea </a:t>
            </a:r>
            <a:r>
              <a:rPr lang="en-US" dirty="0" err="1"/>
              <a:t>Esuli</a:t>
            </a:r>
            <a:r>
              <a:rPr lang="en-US" dirty="0"/>
              <a:t>, and </a:t>
            </a:r>
            <a:r>
              <a:rPr lang="en-US" dirty="0" err="1"/>
              <a:t>Fabrizio</a:t>
            </a:r>
            <a:r>
              <a:rPr lang="en-US" dirty="0"/>
              <a:t> </a:t>
            </a:r>
            <a:r>
              <a:rPr lang="en-US" dirty="0" err="1"/>
              <a:t>Sebastiani</a:t>
            </a:r>
            <a:r>
              <a:rPr lang="en-US" dirty="0"/>
              <a:t>. "</a:t>
            </a:r>
            <a:r>
              <a:rPr lang="en-US" dirty="0" err="1"/>
              <a:t>SentiWordNet</a:t>
            </a:r>
            <a:r>
              <a:rPr lang="en-US" dirty="0"/>
              <a:t> 3.0: An Enhanced Lexical Resource for Sentiment Analysis and Opinion Mining." LREC. Vol. 10. 2010</a:t>
            </a:r>
            <a:r>
              <a:rPr lang="en-US" dirty="0" smtClean="0"/>
              <a:t>.</a:t>
            </a:r>
            <a:endParaRPr lang="en-US" dirty="0"/>
          </a:p>
          <a:p>
            <a:r>
              <a:rPr lang="en-US" b="1" u="sng" dirty="0"/>
              <a:t>[</a:t>
            </a:r>
            <a:r>
              <a:rPr lang="en-US" b="1" u="sng" dirty="0" smtClean="0"/>
              <a:t>31] </a:t>
            </a:r>
            <a:r>
              <a:rPr lang="en-US" dirty="0"/>
              <a:t>Alexander Pak, Patrick </a:t>
            </a:r>
            <a:r>
              <a:rPr lang="en-US" dirty="0" err="1"/>
              <a:t>Paroubek</a:t>
            </a:r>
            <a:r>
              <a:rPr lang="en-US" dirty="0"/>
              <a:t>, Twitter as a Corpus for Sentiment Analysis and Opinion </a:t>
            </a:r>
            <a:r>
              <a:rPr lang="en-US" dirty="0" smtClean="0"/>
              <a:t>Mining</a:t>
            </a: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39323324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descr="Thank-you.jpg"/>
          <p:cNvPicPr>
            <a:picLocks noGrp="1" noChangeAspect="1"/>
          </p:cNvPicPr>
          <p:nvPr>
            <p:ph idx="1"/>
          </p:nvPr>
        </p:nvPicPr>
        <p:blipFill>
          <a:blip r:embed="rId2"/>
          <a:stretch>
            <a:fillRect/>
          </a:stretch>
        </p:blipFill>
        <p:spPr>
          <a:xfrm>
            <a:off x="3203901" y="1112384"/>
            <a:ext cx="5922164" cy="4441623"/>
          </a:xfrm>
          <a:prstGeom prst="rect">
            <a:avLst/>
          </a:prstGeom>
          <a:ln>
            <a:noFill/>
          </a:ln>
          <a:effectLst>
            <a:softEdge rad="112500"/>
          </a:effectLst>
        </p:spPr>
      </p:pic>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3005289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30-Dec-15</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62</a:t>
            </a:fld>
            <a:endParaRPr lang="en-US" dirty="0"/>
          </a:p>
        </p:txBody>
      </p:sp>
      <p:sp>
        <p:nvSpPr>
          <p:cNvPr id="7" name="TextBox 6"/>
          <p:cNvSpPr txBox="1"/>
          <p:nvPr/>
        </p:nvSpPr>
        <p:spPr>
          <a:xfrm>
            <a:off x="3174124" y="2291255"/>
            <a:ext cx="5602014" cy="2848304"/>
          </a:xfrm>
          <a:prstGeom prst="rect">
            <a:avLst/>
          </a:prstGeom>
          <a:noFill/>
        </p:spPr>
        <p:txBody>
          <a:bodyPr wrap="square" rtlCol="0">
            <a:spAutoFit/>
          </a:bodyPr>
          <a:lstStyle/>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287" y="1168089"/>
            <a:ext cx="5279688" cy="3850600"/>
          </a:xfrm>
          <a:prstGeom prst="rect">
            <a:avLst/>
          </a:prstGeom>
          <a:ln>
            <a:noFill/>
          </a:ln>
          <a:effectLst>
            <a:softEdge rad="112500"/>
          </a:effectLst>
        </p:spPr>
      </p:pic>
    </p:spTree>
    <p:extLst>
      <p:ext uri="{BB962C8B-B14F-4D97-AF65-F5344CB8AC3E}">
        <p14:creationId xmlns:p14="http://schemas.microsoft.com/office/powerpoint/2010/main" val="1278168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621753"/>
            <a:ext cx="9601200" cy="880241"/>
          </a:xfrm>
        </p:spPr>
        <p:txBody>
          <a:bodyPr>
            <a:normAutofit/>
          </a:bodyPr>
          <a:lstStyle/>
          <a:p>
            <a:r>
              <a:rPr lang="en-US" sz="3600" dirty="0"/>
              <a:t>H</a:t>
            </a:r>
            <a:r>
              <a:rPr lang="en-US" sz="3600" dirty="0" smtClean="0"/>
              <a:t>ave enough opinions!</a:t>
            </a:r>
            <a:endParaRPr lang="en-US" sz="3600" dirty="0"/>
          </a:p>
        </p:txBody>
      </p:sp>
      <p:sp>
        <p:nvSpPr>
          <p:cNvPr id="3" name="Content Placeholder 2"/>
          <p:cNvSpPr>
            <a:spLocks noGrp="1"/>
          </p:cNvSpPr>
          <p:nvPr>
            <p:ph idx="1"/>
          </p:nvPr>
        </p:nvSpPr>
        <p:spPr>
          <a:xfrm>
            <a:off x="1390650" y="1676400"/>
            <a:ext cx="9601200" cy="3581400"/>
          </a:xfrm>
        </p:spPr>
        <p:txBody>
          <a:bodyPr/>
          <a:lstStyle/>
          <a:p>
            <a:pPr marL="0" indent="0">
              <a:buNone/>
            </a:pPr>
            <a:endParaRPr lang="en-US" dirty="0" smtClean="0"/>
          </a:p>
          <a:p>
            <a:pPr marL="0" indent="0">
              <a:buNone/>
            </a:pPr>
            <a:r>
              <a:rPr lang="en-US" dirty="0" smtClean="0"/>
              <a:t>Now that I have got enough opinions, I can take decisions…</a:t>
            </a:r>
          </a:p>
          <a:p>
            <a:pPr marL="0" indent="0">
              <a:buNone/>
            </a:pPr>
            <a:endParaRPr lang="en-US" dirty="0"/>
          </a:p>
          <a:p>
            <a:pPr marL="0" indent="0" algn="ctr">
              <a:buNone/>
            </a:pPr>
            <a:endParaRPr lang="en-US" sz="4000" dirty="0" smtClean="0">
              <a:solidFill>
                <a:schemeClr val="accent5"/>
              </a:solidFill>
            </a:endParaRPr>
          </a:p>
          <a:p>
            <a:pPr marL="0" indent="0" algn="ctr">
              <a:buNone/>
            </a:pPr>
            <a:r>
              <a:rPr lang="en-US" sz="4000" dirty="0" smtClean="0">
                <a:solidFill>
                  <a:srgbClr val="0070C0"/>
                </a:solidFill>
              </a:rPr>
              <a:t>Is </a:t>
            </a:r>
            <a:r>
              <a:rPr lang="en-US" sz="4000" dirty="0" smtClean="0">
                <a:solidFill>
                  <a:srgbClr val="0070C0"/>
                </a:solidFill>
              </a:rPr>
              <a:t>it really enough?</a:t>
            </a:r>
            <a:endParaRPr lang="en-US" sz="4000" dirty="0">
              <a:solidFill>
                <a:srgbClr val="0070C0"/>
              </a:solidFill>
            </a:endParaRPr>
          </a:p>
        </p:txBody>
      </p:sp>
      <p:sp>
        <p:nvSpPr>
          <p:cNvPr id="5" name="Date Placeholder 4"/>
          <p:cNvSpPr>
            <a:spLocks noGrp="1"/>
          </p:cNvSpPr>
          <p:nvPr>
            <p:ph type="dt" sz="half" idx="10"/>
          </p:nvPr>
        </p:nvSpPr>
        <p:spPr/>
        <p:txBody>
          <a:bodyPr/>
          <a:lstStyle/>
          <a:p>
            <a:r>
              <a:rPr lang="en-US" smtClean="0"/>
              <a:t>30-Dec-15</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7895" y="2263009"/>
            <a:ext cx="2056534" cy="3084801"/>
          </a:xfrm>
          <a:prstGeom prst="rect">
            <a:avLst/>
          </a:prstGeom>
          <a:ln>
            <a:noFill/>
          </a:ln>
          <a:effectLst>
            <a:softEdge rad="112500"/>
          </a:effectLst>
        </p:spPr>
      </p:pic>
    </p:spTree>
    <p:extLst>
      <p:ext uri="{BB962C8B-B14F-4D97-AF65-F5344CB8AC3E}">
        <p14:creationId xmlns:p14="http://schemas.microsoft.com/office/powerpoint/2010/main" val="3184222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604699"/>
            <a:ext cx="9601200" cy="880069"/>
          </a:xfrm>
        </p:spPr>
        <p:txBody>
          <a:bodyPr>
            <a:normAutofit/>
          </a:bodyPr>
          <a:lstStyle/>
          <a:p>
            <a:r>
              <a:rPr lang="en-US" sz="3600" dirty="0" smtClean="0"/>
              <a:t>…Having opinions is not enough</a:t>
            </a:r>
            <a:endParaRPr lang="en-US" sz="3600" dirty="0"/>
          </a:p>
        </p:txBody>
      </p:sp>
      <p:sp>
        <p:nvSpPr>
          <p:cNvPr id="3" name="Content Placeholder 2"/>
          <p:cNvSpPr>
            <a:spLocks noGrp="1"/>
          </p:cNvSpPr>
          <p:nvPr>
            <p:ph idx="1"/>
          </p:nvPr>
        </p:nvSpPr>
        <p:spPr>
          <a:xfrm>
            <a:off x="1390650" y="1667489"/>
            <a:ext cx="8596668" cy="4793368"/>
          </a:xfrm>
        </p:spPr>
        <p:txBody>
          <a:bodyPr>
            <a:normAutofit/>
          </a:bodyPr>
          <a:lstStyle/>
          <a:p>
            <a:pPr>
              <a:tabLst>
                <a:tab pos="6862763" algn="l"/>
              </a:tabLst>
            </a:pPr>
            <a:r>
              <a:rPr lang="en-US" altLang="ko-KR" dirty="0">
                <a:ea typeface="굴림" panose="020B0600000101010101" pitchFamily="34" charset="-127"/>
              </a:rPr>
              <a:t>Searching for reviews </a:t>
            </a:r>
            <a:r>
              <a:rPr lang="en-US" altLang="ko-KR" dirty="0" smtClean="0">
                <a:ea typeface="굴림" panose="020B0600000101010101" pitchFamily="34" charset="-127"/>
              </a:rPr>
              <a:t>is quite </a:t>
            </a:r>
            <a:r>
              <a:rPr lang="en-US" altLang="ko-KR" dirty="0">
                <a:ea typeface="굴림" panose="020B0600000101010101" pitchFamily="34" charset="-127"/>
              </a:rPr>
              <a:t>difficult</a:t>
            </a:r>
          </a:p>
          <a:p>
            <a:pPr lvl="1">
              <a:tabLst>
                <a:tab pos="6862763" algn="l"/>
              </a:tabLst>
            </a:pPr>
            <a:r>
              <a:rPr lang="en-US" altLang="ko-KR" dirty="0" smtClean="0">
                <a:ea typeface="굴림" panose="020B0600000101010101" pitchFamily="34" charset="-127"/>
              </a:rPr>
              <a:t>Searching </a:t>
            </a:r>
            <a:r>
              <a:rPr lang="en-US" altLang="ko-KR" dirty="0">
                <a:ea typeface="굴림" panose="020B0600000101010101" pitchFamily="34" charset="-127"/>
              </a:rPr>
              <a:t>for opinions </a:t>
            </a:r>
            <a:r>
              <a:rPr lang="en-US" altLang="ko-KR" dirty="0" smtClean="0">
                <a:ea typeface="굴림" panose="020B0600000101010101" pitchFamily="34" charset="-127"/>
              </a:rPr>
              <a:t>is not as convenient as</a:t>
            </a:r>
          </a:p>
          <a:p>
            <a:pPr marL="457200" lvl="1" indent="0">
              <a:buNone/>
              <a:tabLst>
                <a:tab pos="6862763" algn="l"/>
              </a:tabLst>
            </a:pPr>
            <a:r>
              <a:rPr lang="en-US" altLang="ko-KR" dirty="0">
                <a:ea typeface="굴림" panose="020B0600000101010101" pitchFamily="34" charset="-127"/>
              </a:rPr>
              <a:t> </a:t>
            </a:r>
            <a:r>
              <a:rPr lang="en-US" altLang="ko-KR" dirty="0" smtClean="0">
                <a:ea typeface="굴림" panose="020B0600000101010101" pitchFamily="34" charset="-127"/>
              </a:rPr>
              <a:t>    general web search</a:t>
            </a:r>
            <a:r>
              <a:rPr lang="en-US" altLang="ko-KR" dirty="0">
                <a:ea typeface="굴림" panose="020B0600000101010101" pitchFamily="34" charset="-127"/>
              </a:rPr>
              <a:t/>
            </a:r>
            <a:br>
              <a:rPr lang="en-US" altLang="ko-KR" dirty="0">
                <a:ea typeface="굴림" panose="020B0600000101010101" pitchFamily="34" charset="-127"/>
              </a:rPr>
            </a:br>
            <a:r>
              <a:rPr lang="en-US" altLang="ko-KR" dirty="0" smtClean="0">
                <a:ea typeface="굴림" panose="020B0600000101010101" pitchFamily="34" charset="-127"/>
              </a:rPr>
              <a:t>     </a:t>
            </a:r>
            <a:endParaRPr lang="en-US" dirty="0" smtClean="0"/>
          </a:p>
          <a:p>
            <a:pPr>
              <a:tabLst>
                <a:tab pos="6862763" algn="l"/>
              </a:tabLst>
            </a:pPr>
            <a:r>
              <a:rPr lang="en-US" altLang="ko-KR" dirty="0" smtClean="0">
                <a:ea typeface="굴림" panose="020B0600000101010101" pitchFamily="34" charset="-127"/>
              </a:rPr>
              <a:t>Huge </a:t>
            </a:r>
            <a:r>
              <a:rPr lang="en-US" altLang="ko-KR" dirty="0">
                <a:ea typeface="굴림" panose="020B0600000101010101" pitchFamily="34" charset="-127"/>
              </a:rPr>
              <a:t>amounts of </a:t>
            </a:r>
            <a:r>
              <a:rPr lang="en-US" altLang="ko-KR" dirty="0" smtClean="0">
                <a:ea typeface="굴림" panose="020B0600000101010101" pitchFamily="34" charset="-127"/>
              </a:rPr>
              <a:t>information available </a:t>
            </a:r>
            <a:r>
              <a:rPr lang="en-US" altLang="ko-KR" dirty="0">
                <a:ea typeface="굴림" panose="020B0600000101010101" pitchFamily="34" charset="-127"/>
              </a:rPr>
              <a:t>on </a:t>
            </a:r>
            <a:r>
              <a:rPr lang="en-US" altLang="ko-KR" dirty="0" smtClean="0">
                <a:ea typeface="굴림" panose="020B0600000101010101" pitchFamily="34" charset="-127"/>
              </a:rPr>
              <a:t>one </a:t>
            </a:r>
            <a:r>
              <a:rPr lang="en-US" altLang="ko-KR" dirty="0">
                <a:ea typeface="굴림" panose="020B0600000101010101" pitchFamily="34" charset="-127"/>
              </a:rPr>
              <a:t>topic</a:t>
            </a:r>
          </a:p>
          <a:p>
            <a:pPr lvl="1">
              <a:tabLst>
                <a:tab pos="6862763" algn="l"/>
              </a:tabLst>
            </a:pPr>
            <a:r>
              <a:rPr lang="en-US" altLang="ko-KR" dirty="0" smtClean="0">
                <a:ea typeface="굴림" panose="020B0600000101010101" pitchFamily="34" charset="-127"/>
              </a:rPr>
              <a:t>Difficult and quite impossible </a:t>
            </a:r>
            <a:r>
              <a:rPr lang="en-US" altLang="ko-KR" dirty="0">
                <a:ea typeface="굴림" panose="020B0600000101010101" pitchFamily="34" charset="-127"/>
              </a:rPr>
              <a:t>to analyze </a:t>
            </a:r>
            <a:endParaRPr lang="en-US" altLang="ko-KR" dirty="0" smtClean="0">
              <a:ea typeface="굴림" panose="020B0600000101010101" pitchFamily="34" charset="-127"/>
            </a:endParaRPr>
          </a:p>
          <a:p>
            <a:pPr marL="457200" lvl="1" indent="0">
              <a:buNone/>
              <a:tabLst>
                <a:tab pos="6862763" algn="l"/>
              </a:tabLst>
            </a:pPr>
            <a:r>
              <a:rPr lang="en-US" altLang="ko-KR" dirty="0">
                <a:ea typeface="굴림" panose="020B0600000101010101" pitchFamily="34" charset="-127"/>
              </a:rPr>
              <a:t> </a:t>
            </a:r>
            <a:r>
              <a:rPr lang="en-US" altLang="ko-KR" dirty="0" smtClean="0">
                <a:ea typeface="굴림" panose="020B0600000101010101" pitchFamily="34" charset="-127"/>
              </a:rPr>
              <a:t>    each </a:t>
            </a:r>
            <a:r>
              <a:rPr lang="en-US" altLang="ko-KR" dirty="0">
                <a:ea typeface="굴림" panose="020B0600000101010101" pitchFamily="34" charset="-127"/>
              </a:rPr>
              <a:t>and every </a:t>
            </a:r>
            <a:r>
              <a:rPr lang="en-US" altLang="ko-KR" dirty="0" smtClean="0">
                <a:ea typeface="굴림" panose="020B0600000101010101" pitchFamily="34" charset="-127"/>
              </a:rPr>
              <a:t>review separately</a:t>
            </a:r>
            <a:endParaRPr lang="en-US" altLang="ko-KR" dirty="0">
              <a:ea typeface="굴림" panose="020B0600000101010101" pitchFamily="34" charset="-127"/>
            </a:endParaRPr>
          </a:p>
          <a:p>
            <a:pPr lvl="1">
              <a:tabLst>
                <a:tab pos="6862763" algn="l"/>
              </a:tabLst>
            </a:pPr>
            <a:r>
              <a:rPr lang="en-US" altLang="ko-KR" dirty="0" smtClean="0">
                <a:ea typeface="굴림" panose="020B0600000101010101" pitchFamily="34" charset="-127"/>
              </a:rPr>
              <a:t>Expression of reviews are different in many ways</a:t>
            </a:r>
          </a:p>
          <a:p>
            <a:pPr marL="457200" lvl="1" indent="0">
              <a:buNone/>
              <a:tabLst>
                <a:tab pos="6862763" algn="l"/>
              </a:tabLst>
            </a:pPr>
            <a:r>
              <a:rPr lang="en-US" altLang="ko-KR" dirty="0">
                <a:ea typeface="굴림" panose="020B0600000101010101" pitchFamily="34" charset="-127"/>
              </a:rPr>
              <a:t> </a:t>
            </a:r>
            <a:r>
              <a:rPr lang="en-US" altLang="ko-KR" dirty="0" smtClean="0">
                <a:ea typeface="굴림" panose="020B0600000101010101" pitchFamily="34" charset="-127"/>
              </a:rPr>
              <a:t>    </a:t>
            </a:r>
            <a:r>
              <a:rPr lang="en-US" altLang="ko-KR" dirty="0" smtClean="0">
                <a:solidFill>
                  <a:srgbClr val="0070C0"/>
                </a:solidFill>
                <a:ea typeface="굴림" panose="020B0600000101010101" pitchFamily="34" charset="-127"/>
              </a:rPr>
              <a:t>“</a:t>
            </a:r>
            <a:r>
              <a:rPr lang="en-US" altLang="ko-KR" i="1" dirty="0" smtClean="0">
                <a:solidFill>
                  <a:srgbClr val="0070C0"/>
                </a:solidFill>
                <a:ea typeface="굴림" panose="020B0600000101010101" pitchFamily="34" charset="-127"/>
              </a:rPr>
              <a:t>overall, this hotel is my first choice at Cox’s Bazar…”</a:t>
            </a:r>
          </a:p>
          <a:p>
            <a:pPr marL="457200" lvl="1" indent="0">
              <a:buNone/>
              <a:tabLst>
                <a:tab pos="6862763" algn="l"/>
              </a:tabLst>
            </a:pPr>
            <a:r>
              <a:rPr lang="en-US" altLang="ko-KR" i="1" dirty="0" smtClean="0">
                <a:solidFill>
                  <a:srgbClr val="0070C0"/>
                </a:solidFill>
                <a:ea typeface="굴림" panose="020B0600000101010101" pitchFamily="34" charset="-127"/>
              </a:rPr>
              <a:t>    “the facilities are good but the service isn’t so…”</a:t>
            </a:r>
          </a:p>
          <a:p>
            <a:pPr marL="457200" lvl="1" indent="0">
              <a:buNone/>
              <a:tabLst>
                <a:tab pos="6862763" algn="l"/>
              </a:tabLst>
            </a:pPr>
            <a:r>
              <a:rPr lang="en-US" altLang="ko-KR" i="1" dirty="0" smtClean="0">
                <a:solidFill>
                  <a:srgbClr val="0070C0"/>
                </a:solidFill>
                <a:ea typeface="굴림" panose="020B0600000101010101" pitchFamily="34" charset="-127"/>
              </a:rPr>
              <a:t>   “best in Cox’s Bazar by quality and value”</a:t>
            </a:r>
          </a:p>
          <a:p>
            <a:pPr marL="457200" lvl="1" indent="0">
              <a:buNone/>
              <a:tabLst>
                <a:tab pos="6862763" algn="l"/>
              </a:tabLst>
            </a:pPr>
            <a:r>
              <a:rPr lang="en-US" altLang="ko-KR" i="1" dirty="0" smtClean="0">
                <a:solidFill>
                  <a:srgbClr val="0070C0"/>
                </a:solidFill>
                <a:ea typeface="굴림" panose="020B0600000101010101" pitchFamily="34" charset="-127"/>
              </a:rPr>
              <a:t>   “…disappointing”</a:t>
            </a:r>
            <a:endParaRPr lang="en-US" altLang="ko-KR" i="1" dirty="0">
              <a:solidFill>
                <a:srgbClr val="0070C0"/>
              </a:solidFill>
              <a:ea typeface="굴림" panose="020B0600000101010101" pitchFamily="34" charset="-127"/>
            </a:endParaRPr>
          </a:p>
          <a:p>
            <a:endParaRPr lang="en-US" dirty="0" smtClean="0"/>
          </a:p>
        </p:txBody>
      </p:sp>
      <p:sp>
        <p:nvSpPr>
          <p:cNvPr id="5" name="Date Placeholder 4"/>
          <p:cNvSpPr>
            <a:spLocks noGrp="1"/>
          </p:cNvSpPr>
          <p:nvPr>
            <p:ph type="dt" sz="half" idx="10"/>
          </p:nvPr>
        </p:nvSpPr>
        <p:spPr/>
        <p:txBody>
          <a:bodyPr/>
          <a:lstStyle/>
          <a:p>
            <a:r>
              <a:rPr lang="en-US" smtClean="0"/>
              <a:t>30-Dec-15</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9207" y="1484768"/>
            <a:ext cx="1971675" cy="1733550"/>
          </a:xfrm>
          <a:prstGeom prst="rect">
            <a:avLst/>
          </a:prstGeom>
          <a:ln>
            <a:noFill/>
          </a:ln>
          <a:effectLst>
            <a:softEdge rad="112500"/>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9549" y="3860042"/>
            <a:ext cx="1689551" cy="1719587"/>
          </a:xfrm>
          <a:prstGeom prst="rect">
            <a:avLst/>
          </a:prstGeom>
          <a:ln>
            <a:noFill/>
          </a:ln>
          <a:effectLst>
            <a:softEdge rad="112500"/>
          </a:effectLst>
        </p:spPr>
      </p:pic>
    </p:spTree>
    <p:extLst>
      <p:ext uri="{BB962C8B-B14F-4D97-AF65-F5344CB8AC3E}">
        <p14:creationId xmlns:p14="http://schemas.microsoft.com/office/powerpoint/2010/main" val="3581608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90650" y="559677"/>
            <a:ext cx="9601200" cy="806669"/>
          </a:xfrm>
        </p:spPr>
        <p:txBody>
          <a:bodyPr>
            <a:normAutofit/>
          </a:bodyPr>
          <a:lstStyle/>
          <a:p>
            <a:r>
              <a:rPr lang="en-US" sz="3600" dirty="0" smtClean="0"/>
              <a:t>What is Opinion Mining?</a:t>
            </a:r>
            <a:endParaRPr lang="en-US" sz="3600" dirty="0"/>
          </a:p>
        </p:txBody>
      </p:sp>
      <p:sp>
        <p:nvSpPr>
          <p:cNvPr id="3" name="Content Placeholder 2"/>
          <p:cNvSpPr>
            <a:spLocks noGrp="1"/>
          </p:cNvSpPr>
          <p:nvPr>
            <p:ph idx="1"/>
          </p:nvPr>
        </p:nvSpPr>
        <p:spPr>
          <a:xfrm>
            <a:off x="1390650" y="1652262"/>
            <a:ext cx="8596668" cy="4358035"/>
          </a:xfrm>
        </p:spPr>
        <p:txBody>
          <a:bodyPr/>
          <a:lstStyle/>
          <a:p>
            <a:pPr marL="0" indent="0">
              <a:buNone/>
            </a:pPr>
            <a:r>
              <a:rPr lang="en-US" altLang="en-US" dirty="0">
                <a:latin typeface="Arial Unicode MS" pitchFamily="34" charset="-128"/>
                <a:ea typeface="Arial Unicode MS" pitchFamily="34" charset="-128"/>
                <a:cs typeface="Arial Unicode MS" pitchFamily="34" charset="-128"/>
              </a:rPr>
              <a:t>Computational study of </a:t>
            </a:r>
            <a:r>
              <a:rPr lang="en-US" altLang="en-US" i="1" dirty="0">
                <a:solidFill>
                  <a:srgbClr val="0070C0"/>
                </a:solidFill>
                <a:latin typeface="Arial Unicode MS" pitchFamily="34" charset="-128"/>
                <a:ea typeface="Arial Unicode MS" pitchFamily="34" charset="-128"/>
                <a:cs typeface="Arial Unicode MS" pitchFamily="34" charset="-128"/>
              </a:rPr>
              <a:t>opinions</a:t>
            </a:r>
            <a:r>
              <a:rPr lang="en-US" altLang="en-US" dirty="0">
                <a:latin typeface="Arial Unicode MS" pitchFamily="34" charset="-128"/>
                <a:ea typeface="Arial Unicode MS" pitchFamily="34" charset="-128"/>
                <a:cs typeface="Arial Unicode MS" pitchFamily="34" charset="-128"/>
              </a:rPr>
              <a:t>, </a:t>
            </a:r>
            <a:r>
              <a:rPr lang="en-US" altLang="en-US" i="1" dirty="0">
                <a:solidFill>
                  <a:srgbClr val="0070C0"/>
                </a:solidFill>
                <a:latin typeface="Arial Unicode MS" pitchFamily="34" charset="-128"/>
                <a:ea typeface="Arial Unicode MS" pitchFamily="34" charset="-128"/>
                <a:cs typeface="Arial Unicode MS" pitchFamily="34" charset="-128"/>
              </a:rPr>
              <a:t>sentiments</a:t>
            </a:r>
            <a:r>
              <a:rPr lang="en-US" altLang="en-US" dirty="0">
                <a:latin typeface="Arial Unicode MS" pitchFamily="34" charset="-128"/>
                <a:ea typeface="Arial Unicode MS" pitchFamily="34" charset="-128"/>
                <a:cs typeface="Arial Unicode MS" pitchFamily="34" charset="-128"/>
              </a:rPr>
              <a:t> and </a:t>
            </a:r>
            <a:r>
              <a:rPr lang="en-US" altLang="en-US" i="1" dirty="0">
                <a:solidFill>
                  <a:srgbClr val="0070C0"/>
                </a:solidFill>
                <a:latin typeface="Arial Unicode MS" pitchFamily="34" charset="-128"/>
                <a:ea typeface="Arial Unicode MS" pitchFamily="34" charset="-128"/>
                <a:cs typeface="Arial Unicode MS" pitchFamily="34" charset="-128"/>
              </a:rPr>
              <a:t>emotions</a:t>
            </a:r>
            <a:r>
              <a:rPr lang="en-US" altLang="en-US" dirty="0">
                <a:latin typeface="Arial Unicode MS" pitchFamily="34" charset="-128"/>
                <a:ea typeface="Arial Unicode MS" pitchFamily="34" charset="-128"/>
                <a:cs typeface="Arial Unicode MS" pitchFamily="34" charset="-128"/>
              </a:rPr>
              <a:t> expressed in text. </a:t>
            </a:r>
            <a:endParaRPr lang="en-US" altLang="en-US" dirty="0" smtClean="0">
              <a:latin typeface="Arial Unicode MS" pitchFamily="34" charset="-128"/>
              <a:ea typeface="Arial Unicode MS" pitchFamily="34" charset="-128"/>
              <a:cs typeface="Arial Unicode MS" pitchFamily="34" charset="-128"/>
            </a:endParaRPr>
          </a:p>
          <a:p>
            <a:pPr marL="0" indent="0">
              <a:buNone/>
            </a:pPr>
            <a:endParaRPr lang="en-US" altLang="en-US" dirty="0">
              <a:latin typeface="Arial Unicode MS" pitchFamily="34" charset="-128"/>
              <a:ea typeface="Arial Unicode MS" pitchFamily="34" charset="-128"/>
              <a:cs typeface="Arial Unicode MS" pitchFamily="34" charset="-128"/>
            </a:endParaRPr>
          </a:p>
          <a:p>
            <a:r>
              <a:rPr lang="en-US" dirty="0" smtClean="0">
                <a:latin typeface="Arial Unicode MS" pitchFamily="34" charset="-128"/>
                <a:ea typeface="Arial Unicode MS" pitchFamily="34" charset="-128"/>
                <a:cs typeface="Arial Unicode MS" pitchFamily="34" charset="-128"/>
              </a:rPr>
              <a:t>Detects the contextual polarity of text</a:t>
            </a:r>
          </a:p>
          <a:p>
            <a:pPr marL="0" indent="0">
              <a:buNone/>
            </a:pPr>
            <a:r>
              <a:rPr lang="en-US" dirty="0" smtClean="0">
                <a:latin typeface="Arial Unicode MS" pitchFamily="34" charset="-128"/>
                <a:ea typeface="Arial Unicode MS" pitchFamily="34" charset="-128"/>
                <a:cs typeface="Arial Unicode MS" pitchFamily="34" charset="-128"/>
              </a:rPr>
              <a:t>       </a:t>
            </a:r>
            <a:r>
              <a:rPr lang="en-US" i="1" dirty="0" smtClean="0">
                <a:solidFill>
                  <a:srgbClr val="0070C0"/>
                </a:solidFill>
                <a:latin typeface="Arial Unicode MS" pitchFamily="34" charset="-128"/>
                <a:ea typeface="Arial Unicode MS" pitchFamily="34" charset="-128"/>
                <a:cs typeface="Arial Unicode MS" pitchFamily="34" charset="-128"/>
              </a:rPr>
              <a:t>(positive or, </a:t>
            </a:r>
            <a:r>
              <a:rPr lang="en-US" i="1" dirty="0">
                <a:solidFill>
                  <a:srgbClr val="0070C0"/>
                </a:solidFill>
                <a:latin typeface="Arial Unicode MS" pitchFamily="34" charset="-128"/>
                <a:ea typeface="Arial Unicode MS" pitchFamily="34" charset="-128"/>
                <a:cs typeface="Arial Unicode MS" pitchFamily="34" charset="-128"/>
              </a:rPr>
              <a:t>neutral </a:t>
            </a:r>
            <a:r>
              <a:rPr lang="en-US" i="1" dirty="0" smtClean="0">
                <a:solidFill>
                  <a:srgbClr val="0070C0"/>
                </a:solidFill>
                <a:latin typeface="Arial Unicode MS" pitchFamily="34" charset="-128"/>
                <a:ea typeface="Arial Unicode MS" pitchFamily="34" charset="-128"/>
                <a:cs typeface="Arial Unicode MS" pitchFamily="34" charset="-128"/>
              </a:rPr>
              <a:t>or, negative)</a:t>
            </a:r>
          </a:p>
          <a:p>
            <a:pPr marL="0" indent="0">
              <a:buNone/>
            </a:pPr>
            <a:endParaRPr lang="en-US" i="1" dirty="0" smtClean="0">
              <a:latin typeface="Arial Unicode MS" pitchFamily="34" charset="-128"/>
              <a:ea typeface="Arial Unicode MS" pitchFamily="34" charset="-128"/>
              <a:cs typeface="Arial Unicode MS" pitchFamily="34" charset="-128"/>
            </a:endParaRPr>
          </a:p>
          <a:p>
            <a:pPr marL="0" indent="0">
              <a:buNone/>
            </a:pPr>
            <a:endParaRPr lang="en-US" i="1" dirty="0" smtClean="0">
              <a:latin typeface="Arial Unicode MS" pitchFamily="34" charset="-128"/>
              <a:ea typeface="Arial Unicode MS" pitchFamily="34" charset="-128"/>
              <a:cs typeface="Arial Unicode MS" pitchFamily="34" charset="-128"/>
            </a:endParaRPr>
          </a:p>
          <a:p>
            <a:pPr marL="0" indent="0">
              <a:buNone/>
            </a:pPr>
            <a:endParaRPr lang="en-US" i="1" dirty="0" smtClean="0">
              <a:latin typeface="Arial Unicode MS" pitchFamily="34" charset="-128"/>
              <a:ea typeface="Arial Unicode MS" pitchFamily="34" charset="-128"/>
              <a:cs typeface="Arial Unicode MS" pitchFamily="34" charset="-128"/>
            </a:endParaRPr>
          </a:p>
          <a:p>
            <a:r>
              <a:rPr lang="en-US" dirty="0">
                <a:latin typeface="Arial Unicode MS" pitchFamily="34" charset="-128"/>
                <a:ea typeface="Arial Unicode MS" pitchFamily="34" charset="-128"/>
                <a:cs typeface="Arial Unicode MS" pitchFamily="34" charset="-128"/>
              </a:rPr>
              <a:t>D</a:t>
            </a:r>
            <a:r>
              <a:rPr lang="en-US" dirty="0" smtClean="0">
                <a:latin typeface="Arial Unicode MS" pitchFamily="34" charset="-128"/>
                <a:ea typeface="Arial Unicode MS" pitchFamily="34" charset="-128"/>
                <a:cs typeface="Arial Unicode MS" pitchFamily="34" charset="-128"/>
              </a:rPr>
              <a:t>erives </a:t>
            </a:r>
            <a:r>
              <a:rPr lang="en-US" dirty="0">
                <a:latin typeface="Arial Unicode MS" pitchFamily="34" charset="-128"/>
                <a:ea typeface="Arial Unicode MS" pitchFamily="34" charset="-128"/>
                <a:cs typeface="Arial Unicode MS" pitchFamily="34" charset="-128"/>
              </a:rPr>
              <a:t>the opinion, or the attitude of </a:t>
            </a:r>
            <a:endParaRPr lang="en-US" dirty="0" smtClean="0">
              <a:latin typeface="Arial Unicode MS" pitchFamily="34" charset="-128"/>
              <a:ea typeface="Arial Unicode MS" pitchFamily="34" charset="-128"/>
              <a:cs typeface="Arial Unicode MS" pitchFamily="34" charset="-128"/>
            </a:endParaRPr>
          </a:p>
          <a:p>
            <a:pPr marL="0" indent="0">
              <a:buNone/>
            </a:pPr>
            <a:r>
              <a:rPr lang="en-US" dirty="0">
                <a:latin typeface="Arial Unicode MS" pitchFamily="34" charset="-128"/>
                <a:ea typeface="Arial Unicode MS" pitchFamily="34" charset="-128"/>
                <a:cs typeface="Arial Unicode MS" pitchFamily="34" charset="-128"/>
              </a:rPr>
              <a:t> </a:t>
            </a:r>
            <a:r>
              <a:rPr lang="en-US" dirty="0" smtClean="0">
                <a:latin typeface="Arial Unicode MS" pitchFamily="34" charset="-128"/>
                <a:ea typeface="Arial Unicode MS" pitchFamily="34" charset="-128"/>
                <a:cs typeface="Arial Unicode MS" pitchFamily="34" charset="-128"/>
              </a:rPr>
              <a:t>     an </a:t>
            </a:r>
            <a:r>
              <a:rPr lang="en-US" dirty="0">
                <a:latin typeface="Arial Unicode MS" pitchFamily="34" charset="-128"/>
                <a:ea typeface="Arial Unicode MS" pitchFamily="34" charset="-128"/>
                <a:cs typeface="Arial Unicode MS" pitchFamily="34" charset="-128"/>
              </a:rPr>
              <a:t>opinion holder. </a:t>
            </a:r>
          </a:p>
          <a:p>
            <a:endParaRPr lang="en-US" i="1" dirty="0"/>
          </a:p>
        </p:txBody>
      </p:sp>
      <p:sp>
        <p:nvSpPr>
          <p:cNvPr id="6" name="Date Placeholder 5"/>
          <p:cNvSpPr>
            <a:spLocks noGrp="1"/>
          </p:cNvSpPr>
          <p:nvPr>
            <p:ph type="dt" sz="half" idx="10"/>
          </p:nvPr>
        </p:nvSpPr>
        <p:spPr/>
        <p:txBody>
          <a:bodyPr/>
          <a:lstStyle/>
          <a:p>
            <a:r>
              <a:rPr lang="en-US" smtClean="0"/>
              <a:t>30-Dec-15</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901" y="2047499"/>
            <a:ext cx="3660175" cy="3962798"/>
          </a:xfrm>
          <a:prstGeom prst="rect">
            <a:avLst/>
          </a:prstGeom>
          <a:ln>
            <a:noFill/>
          </a:ln>
          <a:effectLst>
            <a:softEdge rad="11250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628" y="3417773"/>
            <a:ext cx="2562225" cy="819150"/>
          </a:xfrm>
          <a:prstGeom prst="rect">
            <a:avLst/>
          </a:prstGeom>
        </p:spPr>
      </p:pic>
    </p:spTree>
    <p:extLst>
      <p:ext uri="{BB962C8B-B14F-4D97-AF65-F5344CB8AC3E}">
        <p14:creationId xmlns:p14="http://schemas.microsoft.com/office/powerpoint/2010/main" val="1072828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1884</TotalTime>
  <Words>2334</Words>
  <Application>Microsoft Office PowerPoint</Application>
  <PresentationFormat>Widescreen</PresentationFormat>
  <Paragraphs>468</Paragraphs>
  <Slides>62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62</vt:i4>
      </vt:variant>
    </vt:vector>
  </HeadingPairs>
  <TitlesOfParts>
    <vt:vector size="72" baseType="lpstr">
      <vt:lpstr>굴림</vt:lpstr>
      <vt:lpstr>Arial</vt:lpstr>
      <vt:lpstr>Arial Unicode MS</vt:lpstr>
      <vt:lpstr>Calibri</vt:lpstr>
      <vt:lpstr>Cambria</vt:lpstr>
      <vt:lpstr>Cambria Math</vt:lpstr>
      <vt:lpstr>Franklin Gothic Book</vt:lpstr>
      <vt:lpstr>Times New Roman</vt:lpstr>
      <vt:lpstr>Wingdings</vt:lpstr>
      <vt:lpstr>Crop</vt:lpstr>
      <vt:lpstr>Opinion Mining ON traveler REVIEWS and ranking hotels</vt:lpstr>
      <vt:lpstr>Supervisors</vt:lpstr>
      <vt:lpstr>Outline</vt:lpstr>
      <vt:lpstr>Introduction</vt:lpstr>
      <vt:lpstr>What is Opinion?</vt:lpstr>
      <vt:lpstr>Whom shall I ask for opinions?</vt:lpstr>
      <vt:lpstr>Have enough opinions!</vt:lpstr>
      <vt:lpstr>…Having opinions is not enough</vt:lpstr>
      <vt:lpstr>What is Opinion Mining?</vt:lpstr>
      <vt:lpstr>Tasks of Opinion Mining</vt:lpstr>
      <vt:lpstr>Subjectivity Classification </vt:lpstr>
      <vt:lpstr>Opinion Classification </vt:lpstr>
      <vt:lpstr>Optional Tasks</vt:lpstr>
      <vt:lpstr>Research Challenges</vt:lpstr>
      <vt:lpstr>Research Challenges(Cont.)</vt:lpstr>
      <vt:lpstr>Research Challenges(Cont.)</vt:lpstr>
      <vt:lpstr>Literature Review</vt:lpstr>
      <vt:lpstr>Mining and Summarizing Customer Reviews [6]</vt:lpstr>
      <vt:lpstr>Drawbacks</vt:lpstr>
      <vt:lpstr>Reviews, Reputation, and Revenue: The Case of Yelp.com [7]</vt:lpstr>
      <vt:lpstr>Drawbacks</vt:lpstr>
      <vt:lpstr>Domain of Our Research</vt:lpstr>
      <vt:lpstr>Problem Domain</vt:lpstr>
      <vt:lpstr>Problem Domain (Cont.)</vt:lpstr>
      <vt:lpstr>Problem Domain (Cont.)</vt:lpstr>
      <vt:lpstr>Problem Domain (Cont.)</vt:lpstr>
      <vt:lpstr>Problem Domain (Cont.)</vt:lpstr>
      <vt:lpstr>Problem Domain (Cont.)</vt:lpstr>
      <vt:lpstr>Proposed Framework</vt:lpstr>
      <vt:lpstr>Working Procedure</vt:lpstr>
      <vt:lpstr>Score Retrieval </vt:lpstr>
      <vt:lpstr>Score Retrieval (Cont.)</vt:lpstr>
      <vt:lpstr>Score Retrieval (Cont.)</vt:lpstr>
      <vt:lpstr>Score Retrieval (Cont.) </vt:lpstr>
      <vt:lpstr>Weight Assignment </vt:lpstr>
      <vt:lpstr>Weight Assignment (Cont.) </vt:lpstr>
      <vt:lpstr>Weight Assignment (Cont.) </vt:lpstr>
      <vt:lpstr>Weight Assignment (Cont.)</vt:lpstr>
      <vt:lpstr>Final Calculation </vt:lpstr>
      <vt:lpstr>Final Calculation (Cont.) </vt:lpstr>
      <vt:lpstr>Achievement of Our Research</vt:lpstr>
      <vt:lpstr>Performance Evaluation</vt:lpstr>
      <vt:lpstr>Tools Used</vt:lpstr>
      <vt:lpstr>Comparison of Scores</vt:lpstr>
      <vt:lpstr>Comparison of Ranks</vt:lpstr>
      <vt:lpstr>Comparison of Ranks (Cont.)</vt:lpstr>
      <vt:lpstr>Comparison of Ranks (Cont.)</vt:lpstr>
      <vt:lpstr>Comparison of Run Time Performance</vt:lpstr>
      <vt:lpstr>Accuracy</vt:lpstr>
      <vt:lpstr>Conclusion</vt:lpstr>
      <vt:lpstr>Summary</vt:lpstr>
      <vt:lpstr>Limitations </vt:lpstr>
      <vt:lpstr>Future Work</vt:lpstr>
      <vt:lpstr>References</vt:lpstr>
      <vt:lpstr>References (Cont.)</vt:lpstr>
      <vt:lpstr>References (Cont.)</vt:lpstr>
      <vt:lpstr>References (Cont.)</vt:lpstr>
      <vt:lpstr>References (Cont.)</vt:lpstr>
      <vt:lpstr>References (Cont.)</vt:lpstr>
      <vt:lpstr>References (Cont.)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faiazahsan2009@hotmail.com</dc:creator>
  <cp:lastModifiedBy>USER</cp:lastModifiedBy>
  <cp:revision>191</cp:revision>
  <dcterms:created xsi:type="dcterms:W3CDTF">2015-06-14T15:41:17Z</dcterms:created>
  <dcterms:modified xsi:type="dcterms:W3CDTF">2015-12-29T21:38:24Z</dcterms:modified>
</cp:coreProperties>
</file>