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0"/>
  </p:notesMasterIdLst>
  <p:handoutMasterIdLst>
    <p:handoutMasterId r:id="rId111"/>
  </p:handoutMasterIdLst>
  <p:sldIdLst>
    <p:sldId id="1355" r:id="rId2"/>
    <p:sldId id="1547" r:id="rId3"/>
    <p:sldId id="816" r:id="rId4"/>
    <p:sldId id="818" r:id="rId5"/>
    <p:sldId id="819" r:id="rId6"/>
    <p:sldId id="820" r:id="rId7"/>
    <p:sldId id="822" r:id="rId8"/>
    <p:sldId id="1548" r:id="rId9"/>
    <p:sldId id="825" r:id="rId10"/>
    <p:sldId id="1544" r:id="rId11"/>
    <p:sldId id="826" r:id="rId12"/>
    <p:sldId id="1552" r:id="rId13"/>
    <p:sldId id="829" r:id="rId14"/>
    <p:sldId id="830" r:id="rId15"/>
    <p:sldId id="831" r:id="rId16"/>
    <p:sldId id="832" r:id="rId17"/>
    <p:sldId id="1545" r:id="rId18"/>
    <p:sldId id="1549" r:id="rId19"/>
    <p:sldId id="833" r:id="rId20"/>
    <p:sldId id="834" r:id="rId21"/>
    <p:sldId id="835" r:id="rId22"/>
    <p:sldId id="836" r:id="rId23"/>
    <p:sldId id="837" r:id="rId24"/>
    <p:sldId id="838" r:id="rId25"/>
    <p:sldId id="839" r:id="rId26"/>
    <p:sldId id="1550" r:id="rId27"/>
    <p:sldId id="840" r:id="rId28"/>
    <p:sldId id="841" r:id="rId29"/>
    <p:sldId id="842" r:id="rId30"/>
    <p:sldId id="843" r:id="rId31"/>
    <p:sldId id="1551" r:id="rId32"/>
    <p:sldId id="1546" r:id="rId33"/>
    <p:sldId id="846" r:id="rId34"/>
    <p:sldId id="847" r:id="rId35"/>
    <p:sldId id="848" r:id="rId36"/>
    <p:sldId id="852" r:id="rId37"/>
    <p:sldId id="853" r:id="rId38"/>
    <p:sldId id="854" r:id="rId39"/>
    <p:sldId id="855" r:id="rId40"/>
    <p:sldId id="856" r:id="rId41"/>
    <p:sldId id="857" r:id="rId42"/>
    <p:sldId id="858" r:id="rId43"/>
    <p:sldId id="859" r:id="rId44"/>
    <p:sldId id="860" r:id="rId45"/>
    <p:sldId id="861" r:id="rId46"/>
    <p:sldId id="862" r:id="rId47"/>
    <p:sldId id="863" r:id="rId48"/>
    <p:sldId id="1542" r:id="rId49"/>
    <p:sldId id="1543" r:id="rId50"/>
    <p:sldId id="864" r:id="rId51"/>
    <p:sldId id="865" r:id="rId52"/>
    <p:sldId id="866" r:id="rId53"/>
    <p:sldId id="867" r:id="rId54"/>
    <p:sldId id="868" r:id="rId55"/>
    <p:sldId id="869" r:id="rId56"/>
    <p:sldId id="870" r:id="rId57"/>
    <p:sldId id="871" r:id="rId58"/>
    <p:sldId id="872" r:id="rId59"/>
    <p:sldId id="873" r:id="rId60"/>
    <p:sldId id="874" r:id="rId61"/>
    <p:sldId id="875" r:id="rId62"/>
    <p:sldId id="876" r:id="rId63"/>
    <p:sldId id="877" r:id="rId64"/>
    <p:sldId id="878" r:id="rId65"/>
    <p:sldId id="879" r:id="rId66"/>
    <p:sldId id="880" r:id="rId67"/>
    <p:sldId id="881" r:id="rId68"/>
    <p:sldId id="882" r:id="rId69"/>
    <p:sldId id="883" r:id="rId70"/>
    <p:sldId id="884" r:id="rId71"/>
    <p:sldId id="885" r:id="rId72"/>
    <p:sldId id="886" r:id="rId73"/>
    <p:sldId id="887" r:id="rId74"/>
    <p:sldId id="888" r:id="rId75"/>
    <p:sldId id="889" r:id="rId76"/>
    <p:sldId id="890" r:id="rId77"/>
    <p:sldId id="891" r:id="rId78"/>
    <p:sldId id="892" r:id="rId79"/>
    <p:sldId id="893" r:id="rId80"/>
    <p:sldId id="894" r:id="rId81"/>
    <p:sldId id="895" r:id="rId82"/>
    <p:sldId id="896" r:id="rId83"/>
    <p:sldId id="897" r:id="rId84"/>
    <p:sldId id="898" r:id="rId85"/>
    <p:sldId id="899" r:id="rId86"/>
    <p:sldId id="900" r:id="rId87"/>
    <p:sldId id="901" r:id="rId88"/>
    <p:sldId id="902" r:id="rId89"/>
    <p:sldId id="903" r:id="rId90"/>
    <p:sldId id="904" r:id="rId91"/>
    <p:sldId id="905" r:id="rId92"/>
    <p:sldId id="906" r:id="rId93"/>
    <p:sldId id="907" r:id="rId94"/>
    <p:sldId id="1553" r:id="rId95"/>
    <p:sldId id="908" r:id="rId96"/>
    <p:sldId id="909" r:id="rId97"/>
    <p:sldId id="910" r:id="rId98"/>
    <p:sldId id="911" r:id="rId99"/>
    <p:sldId id="912" r:id="rId100"/>
    <p:sldId id="1537" r:id="rId101"/>
    <p:sldId id="1539" r:id="rId102"/>
    <p:sldId id="1509" r:id="rId103"/>
    <p:sldId id="1510" r:id="rId104"/>
    <p:sldId id="1511" r:id="rId105"/>
    <p:sldId id="1513" r:id="rId106"/>
    <p:sldId id="1514" r:id="rId107"/>
    <p:sldId id="913" r:id="rId108"/>
    <p:sldId id="914" r:id="rId109"/>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798">
          <p15:clr>
            <a:srgbClr val="A4A3A4"/>
          </p15:clr>
        </p15:guide>
        <p15:guide id="2" orient="horz" pos="3992">
          <p15:clr>
            <a:srgbClr val="A4A3A4"/>
          </p15:clr>
        </p15:guide>
        <p15:guide id="3" orient="horz" pos="2869">
          <p15:clr>
            <a:srgbClr val="A4A3A4"/>
          </p15:clr>
        </p15:guide>
        <p15:guide id="4" pos="784">
          <p15:clr>
            <a:srgbClr val="A4A3A4"/>
          </p15:clr>
        </p15:guide>
        <p15:guide id="5" pos="1882">
          <p15:clr>
            <a:srgbClr val="A4A3A4"/>
          </p15:clr>
        </p15:guide>
        <p15:guide id="6" pos="3223">
          <p15:clr>
            <a:srgbClr val="A4A3A4"/>
          </p15:clr>
        </p15:guide>
        <p15:guide id="7" pos="439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0D5"/>
    <a:srgbClr val="4879D2"/>
    <a:srgbClr val="4174D1"/>
    <a:srgbClr val="328792"/>
    <a:srgbClr val="2B737D"/>
    <a:srgbClr val="358B97"/>
    <a:srgbClr val="256169"/>
    <a:srgbClr val="23BB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0" autoAdjust="0"/>
    <p:restoredTop sz="95517" autoAdjust="0"/>
  </p:normalViewPr>
  <p:slideViewPr>
    <p:cSldViewPr snapToGrid="0">
      <p:cViewPr varScale="1">
        <p:scale>
          <a:sx n="118" d="100"/>
          <a:sy n="118" d="100"/>
        </p:scale>
        <p:origin x="1997" y="101"/>
      </p:cViewPr>
      <p:guideLst>
        <p:guide orient="horz" pos="1798"/>
        <p:guide orient="horz" pos="3992"/>
        <p:guide orient="horz" pos="2869"/>
        <p:guide pos="784"/>
        <p:guide pos="1882"/>
        <p:guide pos="3223"/>
        <p:guide pos="4399"/>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6312"/>
    </p:cViewPr>
  </p:sorterViewPr>
  <p:notesViewPr>
    <p:cSldViewPr snapToGrid="0">
      <p:cViewPr>
        <p:scale>
          <a:sx n="100" d="100"/>
          <a:sy n="100" d="100"/>
        </p:scale>
        <p:origin x="-1050" y="27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5.xml"/><Relationship Id="rId1" Type="http://schemas.openxmlformats.org/officeDocument/2006/relationships/slide" Target="slides/slide3.xml"/><Relationship Id="rId5" Type="http://schemas.openxmlformats.org/officeDocument/2006/relationships/slide" Target="slides/slide31.xml"/><Relationship Id="rId4"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199453-76B0-4918-803F-CCBFD07867C3}"/>
              </a:ext>
            </a:extLst>
          </p:cNvPr>
          <p:cNvSpPr>
            <a:spLocks noGrp="1" noChangeArrowheads="1"/>
          </p:cNvSpPr>
          <p:nvPr>
            <p:ph type="hdr" sz="quarter"/>
          </p:nvPr>
        </p:nvSpPr>
        <p:spPr bwMode="auto">
          <a:xfrm>
            <a:off x="0" y="0"/>
            <a:ext cx="30416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t" anchorCtr="0" compatLnSpc="1">
            <a:prstTxWarp prst="textNoShape">
              <a:avLst/>
            </a:prstTxWarp>
          </a:bodyPr>
          <a:lstStyle>
            <a:lvl1pPr defTabSz="952500">
              <a:defRPr/>
            </a:lvl1pPr>
          </a:lstStyle>
          <a:p>
            <a:pPr>
              <a:defRPr/>
            </a:pPr>
            <a:endParaRPr lang="en-US" altLang="zh-TW"/>
          </a:p>
        </p:txBody>
      </p:sp>
      <p:sp>
        <p:nvSpPr>
          <p:cNvPr id="28675" name="Rectangle 3">
            <a:extLst>
              <a:ext uri="{FF2B5EF4-FFF2-40B4-BE49-F238E27FC236}">
                <a16:creationId xmlns:a16="http://schemas.microsoft.com/office/drawing/2014/main" id="{771790FC-7AE8-48FE-8AC2-6EFD54EE77C3}"/>
              </a:ext>
            </a:extLst>
          </p:cNvPr>
          <p:cNvSpPr>
            <a:spLocks noGrp="1" noChangeArrowheads="1"/>
          </p:cNvSpPr>
          <p:nvPr>
            <p:ph type="dt" sz="quarter" idx="1"/>
          </p:nvPr>
        </p:nvSpPr>
        <p:spPr bwMode="auto">
          <a:xfrm>
            <a:off x="4057650" y="0"/>
            <a:ext cx="30416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t" anchorCtr="0" compatLnSpc="1">
            <a:prstTxWarp prst="textNoShape">
              <a:avLst/>
            </a:prstTxWarp>
          </a:bodyPr>
          <a:lstStyle>
            <a:lvl1pPr algn="r" defTabSz="952500">
              <a:defRPr/>
            </a:lvl1pPr>
          </a:lstStyle>
          <a:p>
            <a:pPr>
              <a:defRPr/>
            </a:pPr>
            <a:endParaRPr lang="en-US" altLang="zh-TW"/>
          </a:p>
        </p:txBody>
      </p:sp>
      <p:sp>
        <p:nvSpPr>
          <p:cNvPr id="28676" name="Rectangle 4">
            <a:extLst>
              <a:ext uri="{FF2B5EF4-FFF2-40B4-BE49-F238E27FC236}">
                <a16:creationId xmlns:a16="http://schemas.microsoft.com/office/drawing/2014/main" id="{387BEB13-AC97-45CD-8567-A5E995C1BE92}"/>
              </a:ext>
            </a:extLst>
          </p:cNvPr>
          <p:cNvSpPr>
            <a:spLocks noGrp="1" noChangeArrowheads="1"/>
          </p:cNvSpPr>
          <p:nvPr>
            <p:ph type="ftr" sz="quarter" idx="2"/>
          </p:nvPr>
        </p:nvSpPr>
        <p:spPr bwMode="auto">
          <a:xfrm>
            <a:off x="0" y="9704388"/>
            <a:ext cx="30416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b" anchorCtr="0" compatLnSpc="1">
            <a:prstTxWarp prst="textNoShape">
              <a:avLst/>
            </a:prstTxWarp>
          </a:bodyPr>
          <a:lstStyle>
            <a:lvl1pPr defTabSz="952500">
              <a:defRPr/>
            </a:lvl1pPr>
          </a:lstStyle>
          <a:p>
            <a:pPr>
              <a:defRPr/>
            </a:pPr>
            <a:endParaRPr lang="en-US" altLang="zh-TW"/>
          </a:p>
        </p:txBody>
      </p:sp>
      <p:sp>
        <p:nvSpPr>
          <p:cNvPr id="28677" name="Rectangle 5">
            <a:extLst>
              <a:ext uri="{FF2B5EF4-FFF2-40B4-BE49-F238E27FC236}">
                <a16:creationId xmlns:a16="http://schemas.microsoft.com/office/drawing/2014/main" id="{43DC1233-9331-46FB-A290-96DCAD10704A}"/>
              </a:ext>
            </a:extLst>
          </p:cNvPr>
          <p:cNvSpPr>
            <a:spLocks noGrp="1" noChangeArrowheads="1"/>
          </p:cNvSpPr>
          <p:nvPr>
            <p:ph type="sldNum" sz="quarter" idx="3"/>
          </p:nvPr>
        </p:nvSpPr>
        <p:spPr bwMode="auto">
          <a:xfrm>
            <a:off x="4057650" y="9704388"/>
            <a:ext cx="30416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b" anchorCtr="0" compatLnSpc="1">
            <a:prstTxWarp prst="textNoShape">
              <a:avLst/>
            </a:prstTxWarp>
          </a:bodyPr>
          <a:lstStyle>
            <a:lvl1pPr algn="r" defTabSz="952500">
              <a:defRPr smtClean="0"/>
            </a:lvl1pPr>
          </a:lstStyle>
          <a:p>
            <a:pPr>
              <a:defRPr/>
            </a:pPr>
            <a:fld id="{0EED1420-8058-42C6-945B-3B9067CF1132}"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997489-7CD2-42B1-B859-1DD41F4A7ECB}"/>
              </a:ext>
            </a:extLst>
          </p:cNvPr>
          <p:cNvSpPr>
            <a:spLocks noGrp="1" noChangeArrowheads="1"/>
          </p:cNvSpPr>
          <p:nvPr>
            <p:ph type="hdr" sz="quarter"/>
          </p:nvPr>
        </p:nvSpPr>
        <p:spPr bwMode="auto">
          <a:xfrm>
            <a:off x="0" y="0"/>
            <a:ext cx="30416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t" anchorCtr="0" compatLnSpc="1">
            <a:prstTxWarp prst="textNoShape">
              <a:avLst/>
            </a:prstTxWarp>
          </a:bodyPr>
          <a:lstStyle>
            <a:lvl1pPr defTabSz="952500">
              <a:defRPr/>
            </a:lvl1pPr>
          </a:lstStyle>
          <a:p>
            <a:pPr>
              <a:defRPr/>
            </a:pPr>
            <a:endParaRPr lang="en-US" altLang="zh-TW"/>
          </a:p>
        </p:txBody>
      </p:sp>
      <p:sp>
        <p:nvSpPr>
          <p:cNvPr id="14339" name="Rectangle 3">
            <a:extLst>
              <a:ext uri="{FF2B5EF4-FFF2-40B4-BE49-F238E27FC236}">
                <a16:creationId xmlns:a16="http://schemas.microsoft.com/office/drawing/2014/main" id="{112CBECE-96FA-40EC-92FE-7B36ABBA4C9E}"/>
              </a:ext>
            </a:extLst>
          </p:cNvPr>
          <p:cNvSpPr>
            <a:spLocks noGrp="1" noChangeArrowheads="1"/>
          </p:cNvSpPr>
          <p:nvPr>
            <p:ph type="dt" idx="1"/>
          </p:nvPr>
        </p:nvSpPr>
        <p:spPr bwMode="auto">
          <a:xfrm>
            <a:off x="4057650" y="0"/>
            <a:ext cx="30416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t" anchorCtr="0" compatLnSpc="1">
            <a:prstTxWarp prst="textNoShape">
              <a:avLst/>
            </a:prstTxWarp>
          </a:bodyPr>
          <a:lstStyle>
            <a:lvl1pPr algn="r" defTabSz="952500">
              <a:defRPr/>
            </a:lvl1pPr>
          </a:lstStyle>
          <a:p>
            <a:pPr>
              <a:defRPr/>
            </a:pPr>
            <a:endParaRPr lang="en-US" altLang="zh-TW"/>
          </a:p>
        </p:txBody>
      </p:sp>
      <p:sp>
        <p:nvSpPr>
          <p:cNvPr id="3076" name="Rectangle 4">
            <a:extLst>
              <a:ext uri="{FF2B5EF4-FFF2-40B4-BE49-F238E27FC236}">
                <a16:creationId xmlns:a16="http://schemas.microsoft.com/office/drawing/2014/main" id="{F76F0A07-3462-4637-A81C-043D511EA755}"/>
              </a:ext>
            </a:extLst>
          </p:cNvPr>
          <p:cNvSpPr>
            <a:spLocks noChangeArrowheads="1" noTextEdit="1"/>
          </p:cNvSpPr>
          <p:nvPr>
            <p:ph type="sldImg" idx="2"/>
          </p:nvPr>
        </p:nvSpPr>
        <p:spPr bwMode="auto">
          <a:xfrm>
            <a:off x="973138" y="773113"/>
            <a:ext cx="5153025" cy="3863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191B6D6-200E-474A-AD00-15143B849BB5}"/>
              </a:ext>
            </a:extLst>
          </p:cNvPr>
          <p:cNvSpPr>
            <a:spLocks noGrp="1" noChangeArrowheads="1"/>
          </p:cNvSpPr>
          <p:nvPr>
            <p:ph type="body" sz="quarter" idx="3"/>
          </p:nvPr>
        </p:nvSpPr>
        <p:spPr bwMode="auto">
          <a:xfrm>
            <a:off x="938213" y="4895850"/>
            <a:ext cx="5224462" cy="455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4342" name="Rectangle 6">
            <a:extLst>
              <a:ext uri="{FF2B5EF4-FFF2-40B4-BE49-F238E27FC236}">
                <a16:creationId xmlns:a16="http://schemas.microsoft.com/office/drawing/2014/main" id="{17DD0812-4251-45B4-AC61-ADF139F7FEF2}"/>
              </a:ext>
            </a:extLst>
          </p:cNvPr>
          <p:cNvSpPr>
            <a:spLocks noGrp="1" noChangeArrowheads="1"/>
          </p:cNvSpPr>
          <p:nvPr>
            <p:ph type="ftr" sz="quarter" idx="4"/>
          </p:nvPr>
        </p:nvSpPr>
        <p:spPr bwMode="auto">
          <a:xfrm>
            <a:off x="0" y="9704388"/>
            <a:ext cx="30416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b" anchorCtr="0" compatLnSpc="1">
            <a:prstTxWarp prst="textNoShape">
              <a:avLst/>
            </a:prstTxWarp>
          </a:bodyPr>
          <a:lstStyle>
            <a:lvl1pPr defTabSz="952500">
              <a:defRPr/>
            </a:lvl1pPr>
          </a:lstStyle>
          <a:p>
            <a:pPr>
              <a:defRPr/>
            </a:pPr>
            <a:endParaRPr lang="en-US" altLang="zh-TW"/>
          </a:p>
        </p:txBody>
      </p:sp>
      <p:sp>
        <p:nvSpPr>
          <p:cNvPr id="14343" name="Rectangle 7">
            <a:extLst>
              <a:ext uri="{FF2B5EF4-FFF2-40B4-BE49-F238E27FC236}">
                <a16:creationId xmlns:a16="http://schemas.microsoft.com/office/drawing/2014/main" id="{2B254BB8-0809-4581-AB73-9CC39640A792}"/>
              </a:ext>
            </a:extLst>
          </p:cNvPr>
          <p:cNvSpPr>
            <a:spLocks noGrp="1" noChangeArrowheads="1"/>
          </p:cNvSpPr>
          <p:nvPr>
            <p:ph type="sldNum" sz="quarter" idx="5"/>
          </p:nvPr>
        </p:nvSpPr>
        <p:spPr bwMode="auto">
          <a:xfrm>
            <a:off x="4057650" y="9704388"/>
            <a:ext cx="3041650"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89" tIns="47595" rIns="95189" bIns="47595" numCol="1" anchor="b" anchorCtr="0" compatLnSpc="1">
            <a:prstTxWarp prst="textNoShape">
              <a:avLst/>
            </a:prstTxWarp>
          </a:bodyPr>
          <a:lstStyle>
            <a:lvl1pPr algn="r" defTabSz="952500">
              <a:defRPr smtClean="0"/>
            </a:lvl1pPr>
          </a:lstStyle>
          <a:p>
            <a:pPr>
              <a:defRPr/>
            </a:pPr>
            <a:fld id="{98FEDF73-492A-4739-9F8F-827814BAC522}"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8F958FC4-6F91-4318-A04A-2AB3BEA57513}"/>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795A5BC4-4A70-4934-84A2-6702AF8863C0}" type="slidenum">
              <a:rPr lang="zh-TW" altLang="en-US"/>
              <a:pPr/>
              <a:t>3</a:t>
            </a:fld>
            <a:endParaRPr lang="en-US" altLang="zh-TW"/>
          </a:p>
        </p:txBody>
      </p:sp>
      <p:sp>
        <p:nvSpPr>
          <p:cNvPr id="8195" name="Rectangle 2">
            <a:extLst>
              <a:ext uri="{FF2B5EF4-FFF2-40B4-BE49-F238E27FC236}">
                <a16:creationId xmlns:a16="http://schemas.microsoft.com/office/drawing/2014/main" id="{BA448AA2-AF55-4C23-B47B-C4FF95AE0140}"/>
              </a:ext>
            </a:extLst>
          </p:cNvPr>
          <p:cNvSpPr>
            <a:spLocks noChangeArrowheads="1" noTextEdit="1"/>
          </p:cNvSpPr>
          <p:nvPr>
            <p:ph type="sldImg"/>
          </p:nvPr>
        </p:nvSpPr>
        <p:spPr>
          <a:xfrm>
            <a:off x="1301750" y="877888"/>
            <a:ext cx="4510088" cy="3382962"/>
          </a:xfrm>
          <a:ln/>
        </p:spPr>
      </p:sp>
      <p:sp>
        <p:nvSpPr>
          <p:cNvPr id="8196" name="Rectangle 3">
            <a:extLst>
              <a:ext uri="{FF2B5EF4-FFF2-40B4-BE49-F238E27FC236}">
                <a16:creationId xmlns:a16="http://schemas.microsoft.com/office/drawing/2014/main" id="{393CB4A1-6414-480C-8F69-14D2673FB4A9}"/>
              </a:ext>
            </a:extLst>
          </p:cNvPr>
          <p:cNvSpPr>
            <a:spLocks noGrp="1" noChangeArrowheads="1"/>
          </p:cNvSpPr>
          <p:nvPr>
            <p:ph type="body" idx="1"/>
          </p:nvPr>
        </p:nvSpPr>
        <p:spPr>
          <a:xfrm>
            <a:off x="709613" y="4860925"/>
            <a:ext cx="5680075" cy="4605338"/>
          </a:xfrm>
          <a:noFill/>
        </p:spPr>
        <p:txBody>
          <a:bodyPr/>
          <a:lstStyle/>
          <a:p>
            <a:r>
              <a:rPr lang="en-US" altLang="zh-TW"/>
              <a:t>Intent</a:t>
            </a:r>
          </a:p>
          <a:p>
            <a:r>
              <a:rPr lang="en-US" altLang="zh-TW"/>
              <a:t>Synopsis</a:t>
            </a:r>
          </a:p>
          <a:p>
            <a:r>
              <a:rPr lang="en-US" altLang="zh-TW"/>
              <a:t>Motivation</a:t>
            </a:r>
          </a:p>
          <a:p>
            <a:r>
              <a:rPr lang="en-US" altLang="zh-TW"/>
              <a:t>Applicability</a:t>
            </a:r>
          </a:p>
          <a:p>
            <a:r>
              <a:rPr lang="en-US" altLang="zh-TW"/>
              <a:t>Structure</a:t>
            </a:r>
          </a:p>
          <a:p>
            <a:r>
              <a:rPr lang="en-US" altLang="zh-TW"/>
              <a:t>Context/Problem</a:t>
            </a:r>
          </a:p>
          <a:p>
            <a:r>
              <a:rPr lang="en-US" altLang="zh-TW"/>
              <a:t>solution</a:t>
            </a:r>
          </a:p>
          <a:p>
            <a:r>
              <a:rPr lang="en-US" altLang="zh-TW"/>
              <a:t>Participants</a:t>
            </a:r>
          </a:p>
          <a:p>
            <a:r>
              <a:rPr lang="en-US" altLang="zh-TW"/>
              <a:t>Collaborations</a:t>
            </a:r>
          </a:p>
          <a:p>
            <a:r>
              <a:rPr lang="en-US" altLang="zh-TW"/>
              <a:t>Consequences</a:t>
            </a:r>
          </a:p>
          <a:p>
            <a:r>
              <a:rPr lang="en-US" altLang="zh-TW"/>
              <a:t>Known Uses</a:t>
            </a:r>
          </a:p>
          <a:p>
            <a:r>
              <a:rPr lang="en-US" altLang="zh-TW"/>
              <a:t>Related Patterns</a:t>
            </a:r>
          </a:p>
          <a:p>
            <a:r>
              <a:rPr lang="en-US" altLang="zh-TW"/>
              <a:t>examples</a:t>
            </a:r>
          </a:p>
          <a:p>
            <a:r>
              <a:rPr lang="en-US" altLang="zh-TW"/>
              <a:t>Scenario</a:t>
            </a:r>
          </a:p>
          <a:p>
            <a:r>
              <a:rPr lang="en-US" altLang="zh-TW"/>
              <a:t>Implementation:</a:t>
            </a:r>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C072565-03DB-4606-8123-0BDC2A57BF1C}"/>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FCF973E4-7D55-4D8E-A7E2-FBF93EEFA64D}" type="slidenum">
              <a:rPr lang="zh-TW" altLang="en-US"/>
              <a:pPr/>
              <a:t>5</a:t>
            </a:fld>
            <a:endParaRPr lang="en-US" altLang="zh-TW"/>
          </a:p>
        </p:txBody>
      </p:sp>
      <p:sp>
        <p:nvSpPr>
          <p:cNvPr id="11267" name="Rectangle 2">
            <a:extLst>
              <a:ext uri="{FF2B5EF4-FFF2-40B4-BE49-F238E27FC236}">
                <a16:creationId xmlns:a16="http://schemas.microsoft.com/office/drawing/2014/main" id="{B0AA2943-B164-4571-9EA8-A1AC22F7EC04}"/>
              </a:ext>
            </a:extLst>
          </p:cNvPr>
          <p:cNvSpPr>
            <a:spLocks noChangeArrowheads="1" noTextEdit="1"/>
          </p:cNvSpPr>
          <p:nvPr>
            <p:ph type="sldImg"/>
          </p:nvPr>
        </p:nvSpPr>
        <p:spPr>
          <a:xfrm>
            <a:off x="1301750" y="877888"/>
            <a:ext cx="4510088" cy="3382962"/>
          </a:xfrm>
          <a:ln/>
        </p:spPr>
      </p:sp>
      <p:sp>
        <p:nvSpPr>
          <p:cNvPr id="11268" name="Rectangle 3">
            <a:extLst>
              <a:ext uri="{FF2B5EF4-FFF2-40B4-BE49-F238E27FC236}">
                <a16:creationId xmlns:a16="http://schemas.microsoft.com/office/drawing/2014/main" id="{139AB05E-678F-4F7E-9216-616E00F73B5B}"/>
              </a:ext>
            </a:extLst>
          </p:cNvPr>
          <p:cNvSpPr>
            <a:spLocks noGrp="1" noChangeArrowheads="1"/>
          </p:cNvSpPr>
          <p:nvPr>
            <p:ph type="body" idx="1"/>
          </p:nvPr>
        </p:nvSpPr>
        <p:spPr>
          <a:xfrm>
            <a:off x="709613" y="4860925"/>
            <a:ext cx="5680075" cy="4605338"/>
          </a:xfrm>
          <a:noFill/>
        </p:spPr>
        <p:txBody>
          <a:bodyPr/>
          <a:lstStyle/>
          <a:p>
            <a:r>
              <a:rPr lang="en-US" altLang="zh-TW"/>
              <a:t>[</a:t>
            </a:r>
            <a:r>
              <a:rPr lang="en-US" altLang="zh-TW" sz="1000"/>
              <a:t>Buschman et al.]</a:t>
            </a:r>
            <a:endParaRPr lang="zh-TW"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7B5A945-8652-4A39-A9A7-910F90C3660F}"/>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00DB8E8A-325A-47AA-BA27-079585E7EA25}" type="slidenum">
              <a:rPr lang="zh-TW" altLang="en-US"/>
              <a:pPr/>
              <a:t>15</a:t>
            </a:fld>
            <a:endParaRPr lang="en-US" altLang="zh-TW"/>
          </a:p>
        </p:txBody>
      </p:sp>
      <p:sp>
        <p:nvSpPr>
          <p:cNvPr id="22531" name="Rectangle 2">
            <a:extLst>
              <a:ext uri="{FF2B5EF4-FFF2-40B4-BE49-F238E27FC236}">
                <a16:creationId xmlns:a16="http://schemas.microsoft.com/office/drawing/2014/main" id="{E24F9934-C236-4AB1-BD73-5D331B7B8356}"/>
              </a:ext>
            </a:extLst>
          </p:cNvPr>
          <p:cNvSpPr>
            <a:spLocks noChangeArrowheads="1" noTextEdit="1"/>
          </p:cNvSpPr>
          <p:nvPr>
            <p:ph type="sldImg"/>
          </p:nvPr>
        </p:nvSpPr>
        <p:spPr>
          <a:xfrm>
            <a:off x="1301750" y="877888"/>
            <a:ext cx="4510088" cy="3382962"/>
          </a:xfrm>
          <a:ln/>
        </p:spPr>
      </p:sp>
      <p:sp>
        <p:nvSpPr>
          <p:cNvPr id="22532" name="Rectangle 3">
            <a:extLst>
              <a:ext uri="{FF2B5EF4-FFF2-40B4-BE49-F238E27FC236}">
                <a16:creationId xmlns:a16="http://schemas.microsoft.com/office/drawing/2014/main" id="{4E04363B-FD3C-459A-AE74-F5EA6DF66D19}"/>
              </a:ext>
            </a:extLst>
          </p:cNvPr>
          <p:cNvSpPr>
            <a:spLocks noGrp="1" noChangeArrowheads="1"/>
          </p:cNvSpPr>
          <p:nvPr>
            <p:ph type="body" idx="1"/>
          </p:nvPr>
        </p:nvSpPr>
        <p:spPr>
          <a:xfrm>
            <a:off x="709613" y="4860925"/>
            <a:ext cx="5680075" cy="4605338"/>
          </a:xfrm>
          <a:noFill/>
        </p:spPr>
        <p:txBody>
          <a:bodyPr/>
          <a:lstStyle/>
          <a:p>
            <a:pPr lvl="1"/>
            <a:r>
              <a:rPr lang="en-US" altLang="zh-TW" sz="1600" b="1"/>
              <a:t>Scenario</a:t>
            </a:r>
          </a:p>
          <a:p>
            <a:pPr lvl="2"/>
            <a:r>
              <a:rPr lang="en-US" altLang="zh-TW" sz="1400"/>
              <a:t>The controller accepts user input in its event handling procedure, interprets the event, and activates a service procedure of the model</a:t>
            </a:r>
          </a:p>
          <a:p>
            <a:pPr lvl="2"/>
            <a:r>
              <a:rPr lang="en-US" altLang="zh-TW" sz="1400"/>
              <a:t>The model performs the requested service. This results in a change to its internal data</a:t>
            </a:r>
          </a:p>
          <a:p>
            <a:pPr lvl="2"/>
            <a:r>
              <a:rPr lang="en-US" altLang="zh-TW" sz="1400"/>
              <a:t>The model notifies all views and controllers registered with the change-propagation mechanism of the change by calling their update procedures</a:t>
            </a:r>
          </a:p>
          <a:p>
            <a:pPr lvl="2"/>
            <a:r>
              <a:rPr lang="en-US" altLang="zh-TW" sz="1400"/>
              <a:t>Each view requests the changed data from the model and redisplays itself on the screen.</a:t>
            </a:r>
          </a:p>
          <a:p>
            <a:pPr lvl="2"/>
            <a:r>
              <a:rPr lang="en-US" altLang="zh-TW" sz="1400"/>
              <a:t>Each registered controller retrieves data from the model to enable or disable certain user functions</a:t>
            </a:r>
          </a:p>
          <a:p>
            <a:pPr lvl="2"/>
            <a:r>
              <a:rPr lang="en-US" altLang="zh-TW" sz="1400"/>
              <a:t>The original controller regains control and returns from its event handling procedure.</a:t>
            </a:r>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C75E145-372B-4C0B-B3A4-63E280FA4F4B}"/>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76580B31-E42D-4408-BA56-7A642D64E177}" type="slidenum">
              <a:rPr lang="zh-TW" altLang="en-US"/>
              <a:pPr/>
              <a:t>19</a:t>
            </a:fld>
            <a:endParaRPr lang="en-US" altLang="zh-TW"/>
          </a:p>
        </p:txBody>
      </p:sp>
      <p:sp>
        <p:nvSpPr>
          <p:cNvPr id="27651" name="Rectangle 2">
            <a:extLst>
              <a:ext uri="{FF2B5EF4-FFF2-40B4-BE49-F238E27FC236}">
                <a16:creationId xmlns:a16="http://schemas.microsoft.com/office/drawing/2014/main" id="{FF93B073-066A-4200-B153-F3956AFEDBB3}"/>
              </a:ext>
            </a:extLst>
          </p:cNvPr>
          <p:cNvSpPr>
            <a:spLocks noChangeArrowheads="1" noTextEdit="1"/>
          </p:cNvSpPr>
          <p:nvPr>
            <p:ph type="sldImg"/>
          </p:nvPr>
        </p:nvSpPr>
        <p:spPr>
          <a:xfrm>
            <a:off x="1301750" y="877888"/>
            <a:ext cx="4510088" cy="3382962"/>
          </a:xfrm>
          <a:ln/>
        </p:spPr>
      </p:sp>
      <p:sp>
        <p:nvSpPr>
          <p:cNvPr id="27652" name="Rectangle 3">
            <a:extLst>
              <a:ext uri="{FF2B5EF4-FFF2-40B4-BE49-F238E27FC236}">
                <a16:creationId xmlns:a16="http://schemas.microsoft.com/office/drawing/2014/main" id="{A97B4C57-EF73-45E6-BB54-E41734BF906F}"/>
              </a:ext>
            </a:extLst>
          </p:cNvPr>
          <p:cNvSpPr>
            <a:spLocks noGrp="1" noChangeArrowheads="1"/>
          </p:cNvSpPr>
          <p:nvPr>
            <p:ph type="body" idx="1"/>
          </p:nvPr>
        </p:nvSpPr>
        <p:spPr>
          <a:xfrm>
            <a:off x="709613" y="4860925"/>
            <a:ext cx="5680075" cy="4605338"/>
          </a:xfrm>
          <a:noFill/>
        </p:spPr>
        <p:txBody>
          <a:bodyPr/>
          <a:lstStyle/>
          <a:p>
            <a:br>
              <a:rPr lang="en-US" altLang="zh-TW" sz="1400"/>
            </a:br>
            <a:r>
              <a:rPr lang="en-US" altLang="zh-TW"/>
              <a:t>[Buschmann et al.. 96]</a:t>
            </a:r>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4742EBD-94D6-4962-935F-2E19EE7C2208}"/>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72E2D0D0-F64B-4D2F-A7C5-D494C8653591}" type="slidenum">
              <a:rPr lang="zh-TW" altLang="en-US"/>
              <a:pPr/>
              <a:t>31</a:t>
            </a:fld>
            <a:endParaRPr lang="en-US" altLang="zh-TW"/>
          </a:p>
        </p:txBody>
      </p:sp>
      <p:sp>
        <p:nvSpPr>
          <p:cNvPr id="40963" name="Rectangle 2">
            <a:extLst>
              <a:ext uri="{FF2B5EF4-FFF2-40B4-BE49-F238E27FC236}">
                <a16:creationId xmlns:a16="http://schemas.microsoft.com/office/drawing/2014/main" id="{3080BDFA-70E2-4A83-9D06-1C004C6B651C}"/>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5E4A2665-9A24-47D8-95DF-3CE715AC7504}"/>
              </a:ext>
            </a:extLst>
          </p:cNvPr>
          <p:cNvSpPr>
            <a:spLocks noGrp="1" noChangeArrowheads="1"/>
          </p:cNvSpPr>
          <p:nvPr>
            <p:ph type="body" idx="1"/>
          </p:nvPr>
        </p:nvSpPr>
        <p:spPr>
          <a:noFill/>
        </p:spPr>
        <p:txBody>
          <a:bodyPr/>
          <a:lstStyle/>
          <a:p>
            <a:r>
              <a:rPr lang="en-US" altLang="zh-TW"/>
              <a:t>IDL: i</a:t>
            </a:r>
            <a:r>
              <a:rPr lang="en-US" altLang="zh-TW" i="1"/>
              <a:t>nterface definition language</a:t>
            </a:r>
            <a:r>
              <a:rPr lang="en-US" altLang="zh-TW"/>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CB6EEE7-F6B9-4F9D-8BFA-7D1956EDB664}"/>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AAEEB101-9F16-4BD3-AB70-8DF793629B56}" type="slidenum">
              <a:rPr lang="zh-TW" altLang="en-US"/>
              <a:pPr/>
              <a:t>33</a:t>
            </a:fld>
            <a:endParaRPr lang="en-US" altLang="zh-TW"/>
          </a:p>
        </p:txBody>
      </p:sp>
      <p:sp>
        <p:nvSpPr>
          <p:cNvPr id="44035" name="Rectangle 2">
            <a:extLst>
              <a:ext uri="{FF2B5EF4-FFF2-40B4-BE49-F238E27FC236}">
                <a16:creationId xmlns:a16="http://schemas.microsoft.com/office/drawing/2014/main" id="{E754DD4F-B960-410D-9E5D-17A4EFA7E2FF}"/>
              </a:ext>
            </a:extLst>
          </p:cNvPr>
          <p:cNvSpPr>
            <a:spLocks noChangeArrowheads="1" noTextEdit="1"/>
          </p:cNvSpPr>
          <p:nvPr>
            <p:ph type="sldImg"/>
          </p:nvPr>
        </p:nvSpPr>
        <p:spPr>
          <a:xfrm>
            <a:off x="992188" y="768350"/>
            <a:ext cx="5114925" cy="3836988"/>
          </a:xfrm>
          <a:ln/>
        </p:spPr>
      </p:sp>
      <p:sp>
        <p:nvSpPr>
          <p:cNvPr id="44036" name="Rectangle 3">
            <a:extLst>
              <a:ext uri="{FF2B5EF4-FFF2-40B4-BE49-F238E27FC236}">
                <a16:creationId xmlns:a16="http://schemas.microsoft.com/office/drawing/2014/main" id="{D6F72E31-8FF0-4454-AD16-ABE52AB147CA}"/>
              </a:ext>
            </a:extLst>
          </p:cNvPr>
          <p:cNvSpPr>
            <a:spLocks noGrp="1" noChangeArrowheads="1"/>
          </p:cNvSpPr>
          <p:nvPr>
            <p:ph type="body" idx="1"/>
          </p:nvPr>
        </p:nvSpPr>
        <p:spPr>
          <a:xfrm>
            <a:off x="709613" y="4860925"/>
            <a:ext cx="5680075" cy="4605338"/>
          </a:xfrm>
          <a:noFill/>
        </p:spPr>
        <p:txBody>
          <a:bodyPr lIns="96693" tIns="48346" rIns="96693" bIns="48346"/>
          <a:lstStyle/>
          <a:p>
            <a:pPr>
              <a:lnSpc>
                <a:spcPct val="80000"/>
              </a:lnSpc>
            </a:pPr>
            <a:endParaRPr lang="en-US" altLang="zh-TW"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3AE15DC-610C-4370-8609-F18B76744933}"/>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6BCEB69C-4428-471E-880B-BF3BC9CE4748}" type="slidenum">
              <a:rPr lang="zh-TW" altLang="en-US"/>
              <a:pPr/>
              <a:t>37</a:t>
            </a:fld>
            <a:endParaRPr lang="en-US" altLang="zh-TW"/>
          </a:p>
        </p:txBody>
      </p:sp>
      <p:sp>
        <p:nvSpPr>
          <p:cNvPr id="49155" name="Rectangle 2">
            <a:extLst>
              <a:ext uri="{FF2B5EF4-FFF2-40B4-BE49-F238E27FC236}">
                <a16:creationId xmlns:a16="http://schemas.microsoft.com/office/drawing/2014/main" id="{3DDD4C82-063F-4F66-A511-5F4A118825BE}"/>
              </a:ext>
            </a:extLst>
          </p:cNvPr>
          <p:cNvSpPr>
            <a:spLocks noChangeArrowheads="1" noTextEdit="1"/>
          </p:cNvSpPr>
          <p:nvPr>
            <p:ph type="sldImg"/>
          </p:nvPr>
        </p:nvSpPr>
        <p:spPr>
          <a:xfrm>
            <a:off x="1674813" y="852488"/>
            <a:ext cx="3751262" cy="2813050"/>
          </a:xfrm>
          <a:ln/>
        </p:spPr>
      </p:sp>
      <p:sp>
        <p:nvSpPr>
          <p:cNvPr id="49156" name="Rectangle 3">
            <a:extLst>
              <a:ext uri="{FF2B5EF4-FFF2-40B4-BE49-F238E27FC236}">
                <a16:creationId xmlns:a16="http://schemas.microsoft.com/office/drawing/2014/main" id="{B2335980-6B14-45AE-BD3F-3E4979AE363D}"/>
              </a:ext>
            </a:extLst>
          </p:cNvPr>
          <p:cNvSpPr>
            <a:spLocks noGrp="1" noChangeArrowheads="1"/>
          </p:cNvSpPr>
          <p:nvPr>
            <p:ph type="body" idx="1"/>
          </p:nvPr>
        </p:nvSpPr>
        <p:spPr>
          <a:xfrm>
            <a:off x="1262063" y="3922713"/>
            <a:ext cx="4813300" cy="5543550"/>
          </a:xfrm>
          <a:noFill/>
        </p:spPr>
        <p:txBody>
          <a:bodyPr lIns="94665" tIns="47333" rIns="94665" bIns="47333"/>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F6FE3FC-1BC0-47E8-B84E-C1B0029D9980}"/>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56F2054B-96B9-4D68-A91C-0FD963E9F973}" type="slidenum">
              <a:rPr lang="zh-TW" altLang="en-US"/>
              <a:pPr/>
              <a:t>42</a:t>
            </a:fld>
            <a:endParaRPr lang="en-US" altLang="zh-TW"/>
          </a:p>
        </p:txBody>
      </p:sp>
      <p:sp>
        <p:nvSpPr>
          <p:cNvPr id="55299" name="Rectangle 2">
            <a:extLst>
              <a:ext uri="{FF2B5EF4-FFF2-40B4-BE49-F238E27FC236}">
                <a16:creationId xmlns:a16="http://schemas.microsoft.com/office/drawing/2014/main" id="{2A61B841-8590-4A1F-B121-2067A2DF1607}"/>
              </a:ext>
            </a:extLst>
          </p:cNvPr>
          <p:cNvSpPr>
            <a:spLocks noChangeArrowheads="1" noTextEdit="1"/>
          </p:cNvSpPr>
          <p:nvPr>
            <p:ph type="sldImg"/>
          </p:nvPr>
        </p:nvSpPr>
        <p:spPr>
          <a:xfrm>
            <a:off x="1301750" y="877888"/>
            <a:ext cx="4510088" cy="3382962"/>
          </a:xfrm>
          <a:ln/>
        </p:spPr>
      </p:sp>
      <p:sp>
        <p:nvSpPr>
          <p:cNvPr id="55300" name="Rectangle 3">
            <a:extLst>
              <a:ext uri="{FF2B5EF4-FFF2-40B4-BE49-F238E27FC236}">
                <a16:creationId xmlns:a16="http://schemas.microsoft.com/office/drawing/2014/main" id="{3C0C53C9-D8BE-4DC7-8385-5CF7ADD751C5}"/>
              </a:ext>
            </a:extLst>
          </p:cNvPr>
          <p:cNvSpPr>
            <a:spLocks noGrp="1" noChangeArrowheads="1"/>
          </p:cNvSpPr>
          <p:nvPr>
            <p:ph type="body" idx="1"/>
          </p:nvPr>
        </p:nvSpPr>
        <p:spPr>
          <a:xfrm>
            <a:off x="709613" y="4860925"/>
            <a:ext cx="5680075" cy="4605338"/>
          </a:xfrm>
          <a:noFill/>
        </p:spPr>
        <p:txBody>
          <a:bodyPr/>
          <a:lstStyle/>
          <a:p>
            <a:r>
              <a:rPr lang="en-US" altLang="zh-TW"/>
              <a:t>Note</a:t>
            </a:r>
          </a:p>
          <a:p>
            <a:pPr>
              <a:buFont typeface="Wingdings" panose="05000000000000000000" pitchFamily="2" charset="2"/>
              <a:buChar char="l"/>
            </a:pPr>
            <a:r>
              <a:rPr lang="en-US" altLang="zh-TW"/>
              <a:t>  A classic application of AbstractFactory: If your system needs to support multiple look-and-feel user interfaces, such as Motif window or PM window. You tell the factory that you want your program to look like PM window, and it returns a PM widget factory that returns PM window-like objects. When you request specific objects, such as scroll bar, the PM widget factory returns PM scroll bar. </a:t>
            </a:r>
          </a:p>
          <a:p>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F897C7E-5200-44A1-AA7A-9539CA6D34AC}"/>
              </a:ext>
            </a:extLst>
          </p:cNvPr>
          <p:cNvSpPr>
            <a:spLocks noGrp="1" noChangeArrowheads="1"/>
          </p:cNvSpPr>
          <p:nvPr>
            <p:ph type="sldNum" sz="quarter" idx="5"/>
          </p:nvPr>
        </p:nvSpPr>
        <p:spPr>
          <a:noFill/>
        </p:spPr>
        <p:txBody>
          <a:bodyPr/>
          <a:lstStyle>
            <a:lvl1pPr defTabSz="952500">
              <a:defRPr sz="1200">
                <a:solidFill>
                  <a:schemeClr val="tx1"/>
                </a:solidFill>
                <a:latin typeface="Times New Roman" panose="02020603050405020304" pitchFamily="18" charset="0"/>
              </a:defRPr>
            </a:lvl1pPr>
            <a:lvl2pPr marL="742950" indent="-285750" defTabSz="952500">
              <a:defRPr sz="1200">
                <a:solidFill>
                  <a:schemeClr val="tx1"/>
                </a:solidFill>
                <a:latin typeface="Times New Roman" panose="02020603050405020304" pitchFamily="18" charset="0"/>
              </a:defRPr>
            </a:lvl2pPr>
            <a:lvl3pPr marL="1143000" indent="-228600" defTabSz="952500">
              <a:defRPr sz="1200">
                <a:solidFill>
                  <a:schemeClr val="tx1"/>
                </a:solidFill>
                <a:latin typeface="Times New Roman" panose="02020603050405020304" pitchFamily="18" charset="0"/>
              </a:defRPr>
            </a:lvl3pPr>
            <a:lvl4pPr marL="1600200" indent="-228600" defTabSz="952500">
              <a:defRPr sz="1200">
                <a:solidFill>
                  <a:schemeClr val="tx1"/>
                </a:solidFill>
                <a:latin typeface="Times New Roman" panose="02020603050405020304" pitchFamily="18" charset="0"/>
              </a:defRPr>
            </a:lvl4pPr>
            <a:lvl5pPr marL="2057400" indent="-228600" defTabSz="952500">
              <a:defRPr sz="1200">
                <a:solidFill>
                  <a:schemeClr val="tx1"/>
                </a:solidFill>
                <a:latin typeface="Times New Roman" panose="02020603050405020304" pitchFamily="18" charset="0"/>
              </a:defRPr>
            </a:lvl5pPr>
            <a:lvl6pPr marL="2514600" indent="-228600" defTabSz="9525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9525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9525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952500" eaLnBrk="0" fontAlgn="base" hangingPunct="0">
              <a:spcBef>
                <a:spcPct val="0"/>
              </a:spcBef>
              <a:spcAft>
                <a:spcPct val="0"/>
              </a:spcAft>
              <a:defRPr sz="1200">
                <a:solidFill>
                  <a:schemeClr val="tx1"/>
                </a:solidFill>
                <a:latin typeface="Times New Roman" panose="02020603050405020304" pitchFamily="18" charset="0"/>
              </a:defRPr>
            </a:lvl9pPr>
          </a:lstStyle>
          <a:p>
            <a:fld id="{ADC8A6E2-2510-4C75-88FF-1024204C5AF2}" type="slidenum">
              <a:rPr lang="zh-TW" altLang="en-US"/>
              <a:pPr/>
              <a:t>91</a:t>
            </a:fld>
            <a:endParaRPr lang="en-US" altLang="zh-TW"/>
          </a:p>
        </p:txBody>
      </p:sp>
      <p:sp>
        <p:nvSpPr>
          <p:cNvPr id="106499" name="Rectangle 2">
            <a:extLst>
              <a:ext uri="{FF2B5EF4-FFF2-40B4-BE49-F238E27FC236}">
                <a16:creationId xmlns:a16="http://schemas.microsoft.com/office/drawing/2014/main" id="{BC2AB334-3278-4DB6-A7F8-C65B66646652}"/>
              </a:ext>
            </a:extLst>
          </p:cNvPr>
          <p:cNvSpPr>
            <a:spLocks noChangeArrowheads="1" noTextEdit="1"/>
          </p:cNvSpPr>
          <p:nvPr>
            <p:ph type="sldImg"/>
          </p:nvPr>
        </p:nvSpPr>
        <p:spPr>
          <a:xfrm>
            <a:off x="1301750" y="877888"/>
            <a:ext cx="4510088" cy="3382962"/>
          </a:xfrm>
          <a:ln/>
        </p:spPr>
      </p:sp>
      <p:sp>
        <p:nvSpPr>
          <p:cNvPr id="106500" name="Rectangle 3">
            <a:extLst>
              <a:ext uri="{FF2B5EF4-FFF2-40B4-BE49-F238E27FC236}">
                <a16:creationId xmlns:a16="http://schemas.microsoft.com/office/drawing/2014/main" id="{9412F26F-963F-4633-A54E-156A1FBD340C}"/>
              </a:ext>
            </a:extLst>
          </p:cNvPr>
          <p:cNvSpPr>
            <a:spLocks noGrp="1" noChangeArrowheads="1"/>
          </p:cNvSpPr>
          <p:nvPr>
            <p:ph type="body" idx="1"/>
          </p:nvPr>
        </p:nvSpPr>
        <p:spPr>
          <a:xfrm>
            <a:off x="709613" y="4860925"/>
            <a:ext cx="5680075" cy="4605338"/>
          </a:xfrm>
          <a:noFill/>
        </p:spPr>
        <p:txBody>
          <a:bodyPr/>
          <a:lstStyle/>
          <a:p>
            <a:pPr algn="ctr"/>
            <a:r>
              <a:rPr lang="en-US" altLang="zh-TW"/>
              <a:t>Note</a:t>
            </a:r>
          </a:p>
          <a:p>
            <a:pPr>
              <a:buFontTx/>
              <a:buChar char="•"/>
            </a:pPr>
            <a:r>
              <a:rPr lang="en-US" altLang="zh-TW"/>
              <a:t> </a:t>
            </a:r>
            <a:r>
              <a:rPr lang="en-US" altLang="zh-TW" b="1"/>
              <a:t>attach (observer)</a:t>
            </a:r>
            <a:r>
              <a:rPr lang="en-US" altLang="zh-TW"/>
              <a:t> : adds the given </a:t>
            </a:r>
            <a:r>
              <a:rPr lang="en-US" altLang="zh-TW" b="1"/>
              <a:t>observer</a:t>
            </a:r>
            <a:r>
              <a:rPr lang="en-US" altLang="zh-TW"/>
              <a:t> to its list of observers.</a:t>
            </a:r>
          </a:p>
          <a:p>
            <a:pPr>
              <a:buFontTx/>
              <a:buChar char="•"/>
            </a:pPr>
            <a:r>
              <a:rPr lang="en-US" altLang="zh-TW"/>
              <a:t> </a:t>
            </a:r>
            <a:r>
              <a:rPr lang="en-US" altLang="zh-TW" b="1"/>
              <a:t>detach (observer)</a:t>
            </a:r>
            <a:r>
              <a:rPr lang="en-US" altLang="zh-TW"/>
              <a:t>: removes the given </a:t>
            </a:r>
            <a:r>
              <a:rPr lang="en-US" altLang="zh-TW" b="1"/>
              <a:t>observer</a:t>
            </a:r>
            <a:r>
              <a:rPr lang="en-US" altLang="zh-TW"/>
              <a:t> from its list of observers.</a:t>
            </a:r>
          </a:p>
          <a:p>
            <a:pPr>
              <a:buFontTx/>
              <a:buChar char="•"/>
            </a:pPr>
            <a:r>
              <a:rPr lang="en-US" altLang="zh-TW"/>
              <a:t> The </a:t>
            </a:r>
            <a:r>
              <a:rPr lang="en-US" altLang="zh-TW" b="1"/>
              <a:t>Subject</a:t>
            </a:r>
            <a:r>
              <a:rPr lang="en-US" altLang="zh-TW"/>
              <a:t> implements a </a:t>
            </a:r>
            <a:r>
              <a:rPr lang="en-US" altLang="zh-TW" b="1"/>
              <a:t>notify</a:t>
            </a:r>
            <a:r>
              <a:rPr lang="en-US" altLang="zh-TW"/>
              <a:t> operation that goes through its list of </a:t>
            </a:r>
            <a:r>
              <a:rPr lang="en-US" altLang="zh-TW" b="1"/>
              <a:t>Observer</a:t>
            </a:r>
            <a:r>
              <a:rPr lang="en-US" altLang="zh-TW"/>
              <a:t>s and calls this </a:t>
            </a:r>
            <a:r>
              <a:rPr lang="en-US" altLang="zh-TW" b="1"/>
              <a:t>update</a:t>
            </a:r>
            <a:r>
              <a:rPr lang="en-US" altLang="zh-TW"/>
              <a:t> operation for each of them.</a:t>
            </a:r>
          </a:p>
          <a:p>
            <a:pPr>
              <a:buFontTx/>
              <a:buChar char="•"/>
            </a:pPr>
            <a:r>
              <a:rPr lang="en-US" altLang="zh-TW"/>
              <a:t> If notifying each </a:t>
            </a:r>
            <a:r>
              <a:rPr lang="en-US" altLang="zh-TW" b="1"/>
              <a:t>Observer</a:t>
            </a:r>
            <a:r>
              <a:rPr lang="en-US" altLang="zh-TW"/>
              <a:t> is not enough to get more information, you may add operation(s) to the </a:t>
            </a:r>
            <a:r>
              <a:rPr lang="en-US" altLang="zh-TW" b="1"/>
              <a:t>Subject</a:t>
            </a:r>
            <a:r>
              <a:rPr lang="en-US" altLang="zh-TW"/>
              <a:t> that allow the </a:t>
            </a:r>
            <a:r>
              <a:rPr lang="en-US" altLang="zh-TW" b="1"/>
              <a:t>Observer</a:t>
            </a:r>
            <a:r>
              <a:rPr lang="en-US" altLang="zh-TW"/>
              <a:t>s to get whatever information they need.</a:t>
            </a:r>
          </a:p>
          <a:p>
            <a:pPr>
              <a:buFontTx/>
              <a:buChar char="•"/>
            </a:pPr>
            <a:r>
              <a:rPr lang="en-US" altLang="zh-TW"/>
              <a:t> Each </a:t>
            </a:r>
            <a:r>
              <a:rPr lang="en-US" altLang="zh-TW" b="1"/>
              <a:t>Observer</a:t>
            </a:r>
            <a:r>
              <a:rPr lang="en-US" altLang="zh-TW"/>
              <a:t> calls </a:t>
            </a:r>
            <a:r>
              <a:rPr lang="en-US" altLang="zh-TW" b="1"/>
              <a:t>getState</a:t>
            </a:r>
            <a:r>
              <a:rPr lang="en-US" altLang="zh-TW"/>
              <a:t> for information on the newly added </a:t>
            </a:r>
            <a:r>
              <a:rPr lang="en-US" altLang="zh-TW" b="1"/>
              <a:t>Subject</a:t>
            </a:r>
            <a:r>
              <a:rPr lang="en-US" altLang="zh-TW"/>
              <a:t> to see what it needs to do.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F2DCB26F-A011-46BA-9D55-60D33FB1B728}"/>
              </a:ext>
            </a:extLst>
          </p:cNvPr>
          <p:cNvSpPr>
            <a:spLocks noChangeArrowheads="1"/>
          </p:cNvSpPr>
          <p:nvPr/>
        </p:nvSpPr>
        <p:spPr bwMode="auto">
          <a:xfrm>
            <a:off x="0" y="0"/>
            <a:ext cx="9144000" cy="68580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5" name="Oval 5">
            <a:extLst>
              <a:ext uri="{FF2B5EF4-FFF2-40B4-BE49-F238E27FC236}">
                <a16:creationId xmlns:a16="http://schemas.microsoft.com/office/drawing/2014/main" id="{B0169D81-7443-432B-9A90-3CAF1E1D5846}"/>
              </a:ext>
            </a:extLst>
          </p:cNvPr>
          <p:cNvSpPr>
            <a:spLocks noChangeArrowheads="1"/>
          </p:cNvSpPr>
          <p:nvPr/>
        </p:nvSpPr>
        <p:spPr bwMode="auto">
          <a:xfrm>
            <a:off x="166688" y="842963"/>
            <a:ext cx="752475" cy="752475"/>
          </a:xfrm>
          <a:prstGeom prst="ellipse">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6" name="Rectangle 6">
            <a:extLst>
              <a:ext uri="{FF2B5EF4-FFF2-40B4-BE49-F238E27FC236}">
                <a16:creationId xmlns:a16="http://schemas.microsoft.com/office/drawing/2014/main" id="{30C87DFA-80BB-495E-AF59-D6AD20F4BDFE}"/>
              </a:ext>
            </a:extLst>
          </p:cNvPr>
          <p:cNvSpPr>
            <a:spLocks noChangeArrowheads="1"/>
          </p:cNvSpPr>
          <p:nvPr/>
        </p:nvSpPr>
        <p:spPr bwMode="auto">
          <a:xfrm>
            <a:off x="100013" y="842963"/>
            <a:ext cx="438150" cy="752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7" name="Freeform 9">
            <a:extLst>
              <a:ext uri="{FF2B5EF4-FFF2-40B4-BE49-F238E27FC236}">
                <a16:creationId xmlns:a16="http://schemas.microsoft.com/office/drawing/2014/main" id="{73D7AED4-C5DC-430E-AE27-7E93167C44A2}"/>
              </a:ext>
            </a:extLst>
          </p:cNvPr>
          <p:cNvSpPr>
            <a:spLocks noEditPoints="1"/>
          </p:cNvSpPr>
          <p:nvPr/>
        </p:nvSpPr>
        <p:spPr bwMode="auto">
          <a:xfrm>
            <a:off x="0" y="0"/>
            <a:ext cx="9147175" cy="6862763"/>
          </a:xfrm>
          <a:custGeom>
            <a:avLst/>
            <a:gdLst>
              <a:gd name="T0" fmla="*/ 0 w 4778"/>
              <a:gd name="T1" fmla="*/ 0 h 3603"/>
              <a:gd name="T2" fmla="*/ 2147483646 w 4778"/>
              <a:gd name="T3" fmla="*/ 0 h 3603"/>
              <a:gd name="T4" fmla="*/ 2147483646 w 4778"/>
              <a:gd name="T5" fmla="*/ 2147483646 h 3603"/>
              <a:gd name="T6" fmla="*/ 0 w 4778"/>
              <a:gd name="T7" fmla="*/ 2147483646 h 3603"/>
              <a:gd name="T8" fmla="*/ 0 w 4778"/>
              <a:gd name="T9" fmla="*/ 0 h 3603"/>
              <a:gd name="T10" fmla="*/ 2147483646 w 4778"/>
              <a:gd name="T11" fmla="*/ 2147483646 h 3603"/>
              <a:gd name="T12" fmla="*/ 2147483646 w 4778"/>
              <a:gd name="T13" fmla="*/ 2147483646 h 3603"/>
              <a:gd name="T14" fmla="*/ 2147483646 w 4778"/>
              <a:gd name="T15" fmla="*/ 2147483646 h 3603"/>
              <a:gd name="T16" fmla="*/ 2147483646 w 4778"/>
              <a:gd name="T17" fmla="*/ 2147483646 h 3603"/>
              <a:gd name="T18" fmla="*/ 2147483646 w 4778"/>
              <a:gd name="T19" fmla="*/ 2147483646 h 3603"/>
              <a:gd name="T20" fmla="*/ 2147483646 w 4778"/>
              <a:gd name="T21" fmla="*/ 2147483646 h 3603"/>
              <a:gd name="T22" fmla="*/ 2147483646 w 4778"/>
              <a:gd name="T23" fmla="*/ 2147483646 h 3603"/>
              <a:gd name="T24" fmla="*/ 2147483646 w 4778"/>
              <a:gd name="T25" fmla="*/ 2147483646 h 3603"/>
              <a:gd name="T26" fmla="*/ 2147483646 w 4778"/>
              <a:gd name="T27" fmla="*/ 2147483646 h 3603"/>
              <a:gd name="T28" fmla="*/ 2147483646 w 4778"/>
              <a:gd name="T29" fmla="*/ 2147483646 h 3603"/>
              <a:gd name="T30" fmla="*/ 2147483646 w 4778"/>
              <a:gd name="T31" fmla="*/ 2147483646 h 3603"/>
              <a:gd name="T32" fmla="*/ 2147483646 w 4778"/>
              <a:gd name="T33" fmla="*/ 2147483646 h 3603"/>
              <a:gd name="T34" fmla="*/ 2147483646 w 4778"/>
              <a:gd name="T35" fmla="*/ 2147483646 h 3603"/>
              <a:gd name="T36" fmla="*/ 2147483646 w 4778"/>
              <a:gd name="T37" fmla="*/ 2147483646 h 3603"/>
              <a:gd name="T38" fmla="*/ 2147483646 w 4778"/>
              <a:gd name="T39" fmla="*/ 2147483646 h 3603"/>
              <a:gd name="T40" fmla="*/ 2147483646 w 4778"/>
              <a:gd name="T41" fmla="*/ 2147483646 h 3603"/>
              <a:gd name="T42" fmla="*/ 2147483646 w 4778"/>
              <a:gd name="T43" fmla="*/ 2147483646 h 3603"/>
              <a:gd name="T44" fmla="*/ 2147483646 w 4778"/>
              <a:gd name="T45" fmla="*/ 2147483646 h 3603"/>
              <a:gd name="T46" fmla="*/ 2147483646 w 4778"/>
              <a:gd name="T47" fmla="*/ 2147483646 h 3603"/>
              <a:gd name="T48" fmla="*/ 2147483646 w 4778"/>
              <a:gd name="T49" fmla="*/ 2147483646 h 3603"/>
              <a:gd name="T50" fmla="*/ 2147483646 w 4778"/>
              <a:gd name="T51" fmla="*/ 2147483646 h 3603"/>
              <a:gd name="T52" fmla="*/ 2147483646 w 4778"/>
              <a:gd name="T53" fmla="*/ 2147483646 h 3603"/>
              <a:gd name="T54" fmla="*/ 2147483646 w 4778"/>
              <a:gd name="T55" fmla="*/ 2147483646 h 3603"/>
              <a:gd name="T56" fmla="*/ 2147483646 w 4778"/>
              <a:gd name="T57" fmla="*/ 2147483646 h 3603"/>
              <a:gd name="T58" fmla="*/ 2147483646 w 4778"/>
              <a:gd name="T59" fmla="*/ 2147483646 h 3603"/>
              <a:gd name="T60" fmla="*/ 2147483646 w 4778"/>
              <a:gd name="T61" fmla="*/ 2147483646 h 3603"/>
              <a:gd name="T62" fmla="*/ 2147483646 w 4778"/>
              <a:gd name="T63" fmla="*/ 2147483646 h 3603"/>
              <a:gd name="T64" fmla="*/ 2147483646 w 4778"/>
              <a:gd name="T65" fmla="*/ 2147483646 h 3603"/>
              <a:gd name="T66" fmla="*/ 2147483646 w 4778"/>
              <a:gd name="T67" fmla="*/ 2147483646 h 3603"/>
              <a:gd name="T68" fmla="*/ 2147483646 w 4778"/>
              <a:gd name="T69" fmla="*/ 2147483646 h 3603"/>
              <a:gd name="T70" fmla="*/ 2147483646 w 4778"/>
              <a:gd name="T71" fmla="*/ 2147483646 h 3603"/>
              <a:gd name="T72" fmla="*/ 2147483646 w 4778"/>
              <a:gd name="T73" fmla="*/ 2147483646 h 3603"/>
              <a:gd name="T74" fmla="*/ 2147483646 w 4778"/>
              <a:gd name="T75" fmla="*/ 2147483646 h 3603"/>
              <a:gd name="T76" fmla="*/ 2147483646 w 4778"/>
              <a:gd name="T77" fmla="*/ 2147483646 h 3603"/>
              <a:gd name="T78" fmla="*/ 2147483646 w 4778"/>
              <a:gd name="T79" fmla="*/ 2147483646 h 3603"/>
              <a:gd name="T80" fmla="*/ 2147483646 w 4778"/>
              <a:gd name="T81" fmla="*/ 2147483646 h 3603"/>
              <a:gd name="T82" fmla="*/ 2147483646 w 4778"/>
              <a:gd name="T83" fmla="*/ 2147483646 h 3603"/>
              <a:gd name="T84" fmla="*/ 2147483646 w 4778"/>
              <a:gd name="T85" fmla="*/ 2147483646 h 3603"/>
              <a:gd name="T86" fmla="*/ 2147483646 w 4778"/>
              <a:gd name="T87" fmla="*/ 2147483646 h 36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78" h="3603">
                <a:moveTo>
                  <a:pt x="0" y="0"/>
                </a:moveTo>
                <a:lnTo>
                  <a:pt x="4778" y="0"/>
                </a:lnTo>
                <a:lnTo>
                  <a:pt x="4778" y="3603"/>
                </a:lnTo>
                <a:lnTo>
                  <a:pt x="0" y="3603"/>
                </a:lnTo>
                <a:lnTo>
                  <a:pt x="0" y="0"/>
                </a:lnTo>
                <a:close/>
                <a:moveTo>
                  <a:pt x="76" y="69"/>
                </a:moveTo>
                <a:lnTo>
                  <a:pt x="4398" y="69"/>
                </a:lnTo>
                <a:lnTo>
                  <a:pt x="4431" y="71"/>
                </a:lnTo>
                <a:lnTo>
                  <a:pt x="4464" y="74"/>
                </a:lnTo>
                <a:lnTo>
                  <a:pt x="4494" y="82"/>
                </a:lnTo>
                <a:lnTo>
                  <a:pt x="4523" y="92"/>
                </a:lnTo>
                <a:lnTo>
                  <a:pt x="4552" y="105"/>
                </a:lnTo>
                <a:lnTo>
                  <a:pt x="4579" y="120"/>
                </a:lnTo>
                <a:lnTo>
                  <a:pt x="4604" y="138"/>
                </a:lnTo>
                <a:lnTo>
                  <a:pt x="4627" y="157"/>
                </a:lnTo>
                <a:lnTo>
                  <a:pt x="4646" y="178"/>
                </a:lnTo>
                <a:lnTo>
                  <a:pt x="4665" y="201"/>
                </a:lnTo>
                <a:lnTo>
                  <a:pt x="4682" y="226"/>
                </a:lnTo>
                <a:lnTo>
                  <a:pt x="4696" y="253"/>
                </a:lnTo>
                <a:lnTo>
                  <a:pt x="4705" y="282"/>
                </a:lnTo>
                <a:lnTo>
                  <a:pt x="4713" y="310"/>
                </a:lnTo>
                <a:lnTo>
                  <a:pt x="4719" y="343"/>
                </a:lnTo>
                <a:lnTo>
                  <a:pt x="4721" y="374"/>
                </a:lnTo>
                <a:lnTo>
                  <a:pt x="4721" y="3542"/>
                </a:lnTo>
                <a:lnTo>
                  <a:pt x="380" y="3542"/>
                </a:lnTo>
                <a:lnTo>
                  <a:pt x="362" y="3542"/>
                </a:lnTo>
                <a:lnTo>
                  <a:pt x="347" y="3540"/>
                </a:lnTo>
                <a:lnTo>
                  <a:pt x="332" y="3538"/>
                </a:lnTo>
                <a:lnTo>
                  <a:pt x="316" y="3534"/>
                </a:lnTo>
                <a:lnTo>
                  <a:pt x="286" y="3525"/>
                </a:lnTo>
                <a:lnTo>
                  <a:pt x="257" y="3513"/>
                </a:lnTo>
                <a:lnTo>
                  <a:pt x="230" y="3498"/>
                </a:lnTo>
                <a:lnTo>
                  <a:pt x="205" y="3481"/>
                </a:lnTo>
                <a:lnTo>
                  <a:pt x="182" y="3459"/>
                </a:lnTo>
                <a:lnTo>
                  <a:pt x="161" y="3436"/>
                </a:lnTo>
                <a:lnTo>
                  <a:pt x="142" y="3412"/>
                </a:lnTo>
                <a:lnTo>
                  <a:pt x="126" y="3385"/>
                </a:lnTo>
                <a:lnTo>
                  <a:pt x="111" y="3356"/>
                </a:lnTo>
                <a:lnTo>
                  <a:pt x="99" y="3327"/>
                </a:lnTo>
                <a:lnTo>
                  <a:pt x="90" y="3296"/>
                </a:lnTo>
                <a:lnTo>
                  <a:pt x="82" y="3264"/>
                </a:lnTo>
                <a:lnTo>
                  <a:pt x="78" y="3231"/>
                </a:lnTo>
                <a:lnTo>
                  <a:pt x="76" y="3199"/>
                </a:lnTo>
                <a:lnTo>
                  <a:pt x="76" y="69"/>
                </a:lnTo>
                <a:close/>
              </a:path>
            </a:pathLst>
          </a:custGeom>
          <a:solidFill>
            <a:srgbClr val="2B737D"/>
          </a:solidFill>
          <a:ln w="9525">
            <a:solidFill>
              <a:schemeClr val="bg1"/>
            </a:solidFill>
            <a:round/>
            <a:headEnd/>
            <a:tailEnd/>
          </a:ln>
        </p:spPr>
        <p:txBody>
          <a:bodyPr/>
          <a:lstStyle/>
          <a:p>
            <a:endParaRPr lang="zh-TW" altLang="en-US"/>
          </a:p>
        </p:txBody>
      </p:sp>
      <p:sp>
        <p:nvSpPr>
          <p:cNvPr id="8" name="Text Box 10">
            <a:extLst>
              <a:ext uri="{FF2B5EF4-FFF2-40B4-BE49-F238E27FC236}">
                <a16:creationId xmlns:a16="http://schemas.microsoft.com/office/drawing/2014/main" id="{9DBE18CE-C1B7-40BF-B24F-8A54FE22C4CE}"/>
              </a:ext>
            </a:extLst>
          </p:cNvPr>
          <p:cNvSpPr txBox="1">
            <a:spLocks noChangeArrowheads="1"/>
          </p:cNvSpPr>
          <p:nvPr/>
        </p:nvSpPr>
        <p:spPr bwMode="auto">
          <a:xfrm>
            <a:off x="6646863" y="61452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defRPr/>
            </a:pPr>
            <a:endParaRPr lang="en-US" altLang="zh-TW" sz="1400">
              <a:latin typeface="Arial" charset="0"/>
              <a:ea typeface="新細明體" pitchFamily="18" charset="-120"/>
            </a:endParaRPr>
          </a:p>
        </p:txBody>
      </p:sp>
      <p:sp>
        <p:nvSpPr>
          <p:cNvPr id="9" name="Text Box 12">
            <a:extLst>
              <a:ext uri="{FF2B5EF4-FFF2-40B4-BE49-F238E27FC236}">
                <a16:creationId xmlns:a16="http://schemas.microsoft.com/office/drawing/2014/main" id="{0EC480A4-04F3-4840-BEFF-761F00C25EBE}"/>
              </a:ext>
            </a:extLst>
          </p:cNvPr>
          <p:cNvSpPr txBox="1">
            <a:spLocks noChangeArrowheads="1"/>
          </p:cNvSpPr>
          <p:nvPr userDrawn="1"/>
        </p:nvSpPr>
        <p:spPr bwMode="auto">
          <a:xfrm>
            <a:off x="7396163" y="6407150"/>
            <a:ext cx="1636712" cy="274638"/>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defRPr/>
            </a:pPr>
            <a:r>
              <a:rPr lang="en-US" altLang="zh-TW" b="1">
                <a:ea typeface="新細明體" pitchFamily="18" charset="-120"/>
                <a:sym typeface="Symbol" pitchFamily="18" charset="2"/>
              </a:rPr>
              <a:t> 2004-2005 by SECT</a:t>
            </a:r>
          </a:p>
        </p:txBody>
      </p:sp>
      <p:sp>
        <p:nvSpPr>
          <p:cNvPr id="155650" name="Rectangle 2"/>
          <p:cNvSpPr>
            <a:spLocks noGrp="1" noChangeArrowheads="1"/>
          </p:cNvSpPr>
          <p:nvPr>
            <p:ph type="ctrTitle"/>
          </p:nvPr>
        </p:nvSpPr>
        <p:spPr>
          <a:xfrm>
            <a:off x="685800" y="2062163"/>
            <a:ext cx="7772400" cy="482600"/>
          </a:xfrm>
        </p:spPr>
        <p:txBody>
          <a:bodyPr/>
          <a:lstStyle>
            <a:lvl1pPr>
              <a:defRPr>
                <a:solidFill>
                  <a:schemeClr val="tx1"/>
                </a:solidFill>
              </a:defRPr>
            </a:lvl1pPr>
          </a:lstStyle>
          <a:p>
            <a:pPr lvl="0"/>
            <a:r>
              <a:rPr lang="zh-TW" altLang="en-US" noProof="0"/>
              <a:t>母片標題樣式</a:t>
            </a:r>
          </a:p>
        </p:txBody>
      </p:sp>
      <p:sp>
        <p:nvSpPr>
          <p:cNvPr id="155651" name="Rectangle 3"/>
          <p:cNvSpPr>
            <a:spLocks noGrp="1" noChangeArrowheads="1"/>
          </p:cNvSpPr>
          <p:nvPr>
            <p:ph type="subTitle" idx="1"/>
          </p:nvPr>
        </p:nvSpPr>
        <p:spPr>
          <a:xfrm>
            <a:off x="1328738" y="2798763"/>
            <a:ext cx="6400800" cy="420687"/>
          </a:xfrm>
        </p:spPr>
        <p:txBody>
          <a:bodyPr/>
          <a:lstStyle>
            <a:lvl1pPr marL="0" indent="0" algn="ctr">
              <a:buFont typeface="Monotype Sorts" pitchFamily="2" charset="2"/>
              <a:buNone/>
              <a:defRPr/>
            </a:lvl1pPr>
          </a:lstStyle>
          <a:p>
            <a:pPr lvl="0"/>
            <a:r>
              <a:rPr lang="zh-TW" altLang="en-US" noProof="0"/>
              <a:t>按一下以編輯母片副標題樣式</a:t>
            </a:r>
          </a:p>
        </p:txBody>
      </p:sp>
    </p:spTree>
    <p:extLst>
      <p:ext uri="{BB962C8B-B14F-4D97-AF65-F5344CB8AC3E}">
        <p14:creationId xmlns:p14="http://schemas.microsoft.com/office/powerpoint/2010/main" val="228662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3905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2738" y="1152525"/>
            <a:ext cx="2024062" cy="26733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85788" y="1152525"/>
            <a:ext cx="5924550" cy="26733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2514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821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92347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85788" y="1962150"/>
            <a:ext cx="3973512" cy="186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711700" y="1962150"/>
            <a:ext cx="3975100" cy="1863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787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4377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0610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98298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93175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1C922-3556-40E9-BC3D-E3ED20CFD4D5}"/>
              </a:ext>
            </a:extLst>
          </p:cNvPr>
          <p:cNvSpPr>
            <a:spLocks noGrp="1" noChangeArrowheads="1"/>
          </p:cNvSpPr>
          <p:nvPr>
            <p:ph type="title"/>
          </p:nvPr>
        </p:nvSpPr>
        <p:spPr bwMode="auto">
          <a:xfrm>
            <a:off x="620713" y="1152525"/>
            <a:ext cx="80660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altLang="zh-TW"/>
              <a:t>Click to edit Master title style</a:t>
            </a:r>
          </a:p>
        </p:txBody>
      </p:sp>
      <p:sp>
        <p:nvSpPr>
          <p:cNvPr id="1027" name="Rectangle 3">
            <a:extLst>
              <a:ext uri="{FF2B5EF4-FFF2-40B4-BE49-F238E27FC236}">
                <a16:creationId xmlns:a16="http://schemas.microsoft.com/office/drawing/2014/main" id="{41AA1A80-58E1-4CFE-B882-3FE739F94EB2}"/>
              </a:ext>
            </a:extLst>
          </p:cNvPr>
          <p:cNvSpPr>
            <a:spLocks noGrp="1" noChangeArrowheads="1"/>
          </p:cNvSpPr>
          <p:nvPr>
            <p:ph type="body" idx="1"/>
          </p:nvPr>
        </p:nvSpPr>
        <p:spPr bwMode="auto">
          <a:xfrm>
            <a:off x="585788" y="1962150"/>
            <a:ext cx="8101012"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18">
            <a:extLst>
              <a:ext uri="{FF2B5EF4-FFF2-40B4-BE49-F238E27FC236}">
                <a16:creationId xmlns:a16="http://schemas.microsoft.com/office/drawing/2014/main" id="{0DEFA1DC-1572-4E59-8543-02326C53FF0A}"/>
              </a:ext>
            </a:extLst>
          </p:cNvPr>
          <p:cNvSpPr>
            <a:spLocks noChangeArrowheads="1"/>
          </p:cNvSpPr>
          <p:nvPr/>
        </p:nvSpPr>
        <p:spPr bwMode="auto">
          <a:xfrm>
            <a:off x="0" y="0"/>
            <a:ext cx="9144000" cy="68580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1029" name="Oval 21">
            <a:extLst>
              <a:ext uri="{FF2B5EF4-FFF2-40B4-BE49-F238E27FC236}">
                <a16:creationId xmlns:a16="http://schemas.microsoft.com/office/drawing/2014/main" id="{3B66E3F3-0040-45AE-A0F1-07FB5D21F4A7}"/>
              </a:ext>
            </a:extLst>
          </p:cNvPr>
          <p:cNvSpPr>
            <a:spLocks noChangeArrowheads="1"/>
          </p:cNvSpPr>
          <p:nvPr/>
        </p:nvSpPr>
        <p:spPr bwMode="auto">
          <a:xfrm>
            <a:off x="166688" y="842963"/>
            <a:ext cx="752475" cy="752475"/>
          </a:xfrm>
          <a:prstGeom prst="ellipse">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1030" name="Rectangle 22">
            <a:extLst>
              <a:ext uri="{FF2B5EF4-FFF2-40B4-BE49-F238E27FC236}">
                <a16:creationId xmlns:a16="http://schemas.microsoft.com/office/drawing/2014/main" id="{8062258C-3120-447A-A6EE-8922F47D998E}"/>
              </a:ext>
            </a:extLst>
          </p:cNvPr>
          <p:cNvSpPr>
            <a:spLocks noChangeArrowheads="1"/>
          </p:cNvSpPr>
          <p:nvPr/>
        </p:nvSpPr>
        <p:spPr bwMode="auto">
          <a:xfrm>
            <a:off x="100013" y="842963"/>
            <a:ext cx="438150" cy="752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defRPr/>
            </a:pPr>
            <a:endParaRPr lang="zh-TW" altLang="en-US">
              <a:ea typeface="新細明體" panose="02020500000000000000" pitchFamily="18" charset="-120"/>
            </a:endParaRPr>
          </a:p>
        </p:txBody>
      </p:sp>
      <p:sp>
        <p:nvSpPr>
          <p:cNvPr id="1031" name="Line 35">
            <a:extLst>
              <a:ext uri="{FF2B5EF4-FFF2-40B4-BE49-F238E27FC236}">
                <a16:creationId xmlns:a16="http://schemas.microsoft.com/office/drawing/2014/main" id="{89FE1F67-FAAB-4D7A-87C8-D116983BD6B6}"/>
              </a:ext>
            </a:extLst>
          </p:cNvPr>
          <p:cNvSpPr>
            <a:spLocks noChangeShapeType="1"/>
          </p:cNvSpPr>
          <p:nvPr/>
        </p:nvSpPr>
        <p:spPr bwMode="auto">
          <a:xfrm>
            <a:off x="0" y="64389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 name="Freeform 48">
            <a:extLst>
              <a:ext uri="{FF2B5EF4-FFF2-40B4-BE49-F238E27FC236}">
                <a16:creationId xmlns:a16="http://schemas.microsoft.com/office/drawing/2014/main" id="{2E4E20C8-0BC1-412F-97C4-D619034072B5}"/>
              </a:ext>
            </a:extLst>
          </p:cNvPr>
          <p:cNvSpPr>
            <a:spLocks noEditPoints="1"/>
          </p:cNvSpPr>
          <p:nvPr/>
        </p:nvSpPr>
        <p:spPr bwMode="auto">
          <a:xfrm>
            <a:off x="-3175" y="0"/>
            <a:ext cx="9147175" cy="6862763"/>
          </a:xfrm>
          <a:custGeom>
            <a:avLst/>
            <a:gdLst>
              <a:gd name="T0" fmla="*/ 0 w 4778"/>
              <a:gd name="T1" fmla="*/ 0 h 3603"/>
              <a:gd name="T2" fmla="*/ 2147483646 w 4778"/>
              <a:gd name="T3" fmla="*/ 0 h 3603"/>
              <a:gd name="T4" fmla="*/ 2147483646 w 4778"/>
              <a:gd name="T5" fmla="*/ 2147483646 h 3603"/>
              <a:gd name="T6" fmla="*/ 0 w 4778"/>
              <a:gd name="T7" fmla="*/ 2147483646 h 3603"/>
              <a:gd name="T8" fmla="*/ 0 w 4778"/>
              <a:gd name="T9" fmla="*/ 0 h 3603"/>
              <a:gd name="T10" fmla="*/ 2147483646 w 4778"/>
              <a:gd name="T11" fmla="*/ 2147483646 h 3603"/>
              <a:gd name="T12" fmla="*/ 2147483646 w 4778"/>
              <a:gd name="T13" fmla="*/ 2147483646 h 3603"/>
              <a:gd name="T14" fmla="*/ 2147483646 w 4778"/>
              <a:gd name="T15" fmla="*/ 2147483646 h 3603"/>
              <a:gd name="T16" fmla="*/ 2147483646 w 4778"/>
              <a:gd name="T17" fmla="*/ 2147483646 h 3603"/>
              <a:gd name="T18" fmla="*/ 2147483646 w 4778"/>
              <a:gd name="T19" fmla="*/ 2147483646 h 3603"/>
              <a:gd name="T20" fmla="*/ 2147483646 w 4778"/>
              <a:gd name="T21" fmla="*/ 2147483646 h 3603"/>
              <a:gd name="T22" fmla="*/ 2147483646 w 4778"/>
              <a:gd name="T23" fmla="*/ 2147483646 h 3603"/>
              <a:gd name="T24" fmla="*/ 2147483646 w 4778"/>
              <a:gd name="T25" fmla="*/ 2147483646 h 3603"/>
              <a:gd name="T26" fmla="*/ 2147483646 w 4778"/>
              <a:gd name="T27" fmla="*/ 2147483646 h 3603"/>
              <a:gd name="T28" fmla="*/ 2147483646 w 4778"/>
              <a:gd name="T29" fmla="*/ 2147483646 h 3603"/>
              <a:gd name="T30" fmla="*/ 2147483646 w 4778"/>
              <a:gd name="T31" fmla="*/ 2147483646 h 3603"/>
              <a:gd name="T32" fmla="*/ 2147483646 w 4778"/>
              <a:gd name="T33" fmla="*/ 2147483646 h 3603"/>
              <a:gd name="T34" fmla="*/ 2147483646 w 4778"/>
              <a:gd name="T35" fmla="*/ 2147483646 h 3603"/>
              <a:gd name="T36" fmla="*/ 2147483646 w 4778"/>
              <a:gd name="T37" fmla="*/ 2147483646 h 3603"/>
              <a:gd name="T38" fmla="*/ 2147483646 w 4778"/>
              <a:gd name="T39" fmla="*/ 2147483646 h 3603"/>
              <a:gd name="T40" fmla="*/ 2147483646 w 4778"/>
              <a:gd name="T41" fmla="*/ 2147483646 h 3603"/>
              <a:gd name="T42" fmla="*/ 2147483646 w 4778"/>
              <a:gd name="T43" fmla="*/ 2147483646 h 3603"/>
              <a:gd name="T44" fmla="*/ 2147483646 w 4778"/>
              <a:gd name="T45" fmla="*/ 2147483646 h 3603"/>
              <a:gd name="T46" fmla="*/ 2147483646 w 4778"/>
              <a:gd name="T47" fmla="*/ 2147483646 h 3603"/>
              <a:gd name="T48" fmla="*/ 2147483646 w 4778"/>
              <a:gd name="T49" fmla="*/ 2147483646 h 3603"/>
              <a:gd name="T50" fmla="*/ 2147483646 w 4778"/>
              <a:gd name="T51" fmla="*/ 2147483646 h 3603"/>
              <a:gd name="T52" fmla="*/ 2147483646 w 4778"/>
              <a:gd name="T53" fmla="*/ 2147483646 h 3603"/>
              <a:gd name="T54" fmla="*/ 2147483646 w 4778"/>
              <a:gd name="T55" fmla="*/ 2147483646 h 3603"/>
              <a:gd name="T56" fmla="*/ 2147483646 w 4778"/>
              <a:gd name="T57" fmla="*/ 2147483646 h 3603"/>
              <a:gd name="T58" fmla="*/ 2147483646 w 4778"/>
              <a:gd name="T59" fmla="*/ 2147483646 h 3603"/>
              <a:gd name="T60" fmla="*/ 2147483646 w 4778"/>
              <a:gd name="T61" fmla="*/ 2147483646 h 3603"/>
              <a:gd name="T62" fmla="*/ 2147483646 w 4778"/>
              <a:gd name="T63" fmla="*/ 2147483646 h 3603"/>
              <a:gd name="T64" fmla="*/ 2147483646 w 4778"/>
              <a:gd name="T65" fmla="*/ 2147483646 h 3603"/>
              <a:gd name="T66" fmla="*/ 2147483646 w 4778"/>
              <a:gd name="T67" fmla="*/ 2147483646 h 3603"/>
              <a:gd name="T68" fmla="*/ 2147483646 w 4778"/>
              <a:gd name="T69" fmla="*/ 2147483646 h 3603"/>
              <a:gd name="T70" fmla="*/ 2147483646 w 4778"/>
              <a:gd name="T71" fmla="*/ 2147483646 h 3603"/>
              <a:gd name="T72" fmla="*/ 2147483646 w 4778"/>
              <a:gd name="T73" fmla="*/ 2147483646 h 3603"/>
              <a:gd name="T74" fmla="*/ 2147483646 w 4778"/>
              <a:gd name="T75" fmla="*/ 2147483646 h 3603"/>
              <a:gd name="T76" fmla="*/ 2147483646 w 4778"/>
              <a:gd name="T77" fmla="*/ 2147483646 h 3603"/>
              <a:gd name="T78" fmla="*/ 2147483646 w 4778"/>
              <a:gd name="T79" fmla="*/ 2147483646 h 3603"/>
              <a:gd name="T80" fmla="*/ 2147483646 w 4778"/>
              <a:gd name="T81" fmla="*/ 2147483646 h 3603"/>
              <a:gd name="T82" fmla="*/ 2147483646 w 4778"/>
              <a:gd name="T83" fmla="*/ 2147483646 h 3603"/>
              <a:gd name="T84" fmla="*/ 2147483646 w 4778"/>
              <a:gd name="T85" fmla="*/ 2147483646 h 3603"/>
              <a:gd name="T86" fmla="*/ 2147483646 w 4778"/>
              <a:gd name="T87" fmla="*/ 2147483646 h 360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78" h="3603">
                <a:moveTo>
                  <a:pt x="0" y="0"/>
                </a:moveTo>
                <a:lnTo>
                  <a:pt x="4778" y="0"/>
                </a:lnTo>
                <a:lnTo>
                  <a:pt x="4778" y="3603"/>
                </a:lnTo>
                <a:lnTo>
                  <a:pt x="0" y="3603"/>
                </a:lnTo>
                <a:lnTo>
                  <a:pt x="0" y="0"/>
                </a:lnTo>
                <a:close/>
                <a:moveTo>
                  <a:pt x="76" y="69"/>
                </a:moveTo>
                <a:lnTo>
                  <a:pt x="4398" y="69"/>
                </a:lnTo>
                <a:lnTo>
                  <a:pt x="4431" y="71"/>
                </a:lnTo>
                <a:lnTo>
                  <a:pt x="4464" y="74"/>
                </a:lnTo>
                <a:lnTo>
                  <a:pt x="4494" y="82"/>
                </a:lnTo>
                <a:lnTo>
                  <a:pt x="4523" y="92"/>
                </a:lnTo>
                <a:lnTo>
                  <a:pt x="4552" y="105"/>
                </a:lnTo>
                <a:lnTo>
                  <a:pt x="4579" y="120"/>
                </a:lnTo>
                <a:lnTo>
                  <a:pt x="4604" y="138"/>
                </a:lnTo>
                <a:lnTo>
                  <a:pt x="4627" y="157"/>
                </a:lnTo>
                <a:lnTo>
                  <a:pt x="4646" y="178"/>
                </a:lnTo>
                <a:lnTo>
                  <a:pt x="4665" y="201"/>
                </a:lnTo>
                <a:lnTo>
                  <a:pt x="4682" y="226"/>
                </a:lnTo>
                <a:lnTo>
                  <a:pt x="4696" y="253"/>
                </a:lnTo>
                <a:lnTo>
                  <a:pt x="4705" y="282"/>
                </a:lnTo>
                <a:lnTo>
                  <a:pt x="4713" y="310"/>
                </a:lnTo>
                <a:lnTo>
                  <a:pt x="4719" y="343"/>
                </a:lnTo>
                <a:lnTo>
                  <a:pt x="4721" y="374"/>
                </a:lnTo>
                <a:lnTo>
                  <a:pt x="4721" y="3542"/>
                </a:lnTo>
                <a:lnTo>
                  <a:pt x="380" y="3542"/>
                </a:lnTo>
                <a:lnTo>
                  <a:pt x="362" y="3542"/>
                </a:lnTo>
                <a:lnTo>
                  <a:pt x="347" y="3540"/>
                </a:lnTo>
                <a:lnTo>
                  <a:pt x="332" y="3538"/>
                </a:lnTo>
                <a:lnTo>
                  <a:pt x="316" y="3534"/>
                </a:lnTo>
                <a:lnTo>
                  <a:pt x="286" y="3525"/>
                </a:lnTo>
                <a:lnTo>
                  <a:pt x="257" y="3513"/>
                </a:lnTo>
                <a:lnTo>
                  <a:pt x="230" y="3498"/>
                </a:lnTo>
                <a:lnTo>
                  <a:pt x="205" y="3481"/>
                </a:lnTo>
                <a:lnTo>
                  <a:pt x="182" y="3459"/>
                </a:lnTo>
                <a:lnTo>
                  <a:pt x="161" y="3436"/>
                </a:lnTo>
                <a:lnTo>
                  <a:pt x="142" y="3412"/>
                </a:lnTo>
                <a:lnTo>
                  <a:pt x="126" y="3385"/>
                </a:lnTo>
                <a:lnTo>
                  <a:pt x="111" y="3356"/>
                </a:lnTo>
                <a:lnTo>
                  <a:pt x="99" y="3327"/>
                </a:lnTo>
                <a:lnTo>
                  <a:pt x="90" y="3296"/>
                </a:lnTo>
                <a:lnTo>
                  <a:pt x="82" y="3264"/>
                </a:lnTo>
                <a:lnTo>
                  <a:pt x="78" y="3231"/>
                </a:lnTo>
                <a:lnTo>
                  <a:pt x="76" y="3199"/>
                </a:lnTo>
                <a:lnTo>
                  <a:pt x="76" y="69"/>
                </a:lnTo>
                <a:close/>
              </a:path>
            </a:pathLst>
          </a:custGeom>
          <a:solidFill>
            <a:srgbClr val="2B737D"/>
          </a:solidFill>
          <a:ln w="9525">
            <a:solidFill>
              <a:schemeClr val="bg1"/>
            </a:solidFill>
            <a:round/>
            <a:headEnd/>
            <a:tailEnd/>
          </a:ln>
        </p:spPr>
        <p:txBody>
          <a:bodyPr/>
          <a:lstStyle/>
          <a:p>
            <a:endParaRPr lang="zh-TW" altLang="en-US"/>
          </a:p>
        </p:txBody>
      </p:sp>
      <p:sp>
        <p:nvSpPr>
          <p:cNvPr id="1033" name="Text Box 50">
            <a:extLst>
              <a:ext uri="{FF2B5EF4-FFF2-40B4-BE49-F238E27FC236}">
                <a16:creationId xmlns:a16="http://schemas.microsoft.com/office/drawing/2014/main" id="{024772B4-1D5A-45A1-9C46-2D54169C8A63}"/>
              </a:ext>
            </a:extLst>
          </p:cNvPr>
          <p:cNvSpPr txBox="1">
            <a:spLocks noChangeArrowheads="1"/>
          </p:cNvSpPr>
          <p:nvPr/>
        </p:nvSpPr>
        <p:spPr bwMode="auto">
          <a:xfrm>
            <a:off x="6646863" y="6145213"/>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defRPr/>
            </a:pPr>
            <a:endParaRPr lang="en-US" altLang="zh-TW" sz="1400">
              <a:latin typeface="Arial" charset="0"/>
              <a:ea typeface="新細明體" pitchFamily="18" charset="-120"/>
            </a:endParaRPr>
          </a:p>
        </p:txBody>
      </p:sp>
      <p:sp>
        <p:nvSpPr>
          <p:cNvPr id="1034" name="Text Box 52">
            <a:extLst>
              <a:ext uri="{FF2B5EF4-FFF2-40B4-BE49-F238E27FC236}">
                <a16:creationId xmlns:a16="http://schemas.microsoft.com/office/drawing/2014/main" id="{E86788B2-59CB-49D9-885A-0C0D1482431F}"/>
              </a:ext>
            </a:extLst>
          </p:cNvPr>
          <p:cNvSpPr txBox="1">
            <a:spLocks noChangeArrowheads="1"/>
          </p:cNvSpPr>
          <p:nvPr/>
        </p:nvSpPr>
        <p:spPr bwMode="auto">
          <a:xfrm>
            <a:off x="8404225" y="6024563"/>
            <a:ext cx="5619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spcBef>
                <a:spcPct val="50000"/>
              </a:spcBef>
              <a:defRPr/>
            </a:pPr>
            <a:fld id="{D5AC10AE-576B-4142-8938-11B0CDEB9DAB}" type="slidenum">
              <a:rPr lang="zh-TW" altLang="en-US" sz="1600" b="1" smtClean="0">
                <a:ea typeface="新細明體" panose="02020500000000000000" pitchFamily="18" charset="-120"/>
              </a:rPr>
              <a:pPr>
                <a:spcBef>
                  <a:spcPct val="50000"/>
                </a:spcBef>
                <a:defRPr/>
              </a:pPr>
              <a:t>‹#›</a:t>
            </a:fld>
            <a:endParaRPr lang="en-US" altLang="zh-TW" sz="1600" b="1">
              <a:ea typeface="新細明體" panose="02020500000000000000" pitchFamily="18" charset="-120"/>
            </a:endParaRPr>
          </a:p>
        </p:txBody>
      </p:sp>
      <p:sp>
        <p:nvSpPr>
          <p:cNvPr id="1035" name="Text Box 55">
            <a:extLst>
              <a:ext uri="{FF2B5EF4-FFF2-40B4-BE49-F238E27FC236}">
                <a16:creationId xmlns:a16="http://schemas.microsoft.com/office/drawing/2014/main" id="{6A05EA8D-38FE-4346-9906-F908F1310F9C}"/>
              </a:ext>
            </a:extLst>
          </p:cNvPr>
          <p:cNvSpPr txBox="1">
            <a:spLocks noChangeArrowheads="1"/>
          </p:cNvSpPr>
          <p:nvPr/>
        </p:nvSpPr>
        <p:spPr bwMode="auto">
          <a:xfrm>
            <a:off x="7343775" y="6469063"/>
            <a:ext cx="1714500" cy="274637"/>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defRPr/>
            </a:pPr>
            <a:r>
              <a:rPr lang="en-US" altLang="zh-TW" b="1">
                <a:ea typeface="新細明體" pitchFamily="18" charset="-120"/>
                <a:sym typeface="Symbol" pitchFamily="18" charset="2"/>
              </a:rPr>
              <a:t>  2004-2005 by SECT</a:t>
            </a:r>
            <a:endParaRPr lang="en-US" altLang="zh-TW" b="1">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lnSpc>
          <a:spcPct val="80000"/>
        </a:lnSpc>
        <a:spcBef>
          <a:spcPct val="0"/>
        </a:spcBef>
        <a:spcAft>
          <a:spcPct val="0"/>
        </a:spcAft>
        <a:defRPr sz="3200" b="1">
          <a:solidFill>
            <a:srgbClr val="F08402"/>
          </a:solidFill>
          <a:latin typeface="+mj-lt"/>
          <a:ea typeface="+mj-ea"/>
          <a:cs typeface="+mj-cs"/>
        </a:defRPr>
      </a:lvl1pPr>
      <a:lvl2pPr algn="ctr" rtl="0" eaLnBrk="0" fontAlgn="base" hangingPunct="0">
        <a:lnSpc>
          <a:spcPct val="80000"/>
        </a:lnSpc>
        <a:spcBef>
          <a:spcPct val="0"/>
        </a:spcBef>
        <a:spcAft>
          <a:spcPct val="0"/>
        </a:spcAft>
        <a:defRPr sz="3200" b="1">
          <a:solidFill>
            <a:srgbClr val="F08402"/>
          </a:solidFill>
          <a:latin typeface="Times New Roman" pitchFamily="18" charset="0"/>
        </a:defRPr>
      </a:lvl2pPr>
      <a:lvl3pPr algn="ctr" rtl="0" eaLnBrk="0" fontAlgn="base" hangingPunct="0">
        <a:lnSpc>
          <a:spcPct val="80000"/>
        </a:lnSpc>
        <a:spcBef>
          <a:spcPct val="0"/>
        </a:spcBef>
        <a:spcAft>
          <a:spcPct val="0"/>
        </a:spcAft>
        <a:defRPr sz="3200" b="1">
          <a:solidFill>
            <a:srgbClr val="F08402"/>
          </a:solidFill>
          <a:latin typeface="Times New Roman" pitchFamily="18" charset="0"/>
        </a:defRPr>
      </a:lvl3pPr>
      <a:lvl4pPr algn="ctr" rtl="0" eaLnBrk="0" fontAlgn="base" hangingPunct="0">
        <a:lnSpc>
          <a:spcPct val="80000"/>
        </a:lnSpc>
        <a:spcBef>
          <a:spcPct val="0"/>
        </a:spcBef>
        <a:spcAft>
          <a:spcPct val="0"/>
        </a:spcAft>
        <a:defRPr sz="3200" b="1">
          <a:solidFill>
            <a:srgbClr val="F08402"/>
          </a:solidFill>
          <a:latin typeface="Times New Roman" pitchFamily="18" charset="0"/>
        </a:defRPr>
      </a:lvl4pPr>
      <a:lvl5pPr algn="ctr" rtl="0" eaLnBrk="0" fontAlgn="base" hangingPunct="0">
        <a:lnSpc>
          <a:spcPct val="80000"/>
        </a:lnSpc>
        <a:spcBef>
          <a:spcPct val="0"/>
        </a:spcBef>
        <a:spcAft>
          <a:spcPct val="0"/>
        </a:spcAft>
        <a:defRPr sz="3200" b="1">
          <a:solidFill>
            <a:srgbClr val="F08402"/>
          </a:solidFill>
          <a:latin typeface="Times New Roman" pitchFamily="18" charset="0"/>
        </a:defRPr>
      </a:lvl5pPr>
      <a:lvl6pPr marL="457200" algn="ctr" rtl="0" eaLnBrk="0" fontAlgn="base" hangingPunct="0">
        <a:lnSpc>
          <a:spcPct val="80000"/>
        </a:lnSpc>
        <a:spcBef>
          <a:spcPct val="0"/>
        </a:spcBef>
        <a:spcAft>
          <a:spcPct val="0"/>
        </a:spcAft>
        <a:defRPr sz="3200" b="1">
          <a:solidFill>
            <a:srgbClr val="F08402"/>
          </a:solidFill>
          <a:latin typeface="Times New Roman" pitchFamily="18" charset="0"/>
        </a:defRPr>
      </a:lvl6pPr>
      <a:lvl7pPr marL="914400" algn="ctr" rtl="0" eaLnBrk="0" fontAlgn="base" hangingPunct="0">
        <a:lnSpc>
          <a:spcPct val="80000"/>
        </a:lnSpc>
        <a:spcBef>
          <a:spcPct val="0"/>
        </a:spcBef>
        <a:spcAft>
          <a:spcPct val="0"/>
        </a:spcAft>
        <a:defRPr sz="3200" b="1">
          <a:solidFill>
            <a:srgbClr val="F08402"/>
          </a:solidFill>
          <a:latin typeface="Times New Roman" pitchFamily="18" charset="0"/>
        </a:defRPr>
      </a:lvl7pPr>
      <a:lvl8pPr marL="1371600" algn="ctr" rtl="0" eaLnBrk="0" fontAlgn="base" hangingPunct="0">
        <a:lnSpc>
          <a:spcPct val="80000"/>
        </a:lnSpc>
        <a:spcBef>
          <a:spcPct val="0"/>
        </a:spcBef>
        <a:spcAft>
          <a:spcPct val="0"/>
        </a:spcAft>
        <a:defRPr sz="3200" b="1">
          <a:solidFill>
            <a:srgbClr val="F08402"/>
          </a:solidFill>
          <a:latin typeface="Times New Roman" pitchFamily="18" charset="0"/>
        </a:defRPr>
      </a:lvl8pPr>
      <a:lvl9pPr marL="1828800" algn="ctr" rtl="0" eaLnBrk="0" fontAlgn="base" hangingPunct="0">
        <a:lnSpc>
          <a:spcPct val="80000"/>
        </a:lnSpc>
        <a:spcBef>
          <a:spcPct val="0"/>
        </a:spcBef>
        <a:spcAft>
          <a:spcPct val="0"/>
        </a:spcAft>
        <a:defRPr sz="3200" b="1">
          <a:solidFill>
            <a:srgbClr val="F08402"/>
          </a:solidFill>
          <a:latin typeface="Times New Roman" pitchFamily="18" charset="0"/>
        </a:defRPr>
      </a:lvl9pPr>
    </p:titleStyle>
    <p:bodyStyle>
      <a:lvl1pPr marL="2857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2400">
          <a:solidFill>
            <a:schemeClr val="tx1"/>
          </a:solidFill>
          <a:latin typeface="+mn-lt"/>
          <a:ea typeface="+mn-ea"/>
          <a:cs typeface="+mn-cs"/>
        </a:defRPr>
      </a:lvl1pPr>
      <a:lvl2pPr marL="628650" indent="-228600" algn="l" rtl="0" eaLnBrk="0" fontAlgn="base" hangingPunct="0">
        <a:lnSpc>
          <a:spcPct val="90000"/>
        </a:lnSpc>
        <a:spcBef>
          <a:spcPct val="45000"/>
        </a:spcBef>
        <a:spcAft>
          <a:spcPct val="0"/>
        </a:spcAft>
        <a:buClr>
          <a:schemeClr val="tx1"/>
        </a:buClr>
        <a:buChar char="–"/>
        <a:defRPr sz="2000">
          <a:solidFill>
            <a:schemeClr val="tx1"/>
          </a:solidFill>
          <a:latin typeface="+mn-lt"/>
        </a:defRPr>
      </a:lvl2pPr>
      <a:lvl3pPr marL="1085850" indent="-285750" algn="l" rtl="0" eaLnBrk="0" fontAlgn="base" hangingPunct="0">
        <a:lnSpc>
          <a:spcPct val="90000"/>
        </a:lnSpc>
        <a:spcBef>
          <a:spcPct val="45000"/>
        </a:spcBef>
        <a:spcAft>
          <a:spcPct val="0"/>
        </a:spcAft>
        <a:buClr>
          <a:schemeClr val="folHlink"/>
        </a:buClr>
        <a:buSzPct val="60000"/>
        <a:buFont typeface="Wingdings" panose="05000000000000000000" pitchFamily="2" charset="2"/>
        <a:buChar char="l"/>
        <a:defRPr>
          <a:solidFill>
            <a:schemeClr val="tx1"/>
          </a:solidFill>
          <a:latin typeface="+mn-lt"/>
        </a:defRPr>
      </a:lvl3pPr>
      <a:lvl4pPr marL="1428750" indent="-228600" algn="l" rtl="0" eaLnBrk="0" fontAlgn="base" hangingPunct="0">
        <a:lnSpc>
          <a:spcPct val="90000"/>
        </a:lnSpc>
        <a:spcBef>
          <a:spcPct val="45000"/>
        </a:spcBef>
        <a:spcAft>
          <a:spcPct val="0"/>
        </a:spcAft>
        <a:buClr>
          <a:schemeClr val="tx1"/>
        </a:buClr>
        <a:buChar char="–"/>
        <a:defRPr sz="1600">
          <a:solidFill>
            <a:schemeClr val="tx1"/>
          </a:solidFill>
          <a:latin typeface="+mn-lt"/>
        </a:defRPr>
      </a:lvl4pPr>
      <a:lvl5pPr marL="18859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1600">
          <a:solidFill>
            <a:schemeClr val="tx1"/>
          </a:solidFill>
          <a:latin typeface="+mn-lt"/>
        </a:defRPr>
      </a:lvl5pPr>
      <a:lvl6pPr marL="23431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1600">
          <a:solidFill>
            <a:schemeClr val="tx1"/>
          </a:solidFill>
          <a:latin typeface="+mn-lt"/>
        </a:defRPr>
      </a:lvl6pPr>
      <a:lvl7pPr marL="28003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1600">
          <a:solidFill>
            <a:schemeClr val="tx1"/>
          </a:solidFill>
          <a:latin typeface="+mn-lt"/>
        </a:defRPr>
      </a:lvl7pPr>
      <a:lvl8pPr marL="32575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1600">
          <a:solidFill>
            <a:schemeClr val="tx1"/>
          </a:solidFill>
          <a:latin typeface="+mn-lt"/>
        </a:defRPr>
      </a:lvl8pPr>
      <a:lvl9pPr marL="3714750" indent="-285750" algn="l" rtl="0" eaLnBrk="0" fontAlgn="base" hangingPunct="0">
        <a:lnSpc>
          <a:spcPct val="90000"/>
        </a:lnSpc>
        <a:spcBef>
          <a:spcPct val="45000"/>
        </a:spcBef>
        <a:spcAft>
          <a:spcPct val="0"/>
        </a:spcAft>
        <a:buClr>
          <a:schemeClr val="folHlink"/>
        </a:buClr>
        <a:buSzPct val="60000"/>
        <a:buFont typeface="Monotype Sorts" pitchFamily="2" charset="2"/>
        <a:buChar char="l"/>
        <a:defRPr sz="16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8494FE10-2C30-4DFF-9A9D-AF430DF5E5AF}"/>
              </a:ext>
            </a:extLst>
          </p:cNvPr>
          <p:cNvSpPr>
            <a:spLocks noGrp="1" noChangeArrowheads="1"/>
          </p:cNvSpPr>
          <p:nvPr>
            <p:ph type="ctrTitle"/>
          </p:nvPr>
        </p:nvSpPr>
        <p:spPr>
          <a:xfrm>
            <a:off x="685800" y="1671638"/>
            <a:ext cx="7772400" cy="873125"/>
          </a:xfrm>
        </p:spPr>
        <p:txBody>
          <a:bodyPr/>
          <a:lstStyle/>
          <a:p>
            <a:r>
              <a:rPr lang="en-US" altLang="zh-TW">
                <a:ea typeface="新細明體" panose="02020500000000000000" pitchFamily="18" charset="-120"/>
              </a:rPr>
              <a:t>Chapter 5  </a:t>
            </a:r>
            <a:br>
              <a:rPr lang="en-US" altLang="zh-TW">
                <a:ea typeface="新細明體" panose="02020500000000000000" pitchFamily="18" charset="-120"/>
              </a:rPr>
            </a:br>
            <a:r>
              <a:rPr lang="en-US" altLang="zh-TW">
                <a:ea typeface="新細明體" panose="02020500000000000000" pitchFamily="18" charset="-120"/>
              </a:rPr>
              <a:t>Pattern-Oriented Software Development</a:t>
            </a:r>
            <a:endParaRPr lang="zh-TW" altLang="en-US">
              <a:ea typeface="新細明體" panose="02020500000000000000" pitchFamily="18" charset="-120"/>
            </a:endParaRPr>
          </a:p>
        </p:txBody>
      </p:sp>
      <p:sp>
        <p:nvSpPr>
          <p:cNvPr id="5123" name="Rectangle 5">
            <a:extLst>
              <a:ext uri="{FF2B5EF4-FFF2-40B4-BE49-F238E27FC236}">
                <a16:creationId xmlns:a16="http://schemas.microsoft.com/office/drawing/2014/main" id="{672DB2A8-1ACE-4F79-943C-76209174A287}"/>
              </a:ext>
            </a:extLst>
          </p:cNvPr>
          <p:cNvSpPr>
            <a:spLocks noGrp="1" noChangeArrowheads="1"/>
          </p:cNvSpPr>
          <p:nvPr>
            <p:ph type="subTitle" idx="1"/>
          </p:nvPr>
        </p:nvSpPr>
        <p:spPr>
          <a:xfrm>
            <a:off x="1328738" y="2798763"/>
            <a:ext cx="6400800" cy="1408112"/>
          </a:xfrm>
        </p:spPr>
        <p:txBody>
          <a:bodyPr/>
          <a:lstStyle/>
          <a:p>
            <a:pPr algn="l"/>
            <a:r>
              <a:rPr lang="en-US" altLang="zh-TW">
                <a:ea typeface="新細明體" panose="02020500000000000000" pitchFamily="18" charset="-120"/>
              </a:rPr>
              <a:t>5.1 What is a Pattern?</a:t>
            </a:r>
          </a:p>
          <a:p>
            <a:pPr algn="l"/>
            <a:r>
              <a:rPr lang="en-US" altLang="zh-TW">
                <a:ea typeface="新細明體" panose="02020500000000000000" pitchFamily="18" charset="-120"/>
              </a:rPr>
              <a:t>5.2 Architectural Patterns</a:t>
            </a:r>
          </a:p>
          <a:p>
            <a:pPr algn="l"/>
            <a:r>
              <a:rPr lang="en-US" altLang="zh-TW">
                <a:ea typeface="新細明體" panose="02020500000000000000" pitchFamily="18" charset="-120"/>
              </a:rPr>
              <a:t>5.3 Design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E46D9F-7696-49FF-9EF7-B90D4228FD95}"/>
              </a:ext>
            </a:extLst>
          </p:cNvPr>
          <p:cNvSpPr>
            <a:spLocks noGrp="1" noChangeArrowheads="1"/>
          </p:cNvSpPr>
          <p:nvPr>
            <p:ph type="title"/>
          </p:nvPr>
        </p:nvSpPr>
        <p:spPr>
          <a:xfrm>
            <a:off x="635000" y="446088"/>
            <a:ext cx="8066088" cy="482600"/>
          </a:xfrm>
        </p:spPr>
        <p:txBody>
          <a:bodyPr/>
          <a:lstStyle/>
          <a:p>
            <a:r>
              <a:rPr lang="en-US" altLang="zh-TW">
                <a:ea typeface="新細明體" panose="02020500000000000000" pitchFamily="18" charset="-120"/>
              </a:rPr>
              <a:t>In Class Exercise</a:t>
            </a:r>
          </a:p>
        </p:txBody>
      </p:sp>
      <p:sp>
        <p:nvSpPr>
          <p:cNvPr id="16387" name="Rectangle 3">
            <a:extLst>
              <a:ext uri="{FF2B5EF4-FFF2-40B4-BE49-F238E27FC236}">
                <a16:creationId xmlns:a16="http://schemas.microsoft.com/office/drawing/2014/main" id="{B0FE56FB-02B2-4B9D-8341-11B671A14DD7}"/>
              </a:ext>
            </a:extLst>
          </p:cNvPr>
          <p:cNvSpPr>
            <a:spLocks noGrp="1" noChangeArrowheads="1"/>
          </p:cNvSpPr>
          <p:nvPr>
            <p:ph type="body" idx="1"/>
          </p:nvPr>
        </p:nvSpPr>
        <p:spPr>
          <a:xfrm>
            <a:off x="558800" y="936625"/>
            <a:ext cx="8101013" cy="5494338"/>
          </a:xfrm>
        </p:spPr>
        <p:txBody>
          <a:bodyPr/>
          <a:lstStyle/>
          <a:p>
            <a:r>
              <a:rPr lang="en-US" altLang="zh-TW" sz="2800">
                <a:ea typeface="新細明體" panose="02020500000000000000" pitchFamily="18" charset="-120"/>
              </a:rPr>
              <a:t>A telephone survey center does its surveys through the following procedures</a:t>
            </a:r>
          </a:p>
          <a:p>
            <a:pPr lvl="1"/>
            <a:r>
              <a:rPr lang="en-US" altLang="zh-TW" sz="2400">
                <a:ea typeface="新細明體" panose="02020500000000000000" pitchFamily="18" charset="-120"/>
              </a:rPr>
              <a:t>Generate a list of phone numbers by stratified random sampling</a:t>
            </a:r>
          </a:p>
          <a:p>
            <a:pPr lvl="1"/>
            <a:r>
              <a:rPr lang="en-US" altLang="zh-TW" sz="2400">
                <a:ea typeface="新細明體" panose="02020500000000000000" pitchFamily="18" charset="-120"/>
              </a:rPr>
              <a:t>The computer picks one phone number for a operator, calls out, and let the operator input the response through the user interface, until the required number of response are collected.</a:t>
            </a:r>
          </a:p>
          <a:p>
            <a:pPr lvl="1"/>
            <a:r>
              <a:rPr lang="en-US" altLang="zh-TW" sz="2400">
                <a:ea typeface="新細明體" panose="02020500000000000000" pitchFamily="18" charset="-120"/>
              </a:rPr>
              <a:t>Export all responses to a text file, and fed into SPSS for statistical analysis.</a:t>
            </a:r>
          </a:p>
          <a:p>
            <a:pPr lvl="1"/>
            <a:r>
              <a:rPr lang="en-US" altLang="zh-TW" sz="2400">
                <a:ea typeface="新細明體" panose="02020500000000000000" pitchFamily="18" charset="-120"/>
              </a:rPr>
              <a:t>Extract the results from SPSS and write the report</a:t>
            </a:r>
          </a:p>
          <a:p>
            <a:r>
              <a:rPr lang="en-US" altLang="zh-TW" sz="2800">
                <a:ea typeface="新細明體" panose="02020500000000000000" pitchFamily="18" charset="-120"/>
              </a:rPr>
              <a:t>Please design a proper architecture for the survey support system</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D92C366-4332-49FE-A66B-733CD49705E7}"/>
              </a:ext>
            </a:extLst>
          </p:cNvPr>
          <p:cNvSpPr>
            <a:spLocks noGrp="1" noChangeArrowheads="1"/>
          </p:cNvSpPr>
          <p:nvPr>
            <p:ph type="title"/>
          </p:nvPr>
        </p:nvSpPr>
        <p:spPr>
          <a:xfrm>
            <a:off x="620713" y="431800"/>
            <a:ext cx="8066087" cy="482600"/>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5715" name="Rectangle 3">
            <a:extLst>
              <a:ext uri="{FF2B5EF4-FFF2-40B4-BE49-F238E27FC236}">
                <a16:creationId xmlns:a16="http://schemas.microsoft.com/office/drawing/2014/main" id="{C43ED700-2B04-44E2-8A41-495339D5098C}"/>
              </a:ext>
            </a:extLst>
          </p:cNvPr>
          <p:cNvSpPr>
            <a:spLocks noGrp="1" noChangeArrowheads="1"/>
          </p:cNvSpPr>
          <p:nvPr>
            <p:ph type="body" idx="1"/>
          </p:nvPr>
        </p:nvSpPr>
        <p:spPr>
          <a:xfrm>
            <a:off x="585788" y="1020763"/>
            <a:ext cx="8101012" cy="3498850"/>
          </a:xfrm>
        </p:spPr>
        <p:txBody>
          <a:bodyPr/>
          <a:lstStyle/>
          <a:p>
            <a:r>
              <a:rPr lang="en-US" altLang="zh-TW" sz="3200">
                <a:ea typeface="新細明體" panose="02020500000000000000" pitchFamily="18" charset="-120"/>
              </a:rPr>
              <a:t>Example 2: An example of the e-commerce, by which the Template Method pattern can be easily understood </a:t>
            </a:r>
            <a:r>
              <a:rPr lang="en-US" altLang="zh-TW" sz="3200" baseline="30000">
                <a:ea typeface="新細明體" panose="02020500000000000000" pitchFamily="18" charset="-120"/>
              </a:rPr>
              <a:t>(*)</a:t>
            </a:r>
            <a:r>
              <a:rPr lang="en-US" altLang="zh-TW" sz="3200">
                <a:ea typeface="新細明體" panose="02020500000000000000" pitchFamily="18" charset="-120"/>
              </a:rPr>
              <a:t>.</a:t>
            </a:r>
          </a:p>
          <a:p>
            <a:pPr lvl="1"/>
            <a:r>
              <a:rPr lang="en-US" altLang="zh-TW" sz="2800">
                <a:ea typeface="新細明體" panose="02020500000000000000" pitchFamily="18" charset="-120"/>
              </a:rPr>
              <a:t>Query process on databases:</a:t>
            </a:r>
          </a:p>
          <a:p>
            <a:pPr lvl="2"/>
            <a:r>
              <a:rPr lang="en-US" altLang="zh-TW" sz="2400">
                <a:ea typeface="新細明體" panose="02020500000000000000" pitchFamily="18" charset="-120"/>
              </a:rPr>
              <a:t>Open database with database command: CONNECT;</a:t>
            </a:r>
          </a:p>
          <a:p>
            <a:pPr lvl="2"/>
            <a:r>
              <a:rPr lang="en-US" altLang="zh-TW" sz="2400">
                <a:ea typeface="新細明體" panose="02020500000000000000" pitchFamily="18" charset="-120"/>
              </a:rPr>
              <a:t>Perform query using database command: SELECT;</a:t>
            </a:r>
          </a:p>
          <a:p>
            <a:pPr lvl="2"/>
            <a:r>
              <a:rPr lang="en-US" altLang="zh-TW" sz="2400">
                <a:ea typeface="新細明體" panose="02020500000000000000" pitchFamily="18" charset="-120"/>
              </a:rPr>
              <a:t>Return dataset.</a:t>
            </a:r>
          </a:p>
        </p:txBody>
      </p:sp>
      <p:sp>
        <p:nvSpPr>
          <p:cNvPr id="115716" name="Text Box 4">
            <a:extLst>
              <a:ext uri="{FF2B5EF4-FFF2-40B4-BE49-F238E27FC236}">
                <a16:creationId xmlns:a16="http://schemas.microsoft.com/office/drawing/2014/main" id="{E548F1FD-D154-4707-AC4A-C89FA650B2B2}"/>
              </a:ext>
            </a:extLst>
          </p:cNvPr>
          <p:cNvSpPr txBox="1">
            <a:spLocks noChangeArrowheads="1"/>
          </p:cNvSpPr>
          <p:nvPr/>
        </p:nvSpPr>
        <p:spPr bwMode="auto">
          <a:xfrm>
            <a:off x="504825" y="6451600"/>
            <a:ext cx="677545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This example is extracted from [Shalloway et al. 2005].</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32E8DA7-97AB-4DB0-835A-7D532DA4B8EA}"/>
              </a:ext>
            </a:extLst>
          </p:cNvPr>
          <p:cNvSpPr>
            <a:spLocks noGrp="1" noChangeArrowheads="1"/>
          </p:cNvSpPr>
          <p:nvPr>
            <p:ph type="title"/>
          </p:nvPr>
        </p:nvSpPr>
        <p:spPr>
          <a:xfrm>
            <a:off x="620713" y="244475"/>
            <a:ext cx="8066087" cy="482600"/>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6739" name="Rectangle 3">
            <a:extLst>
              <a:ext uri="{FF2B5EF4-FFF2-40B4-BE49-F238E27FC236}">
                <a16:creationId xmlns:a16="http://schemas.microsoft.com/office/drawing/2014/main" id="{3B6D15B8-2D40-420D-8B96-3196EBE69476}"/>
              </a:ext>
            </a:extLst>
          </p:cNvPr>
          <p:cNvSpPr>
            <a:spLocks noGrp="1" noChangeArrowheads="1"/>
          </p:cNvSpPr>
          <p:nvPr>
            <p:ph type="body" idx="1"/>
          </p:nvPr>
        </p:nvSpPr>
        <p:spPr>
          <a:xfrm>
            <a:off x="573088" y="901700"/>
            <a:ext cx="8101012" cy="749300"/>
          </a:xfrm>
        </p:spPr>
        <p:txBody>
          <a:bodyPr/>
          <a:lstStyle/>
          <a:p>
            <a:r>
              <a:rPr lang="en-US" altLang="zh-TW">
                <a:ea typeface="新細明體" panose="02020500000000000000" pitchFamily="18" charset="-120"/>
              </a:rPr>
              <a:t>Using the Template Method (</a:t>
            </a:r>
            <a:r>
              <a:rPr lang="en-US" altLang="zh-TW" i="1">
                <a:ea typeface="新細明體" panose="02020500000000000000" pitchFamily="18" charset="-120"/>
              </a:rPr>
              <a:t>doQuery()</a:t>
            </a:r>
            <a:r>
              <a:rPr lang="en-US" altLang="zh-TW">
                <a:ea typeface="新細明體" panose="02020500000000000000" pitchFamily="18" charset="-120"/>
              </a:rPr>
              <a:t>) and Factory Method (</a:t>
            </a:r>
            <a:r>
              <a:rPr lang="en-US" altLang="zh-TW" i="1">
                <a:ea typeface="新細明體" panose="02020500000000000000" pitchFamily="18" charset="-120"/>
              </a:rPr>
              <a:t>makeDB())</a:t>
            </a:r>
            <a:r>
              <a:rPr lang="en-US" altLang="zh-TW">
                <a:ea typeface="新細明體" panose="02020500000000000000" pitchFamily="18" charset="-120"/>
              </a:rPr>
              <a:t> to perform a query .</a:t>
            </a:r>
            <a:endParaRPr lang="zh-TW" altLang="en-US">
              <a:ea typeface="新細明體" panose="02020500000000000000" pitchFamily="18" charset="-120"/>
            </a:endParaRPr>
          </a:p>
        </p:txBody>
      </p:sp>
      <p:pic>
        <p:nvPicPr>
          <p:cNvPr id="116740" name="Picture 4" descr="template method DBexample">
            <a:extLst>
              <a:ext uri="{FF2B5EF4-FFF2-40B4-BE49-F238E27FC236}">
                <a16:creationId xmlns:a16="http://schemas.microsoft.com/office/drawing/2014/main" id="{B65905AA-68A3-48EB-9681-03942FB78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703388"/>
            <a:ext cx="838835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Text Box 5">
            <a:extLst>
              <a:ext uri="{FF2B5EF4-FFF2-40B4-BE49-F238E27FC236}">
                <a16:creationId xmlns:a16="http://schemas.microsoft.com/office/drawing/2014/main" id="{CAC50E08-4012-402F-B05B-29BD8C78E49D}"/>
              </a:ext>
            </a:extLst>
          </p:cNvPr>
          <p:cNvSpPr txBox="1">
            <a:spLocks noChangeArrowheads="1"/>
          </p:cNvSpPr>
          <p:nvPr/>
        </p:nvSpPr>
        <p:spPr bwMode="auto">
          <a:xfrm>
            <a:off x="619125" y="6450013"/>
            <a:ext cx="499110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Note: Lecturers may explain how </a:t>
            </a:r>
            <a:r>
              <a:rPr lang="en-US" altLang="zh-TW" sz="1400" i="1">
                <a:ea typeface="新細明體" panose="02020500000000000000" pitchFamily="18" charset="-120"/>
              </a:rPr>
              <a:t>doQuery </a:t>
            </a:r>
            <a:r>
              <a:rPr lang="en-US" altLang="zh-TW" sz="1400">
                <a:ea typeface="新細明體" panose="02020500000000000000" pitchFamily="18" charset="-120"/>
              </a:rPr>
              <a:t>method is implemented.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EC8EA09-AFB8-46DB-9194-3DBAECCDA199}"/>
              </a:ext>
            </a:extLst>
          </p:cNvPr>
          <p:cNvSpPr>
            <a:spLocks noGrp="1" noChangeArrowheads="1"/>
          </p:cNvSpPr>
          <p:nvPr>
            <p:ph type="title"/>
          </p:nvPr>
        </p:nvSpPr>
        <p:spPr>
          <a:xfrm>
            <a:off x="568325" y="390525"/>
            <a:ext cx="8066088" cy="482600"/>
          </a:xfrm>
        </p:spPr>
        <p:txBody>
          <a:bodyPr/>
          <a:lstStyle/>
          <a:p>
            <a:r>
              <a:rPr lang="en-US" altLang="zh-TW">
                <a:ea typeface="新細明體" panose="02020500000000000000" pitchFamily="18" charset="-120"/>
              </a:rPr>
              <a:t>5.3.6 Compound Design Patterns</a:t>
            </a:r>
          </a:p>
        </p:txBody>
      </p:sp>
      <p:sp>
        <p:nvSpPr>
          <p:cNvPr id="117763" name="Rectangle 3">
            <a:extLst>
              <a:ext uri="{FF2B5EF4-FFF2-40B4-BE49-F238E27FC236}">
                <a16:creationId xmlns:a16="http://schemas.microsoft.com/office/drawing/2014/main" id="{891CC59E-DAF6-4E4C-8DD0-B6BF98354081}"/>
              </a:ext>
            </a:extLst>
          </p:cNvPr>
          <p:cNvSpPr>
            <a:spLocks noGrp="1" noChangeArrowheads="1"/>
          </p:cNvSpPr>
          <p:nvPr>
            <p:ph type="body" idx="1"/>
          </p:nvPr>
        </p:nvSpPr>
        <p:spPr>
          <a:xfrm>
            <a:off x="568325" y="1214438"/>
            <a:ext cx="8101013" cy="4633912"/>
          </a:xfrm>
        </p:spPr>
        <p:txBody>
          <a:bodyPr/>
          <a:lstStyle/>
          <a:p>
            <a:r>
              <a:rPr lang="en-US" altLang="zh-TW" sz="3200">
                <a:ea typeface="新細明體" panose="02020500000000000000" pitchFamily="18" charset="-120"/>
              </a:rPr>
              <a:t>Compound design patterns are the core abstractions from recurring framework, while software design patterns are the core abstractions from recurring problem solution in software design [Riehle 1997] </a:t>
            </a:r>
            <a:r>
              <a:rPr lang="en-US" altLang="zh-TW" sz="3200" baseline="30000">
                <a:ea typeface="新細明體" panose="02020500000000000000" pitchFamily="18" charset="-120"/>
              </a:rPr>
              <a:t>(*)</a:t>
            </a:r>
            <a:r>
              <a:rPr lang="en-US" altLang="zh-TW" sz="3200">
                <a:ea typeface="新細明體" panose="02020500000000000000" pitchFamily="18" charset="-120"/>
              </a:rPr>
              <a:t>.</a:t>
            </a:r>
          </a:p>
          <a:p>
            <a:pPr lvl="1"/>
            <a:r>
              <a:rPr lang="en-US" altLang="zh-TW" sz="2800">
                <a:ea typeface="新細明體" panose="02020500000000000000" pitchFamily="18" charset="-120"/>
              </a:rPr>
              <a:t>A compound design pattern is a pattern that tightly integrates two or more design patterns. </a:t>
            </a:r>
          </a:p>
          <a:p>
            <a:pPr lvl="1"/>
            <a:r>
              <a:rPr lang="en-US" altLang="zh-TW" sz="2800">
                <a:ea typeface="新細明體" panose="02020500000000000000" pitchFamily="18" charset="-120"/>
              </a:rPr>
              <a:t>A compound design pattern is composed of some atomic or composite patterns and shows a synergy of the composition more than the sum of its parts.</a:t>
            </a:r>
          </a:p>
        </p:txBody>
      </p:sp>
      <p:sp>
        <p:nvSpPr>
          <p:cNvPr id="117764" name="Text Box 4">
            <a:extLst>
              <a:ext uri="{FF2B5EF4-FFF2-40B4-BE49-F238E27FC236}">
                <a16:creationId xmlns:a16="http://schemas.microsoft.com/office/drawing/2014/main" id="{6FF98167-8A1F-4887-878B-92698DC5FDB7}"/>
              </a:ext>
            </a:extLst>
          </p:cNvPr>
          <p:cNvSpPr txBox="1">
            <a:spLocks noChangeArrowheads="1"/>
          </p:cNvSpPr>
          <p:nvPr/>
        </p:nvSpPr>
        <p:spPr bwMode="auto">
          <a:xfrm>
            <a:off x="568325" y="6462713"/>
            <a:ext cx="55927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Riehle called “compound design pattern” as “composite design pattern”.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2DE466E-1CFB-40D8-A319-0B3C1CF5B4DC}"/>
              </a:ext>
            </a:extLst>
          </p:cNvPr>
          <p:cNvSpPr>
            <a:spLocks noGrp="1" noChangeArrowheads="1"/>
          </p:cNvSpPr>
          <p:nvPr>
            <p:ph type="title"/>
          </p:nvPr>
        </p:nvSpPr>
        <p:spPr>
          <a:xfrm>
            <a:off x="550863" y="320675"/>
            <a:ext cx="8066087" cy="482600"/>
          </a:xfrm>
        </p:spPr>
        <p:txBody>
          <a:bodyPr/>
          <a:lstStyle/>
          <a:p>
            <a:r>
              <a:rPr lang="en-US" altLang="zh-TW">
                <a:ea typeface="新細明體" panose="02020500000000000000" pitchFamily="18" charset="-120"/>
              </a:rPr>
              <a:t>Compound Design Patterns (cont’d)</a:t>
            </a:r>
            <a:endParaRPr lang="zh-TW" altLang="en-US">
              <a:ea typeface="新細明體" panose="02020500000000000000" pitchFamily="18" charset="-120"/>
            </a:endParaRPr>
          </a:p>
        </p:txBody>
      </p:sp>
      <p:sp>
        <p:nvSpPr>
          <p:cNvPr id="118787" name="Rectangle 3">
            <a:extLst>
              <a:ext uri="{FF2B5EF4-FFF2-40B4-BE49-F238E27FC236}">
                <a16:creationId xmlns:a16="http://schemas.microsoft.com/office/drawing/2014/main" id="{F0B2F489-F02B-4E40-BC12-85A305F23B66}"/>
              </a:ext>
            </a:extLst>
          </p:cNvPr>
          <p:cNvSpPr>
            <a:spLocks noGrp="1" noChangeArrowheads="1"/>
          </p:cNvSpPr>
          <p:nvPr>
            <p:ph type="body" idx="1"/>
          </p:nvPr>
        </p:nvSpPr>
        <p:spPr>
          <a:xfrm>
            <a:off x="544513" y="825500"/>
            <a:ext cx="8101012" cy="5189538"/>
          </a:xfrm>
        </p:spPr>
        <p:txBody>
          <a:bodyPr/>
          <a:lstStyle/>
          <a:p>
            <a:r>
              <a:rPr lang="en-US" altLang="zh-TW" sz="2800">
                <a:ea typeface="新細明體" panose="02020500000000000000" pitchFamily="18" charset="-120"/>
              </a:rPr>
              <a:t>Example 1 [Riehle 1997]: MVC pattern collaborates three objects: a Model object, a View object, and a Controller object. These objects interact according to the Observer, Strategy and Composite patterns, thus MVC is composed of those design patterns.</a:t>
            </a:r>
          </a:p>
          <a:p>
            <a:pPr lvl="1"/>
            <a:r>
              <a:rPr lang="en-US" altLang="zh-TW" sz="2400">
                <a:ea typeface="新細明體" panose="02020500000000000000" pitchFamily="18" charset="-120"/>
              </a:rPr>
              <a:t>A View observes a Model: the View is an Observer of the Model which is its Subject (see [GoF 1995]) and does not handle user input but leaves this to the Controller.</a:t>
            </a:r>
          </a:p>
          <a:p>
            <a:pPr lvl="1"/>
            <a:r>
              <a:rPr lang="en-US" altLang="zh-TW" sz="2400">
                <a:ea typeface="新細明體" panose="02020500000000000000" pitchFamily="18" charset="-120"/>
              </a:rPr>
              <a:t>A Controller is a Strategy for handling user input.</a:t>
            </a:r>
          </a:p>
          <a:p>
            <a:pPr lvl="1"/>
            <a:r>
              <a:rPr lang="en-US" altLang="zh-TW" sz="2400">
                <a:ea typeface="新細明體" panose="02020500000000000000" pitchFamily="18" charset="-120"/>
              </a:rPr>
              <a:t>Views can have Subviews representing parts of user interface (such as this PowerPoint view), so View is a Component in the Composite pattern and different Views can be either Leafs or Composites.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0C72355-A5E3-49D1-B22B-1F41D30264E7}"/>
              </a:ext>
            </a:extLst>
          </p:cNvPr>
          <p:cNvSpPr>
            <a:spLocks noGrp="1" noChangeArrowheads="1"/>
          </p:cNvSpPr>
          <p:nvPr>
            <p:ph type="title"/>
          </p:nvPr>
        </p:nvSpPr>
        <p:spPr>
          <a:xfrm>
            <a:off x="633413" y="363538"/>
            <a:ext cx="8066087" cy="482600"/>
          </a:xfrm>
        </p:spPr>
        <p:txBody>
          <a:bodyPr/>
          <a:lstStyle/>
          <a:p>
            <a:r>
              <a:rPr lang="en-US" altLang="zh-TW">
                <a:ea typeface="新細明體" panose="02020500000000000000" pitchFamily="18" charset="-120"/>
              </a:rPr>
              <a:t>Compound Design Patterns (cont’d)</a:t>
            </a:r>
            <a:endParaRPr lang="zh-TW" altLang="en-US">
              <a:ea typeface="新細明體" panose="02020500000000000000" pitchFamily="18" charset="-120"/>
            </a:endParaRPr>
          </a:p>
        </p:txBody>
      </p:sp>
      <p:sp>
        <p:nvSpPr>
          <p:cNvPr id="119811" name="Rectangle 3">
            <a:extLst>
              <a:ext uri="{FF2B5EF4-FFF2-40B4-BE49-F238E27FC236}">
                <a16:creationId xmlns:a16="http://schemas.microsoft.com/office/drawing/2014/main" id="{C6B7CC29-4AF3-4700-9B32-3E44FB5A96CE}"/>
              </a:ext>
            </a:extLst>
          </p:cNvPr>
          <p:cNvSpPr>
            <a:spLocks noGrp="1" noChangeArrowheads="1"/>
          </p:cNvSpPr>
          <p:nvPr>
            <p:ph type="body" idx="1"/>
          </p:nvPr>
        </p:nvSpPr>
        <p:spPr>
          <a:xfrm>
            <a:off x="515938" y="854075"/>
            <a:ext cx="8101012" cy="2063750"/>
          </a:xfrm>
        </p:spPr>
        <p:txBody>
          <a:bodyPr/>
          <a:lstStyle/>
          <a:p>
            <a:r>
              <a:rPr lang="en-US" altLang="zh-TW">
                <a:ea typeface="新細明體" panose="02020500000000000000" pitchFamily="18" charset="-120"/>
              </a:rPr>
              <a:t>Example 2: Suppose you want to use the JDBC driver provided by Oracle, Sybase, or Informix (see Bridge pattern) for your application development. You find that the interface these database vendor provided is different from what you need. In this case, you may integrate the Adapter pattern with Bridge pattern as follows:</a:t>
            </a:r>
          </a:p>
        </p:txBody>
      </p:sp>
      <p:pic>
        <p:nvPicPr>
          <p:cNvPr id="119812" name="Picture 5" descr="bridge example">
            <a:extLst>
              <a:ext uri="{FF2B5EF4-FFF2-40B4-BE49-F238E27FC236}">
                <a16:creationId xmlns:a16="http://schemas.microsoft.com/office/drawing/2014/main" id="{25099F08-5F87-4164-AC97-C78842CD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3103563"/>
            <a:ext cx="85471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676A855-8C76-40FE-8586-64DFEFB11061}"/>
              </a:ext>
            </a:extLst>
          </p:cNvPr>
          <p:cNvSpPr>
            <a:spLocks noGrp="1" noChangeArrowheads="1"/>
          </p:cNvSpPr>
          <p:nvPr>
            <p:ph type="title"/>
          </p:nvPr>
        </p:nvSpPr>
        <p:spPr>
          <a:xfrm>
            <a:off x="565150" y="334963"/>
            <a:ext cx="8066088" cy="482600"/>
          </a:xfrm>
        </p:spPr>
        <p:txBody>
          <a:bodyPr/>
          <a:lstStyle/>
          <a:p>
            <a:r>
              <a:rPr lang="en-US" altLang="zh-TW">
                <a:ea typeface="新細明體" panose="02020500000000000000" pitchFamily="18" charset="-120"/>
              </a:rPr>
              <a:t>Compound Design Patterns (cont’d)</a:t>
            </a:r>
            <a:endParaRPr lang="zh-TW" altLang="en-US">
              <a:ea typeface="新細明體" panose="02020500000000000000" pitchFamily="18" charset="-120"/>
            </a:endParaRPr>
          </a:p>
        </p:txBody>
      </p:sp>
      <p:sp>
        <p:nvSpPr>
          <p:cNvPr id="120835" name="Rectangle 3">
            <a:extLst>
              <a:ext uri="{FF2B5EF4-FFF2-40B4-BE49-F238E27FC236}">
                <a16:creationId xmlns:a16="http://schemas.microsoft.com/office/drawing/2014/main" id="{35506C00-D373-464C-92D8-02E75F2D3281}"/>
              </a:ext>
            </a:extLst>
          </p:cNvPr>
          <p:cNvSpPr>
            <a:spLocks noGrp="1" noChangeArrowheads="1"/>
          </p:cNvSpPr>
          <p:nvPr>
            <p:ph type="body" idx="1"/>
          </p:nvPr>
        </p:nvSpPr>
        <p:spPr>
          <a:xfrm>
            <a:off x="571500" y="1020763"/>
            <a:ext cx="8101013" cy="4745037"/>
          </a:xfrm>
        </p:spPr>
        <p:txBody>
          <a:bodyPr/>
          <a:lstStyle/>
          <a:p>
            <a:r>
              <a:rPr lang="en-US" altLang="zh-TW" sz="3200">
                <a:ea typeface="新細明體" panose="02020500000000000000" pitchFamily="18" charset="-120"/>
              </a:rPr>
              <a:t>Example 3: An interesting example given by Riehle is the Active Bridge pattern [Riehle 1997] which represents a recurring type of framework connected an application to underlying event-driven resources, such as window-system widgets. </a:t>
            </a:r>
          </a:p>
          <a:p>
            <a:r>
              <a:rPr lang="en-US" altLang="zh-TW" sz="3200">
                <a:ea typeface="新細明體" panose="02020500000000000000" pitchFamily="18" charset="-120"/>
              </a:rPr>
              <a:t>The Active Bridge pattern is a composition of five patterns: Bridge, Proxy, Observer, Abstract Factory, and Factory Method, shown as follows (next slide):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90ACB77-7827-47BF-BB0F-4B46CF53F6CC}"/>
              </a:ext>
            </a:extLst>
          </p:cNvPr>
          <p:cNvSpPr>
            <a:spLocks noGrp="1" noChangeArrowheads="1"/>
          </p:cNvSpPr>
          <p:nvPr>
            <p:ph type="title"/>
          </p:nvPr>
        </p:nvSpPr>
        <p:spPr>
          <a:xfrm>
            <a:off x="690563" y="404813"/>
            <a:ext cx="8066087" cy="482600"/>
          </a:xfrm>
        </p:spPr>
        <p:txBody>
          <a:bodyPr/>
          <a:lstStyle/>
          <a:p>
            <a:r>
              <a:rPr lang="en-US" altLang="zh-TW">
                <a:ea typeface="新細明體" panose="02020500000000000000" pitchFamily="18" charset="-120"/>
              </a:rPr>
              <a:t>Compound Design Patterns (cont’d)</a:t>
            </a:r>
            <a:endParaRPr lang="zh-TW" altLang="en-US">
              <a:ea typeface="新細明體" panose="02020500000000000000" pitchFamily="18" charset="-120"/>
            </a:endParaRPr>
          </a:p>
        </p:txBody>
      </p:sp>
      <p:pic>
        <p:nvPicPr>
          <p:cNvPr id="121859" name="Picture 4" descr="active bridge">
            <a:extLst>
              <a:ext uri="{FF2B5EF4-FFF2-40B4-BE49-F238E27FC236}">
                <a16:creationId xmlns:a16="http://schemas.microsoft.com/office/drawing/2014/main" id="{FC412960-49EF-48AD-8A96-7E7FC8592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081088"/>
            <a:ext cx="8891588"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07C3D783-6C7D-4CBE-9AA0-C2B9B734D0A3}"/>
              </a:ext>
            </a:extLst>
          </p:cNvPr>
          <p:cNvSpPr>
            <a:spLocks noGrp="1" noChangeArrowheads="1"/>
          </p:cNvSpPr>
          <p:nvPr>
            <p:ph type="title"/>
          </p:nvPr>
        </p:nvSpPr>
        <p:spPr>
          <a:xfrm>
            <a:off x="620713" y="238125"/>
            <a:ext cx="8066087" cy="484188"/>
          </a:xfrm>
        </p:spPr>
        <p:txBody>
          <a:bodyPr/>
          <a:lstStyle/>
          <a:p>
            <a:r>
              <a:rPr lang="en-US" altLang="zh-TW">
                <a:ea typeface="新細明體" panose="02020500000000000000" pitchFamily="18" charset="-120"/>
              </a:rPr>
              <a:t>Exercises</a:t>
            </a:r>
          </a:p>
        </p:txBody>
      </p:sp>
      <p:sp>
        <p:nvSpPr>
          <p:cNvPr id="122883" name="Rectangle 3">
            <a:extLst>
              <a:ext uri="{FF2B5EF4-FFF2-40B4-BE49-F238E27FC236}">
                <a16:creationId xmlns:a16="http://schemas.microsoft.com/office/drawing/2014/main" id="{F41EF118-9155-4490-A365-9BE7175495A8}"/>
              </a:ext>
            </a:extLst>
          </p:cNvPr>
          <p:cNvSpPr>
            <a:spLocks noGrp="1" noChangeArrowheads="1"/>
          </p:cNvSpPr>
          <p:nvPr>
            <p:ph type="body" idx="1"/>
          </p:nvPr>
        </p:nvSpPr>
        <p:spPr>
          <a:xfrm>
            <a:off x="585788" y="1047750"/>
            <a:ext cx="8101012" cy="5245100"/>
          </a:xfrm>
        </p:spPr>
        <p:txBody>
          <a:bodyPr/>
          <a:lstStyle/>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To find other papers that discuss different aspects for classifying GoF’s design patterns.</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Why do we need a “Client” in the structure of the design patterns?</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Compare the Creation versus Instantiation.</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Classify the Structural Patterns by class/ object level.</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What is the frequently used relations in structure patterns</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Does Association be used in structure patterns? Why ?</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In the design phase, we need more detail description to describe our diagram, but the association is too abstractly to be used.</a:t>
            </a:r>
          </a:p>
          <a:p>
            <a:pPr marL="457200" indent="-457200">
              <a:buClr>
                <a:schemeClr val="tx1"/>
              </a:buClr>
              <a:buSzPct val="95000"/>
              <a:buFont typeface="Monotype Sorts" pitchFamily="2" charset="2"/>
              <a:buAutoNum type="arabicPeriod"/>
            </a:pPr>
            <a:r>
              <a:rPr lang="en-US" altLang="zh-TW">
                <a:ea typeface="新細明體" panose="02020500000000000000" pitchFamily="18" charset="-120"/>
              </a:rPr>
              <a:t>Compare adapter and composite patterns.</a:t>
            </a:r>
            <a:endParaRPr lang="zh-TW" altLang="en-US">
              <a:ea typeface="新細明體" panose="02020500000000000000" pitchFamily="18" charset="-12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6028DDE-8A17-4B4C-87A0-4EAD8DFF4DA3}"/>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Exercises</a:t>
            </a:r>
          </a:p>
        </p:txBody>
      </p:sp>
      <p:sp>
        <p:nvSpPr>
          <p:cNvPr id="123907" name="Rectangle 3">
            <a:extLst>
              <a:ext uri="{FF2B5EF4-FFF2-40B4-BE49-F238E27FC236}">
                <a16:creationId xmlns:a16="http://schemas.microsoft.com/office/drawing/2014/main" id="{15FABFFF-C3DE-494F-9890-C20CCD8EF1C8}"/>
              </a:ext>
            </a:extLst>
          </p:cNvPr>
          <p:cNvSpPr>
            <a:spLocks noGrp="1" noChangeArrowheads="1"/>
          </p:cNvSpPr>
          <p:nvPr>
            <p:ph type="body" idx="1"/>
          </p:nvPr>
        </p:nvSpPr>
        <p:spPr>
          <a:xfrm>
            <a:off x="585788" y="1962150"/>
            <a:ext cx="8101012" cy="3914775"/>
          </a:xfrm>
        </p:spPr>
        <p:txBody>
          <a:bodyPr/>
          <a:lstStyle/>
          <a:p>
            <a:pPr marL="457200" indent="-457200">
              <a:buClr>
                <a:schemeClr val="tx1"/>
              </a:buClr>
              <a:buSzPct val="95000"/>
              <a:buFont typeface="Monotype Sorts" pitchFamily="2" charset="2"/>
              <a:buAutoNum type="arabicPeriod" startAt="9"/>
            </a:pPr>
            <a:r>
              <a:rPr lang="en-US" altLang="zh-TW">
                <a:ea typeface="新細明體" panose="02020500000000000000" pitchFamily="18" charset="-120"/>
              </a:rPr>
              <a:t>Compare the responsibility and service.</a:t>
            </a:r>
          </a:p>
          <a:p>
            <a:pPr marL="457200" indent="-457200">
              <a:buClr>
                <a:schemeClr val="tx1"/>
              </a:buClr>
              <a:buSzPct val="95000"/>
              <a:buFont typeface="Monotype Sorts" pitchFamily="2" charset="2"/>
              <a:buAutoNum type="arabicPeriod" startAt="10"/>
            </a:pPr>
            <a:r>
              <a:rPr lang="en-US" altLang="zh-TW">
                <a:ea typeface="新細明體" panose="02020500000000000000" pitchFamily="18" charset="-120"/>
              </a:rPr>
              <a:t>Discuss the encapsulating variation of behavioral pattern.</a:t>
            </a:r>
          </a:p>
          <a:p>
            <a:pPr marL="457200" indent="-457200">
              <a:buClr>
                <a:schemeClr val="tx1"/>
              </a:buClr>
              <a:buSzPct val="95000"/>
              <a:buFont typeface="Monotype Sorts" pitchFamily="2" charset="2"/>
              <a:buAutoNum type="arabicPeriod" startAt="10"/>
            </a:pPr>
            <a:r>
              <a:rPr lang="en-US" altLang="zh-TW">
                <a:ea typeface="新細明體" panose="02020500000000000000" pitchFamily="18" charset="-120"/>
              </a:rPr>
              <a:t>Discuss the advantage and disadvantage for Strategy and Command patterns.</a:t>
            </a:r>
          </a:p>
          <a:p>
            <a:pPr marL="457200" indent="-457200">
              <a:buClr>
                <a:schemeClr val="tx1"/>
              </a:buClr>
              <a:buSzPct val="95000"/>
              <a:buFont typeface="Monotype Sorts" pitchFamily="2" charset="2"/>
              <a:buAutoNum type="arabicPeriod" startAt="12"/>
            </a:pPr>
            <a:r>
              <a:rPr lang="en-US" altLang="zh-TW">
                <a:ea typeface="新細明體" panose="02020500000000000000" pitchFamily="18" charset="-120"/>
              </a:rPr>
              <a:t>Discuss the implementation issue of Observer pattern.</a:t>
            </a:r>
          </a:p>
          <a:p>
            <a:pPr marL="457200" indent="-457200">
              <a:buClr>
                <a:schemeClr val="tx1"/>
              </a:buClr>
              <a:buSzPct val="95000"/>
              <a:buFont typeface="Monotype Sorts" pitchFamily="2" charset="2"/>
              <a:buAutoNum type="arabicPeriod" startAt="13"/>
            </a:pPr>
            <a:r>
              <a:rPr lang="en-US" altLang="zh-TW">
                <a:ea typeface="新細明體" panose="02020500000000000000" pitchFamily="18" charset="-120"/>
              </a:rPr>
              <a:t>Using three architecture patterns to design  a system which you familiar.</a:t>
            </a:r>
          </a:p>
          <a:p>
            <a:pPr marL="457200" indent="-457200">
              <a:buClr>
                <a:schemeClr val="tx1"/>
              </a:buClr>
              <a:buSzPct val="95000"/>
              <a:buFont typeface="Monotype Sorts" pitchFamily="2" charset="2"/>
              <a:buAutoNum type="arabicPeriod" startAt="13"/>
            </a:pPr>
            <a:r>
              <a:rPr lang="en-US" altLang="zh-TW">
                <a:ea typeface="新細明體" panose="02020500000000000000" pitchFamily="18" charset="-120"/>
              </a:rPr>
              <a:t>Using three design patterns to design  a system which you are familiar.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7B87DB3-1A89-4A7A-AE4F-CADCB0AE64C3}"/>
              </a:ext>
            </a:extLst>
          </p:cNvPr>
          <p:cNvSpPr>
            <a:spLocks noGrp="1" noChangeArrowheads="1"/>
          </p:cNvSpPr>
          <p:nvPr>
            <p:ph type="title"/>
          </p:nvPr>
        </p:nvSpPr>
        <p:spPr>
          <a:xfrm>
            <a:off x="509588" y="293688"/>
            <a:ext cx="8066087" cy="484187"/>
          </a:xfrm>
        </p:spPr>
        <p:txBody>
          <a:bodyPr/>
          <a:lstStyle/>
          <a:p>
            <a:r>
              <a:rPr lang="en-US" altLang="zh-TW">
                <a:ea typeface="新細明體" panose="02020500000000000000" pitchFamily="18" charset="-120"/>
              </a:rPr>
              <a:t>5.2.2 Model-View-Controller (MVC)</a:t>
            </a:r>
            <a:endParaRPr lang="zh-TW" altLang="en-US">
              <a:ea typeface="新細明體" panose="02020500000000000000" pitchFamily="18" charset="-120"/>
            </a:endParaRPr>
          </a:p>
        </p:txBody>
      </p:sp>
      <p:sp>
        <p:nvSpPr>
          <p:cNvPr id="17411" name="Rectangle 3">
            <a:extLst>
              <a:ext uri="{FF2B5EF4-FFF2-40B4-BE49-F238E27FC236}">
                <a16:creationId xmlns:a16="http://schemas.microsoft.com/office/drawing/2014/main" id="{51D9674D-391B-4575-9E8A-D1EA17785F14}"/>
              </a:ext>
            </a:extLst>
          </p:cNvPr>
          <p:cNvSpPr>
            <a:spLocks noGrp="1" noChangeArrowheads="1"/>
          </p:cNvSpPr>
          <p:nvPr>
            <p:ph type="body" idx="1"/>
          </p:nvPr>
        </p:nvSpPr>
        <p:spPr>
          <a:xfrm>
            <a:off x="544513" y="701675"/>
            <a:ext cx="8101012" cy="5799138"/>
          </a:xfrm>
        </p:spPr>
        <p:txBody>
          <a:bodyPr/>
          <a:lstStyle/>
          <a:p>
            <a:r>
              <a:rPr lang="en-US" altLang="zh-TW">
                <a:ea typeface="新細明體" panose="02020500000000000000" pitchFamily="18" charset="-120"/>
              </a:rPr>
              <a:t>Intent: Help separate the user interface from other parts of the system.</a:t>
            </a:r>
          </a:p>
          <a:p>
            <a:r>
              <a:rPr lang="en-US" altLang="zh-TW">
                <a:ea typeface="新細明體" panose="02020500000000000000" pitchFamily="18" charset="-120"/>
              </a:rPr>
              <a:t>Problem</a:t>
            </a:r>
          </a:p>
          <a:p>
            <a:pPr lvl="1"/>
            <a:r>
              <a:rPr lang="en-US" altLang="zh-TW" sz="2400">
                <a:ea typeface="新細明體" panose="02020500000000000000" pitchFamily="18" charset="-120"/>
              </a:rPr>
              <a:t>To design an interactive application with a flexible human-computer interface to support increased reuse of domain objects, and minimize the impact of changes in the interface upon the domain objects.</a:t>
            </a:r>
          </a:p>
          <a:p>
            <a:pPr lvl="1"/>
            <a:r>
              <a:rPr lang="en-US" altLang="zh-TW" sz="2200">
                <a:ea typeface="新細明體" panose="02020500000000000000" pitchFamily="18" charset="-120"/>
              </a:rPr>
              <a:t>The same information is presented differently in different windows, e.g. in a bar or pie chart.</a:t>
            </a:r>
          </a:p>
          <a:p>
            <a:pPr lvl="1"/>
            <a:r>
              <a:rPr lang="en-US" altLang="zh-TW" sz="2200">
                <a:ea typeface="新細明體" panose="02020500000000000000" pitchFamily="18" charset="-120"/>
              </a:rPr>
              <a:t>The display and behavior of the application must reflect data manipulations immediately.</a:t>
            </a:r>
          </a:p>
          <a:p>
            <a:pPr lvl="1"/>
            <a:r>
              <a:rPr lang="en-US" altLang="zh-TW" sz="2200">
                <a:ea typeface="新細明體" panose="02020500000000000000" pitchFamily="18" charset="-120"/>
              </a:rPr>
              <a:t>Change to the user interface should be easy, even at run-time</a:t>
            </a:r>
          </a:p>
          <a:p>
            <a:pPr lvl="1"/>
            <a:r>
              <a:rPr lang="en-US" altLang="zh-TW" sz="2200">
                <a:ea typeface="新細明體" panose="02020500000000000000" pitchFamily="18" charset="-120"/>
              </a:rPr>
              <a:t>Supporting different “look and feel” standards or porting the user interface should not affect code in the core of the 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9D91F93-2B52-4747-85D1-23758C18199E}"/>
              </a:ext>
            </a:extLst>
          </p:cNvPr>
          <p:cNvSpPr>
            <a:spLocks noGrp="1" noChangeArrowheads="1"/>
          </p:cNvSpPr>
          <p:nvPr>
            <p:ph type="title"/>
          </p:nvPr>
        </p:nvSpPr>
        <p:spPr>
          <a:xfrm>
            <a:off x="606425" y="293688"/>
            <a:ext cx="8066088" cy="484187"/>
          </a:xfrm>
        </p:spPr>
        <p:txBody>
          <a:bodyPr/>
          <a:lstStyle/>
          <a:p>
            <a:r>
              <a:rPr lang="en-US" altLang="zh-TW">
                <a:ea typeface="新細明體" panose="02020500000000000000" pitchFamily="18" charset="-120"/>
              </a:rPr>
              <a:t>Model-View-Controller (cont’d)</a:t>
            </a:r>
            <a:endParaRPr lang="zh-TW" altLang="en-US">
              <a:ea typeface="新細明體" panose="02020500000000000000" pitchFamily="18" charset="-120"/>
            </a:endParaRPr>
          </a:p>
        </p:txBody>
      </p:sp>
      <p:sp>
        <p:nvSpPr>
          <p:cNvPr id="18435" name="Rectangle 3">
            <a:extLst>
              <a:ext uri="{FF2B5EF4-FFF2-40B4-BE49-F238E27FC236}">
                <a16:creationId xmlns:a16="http://schemas.microsoft.com/office/drawing/2014/main" id="{B56B14CC-CAF5-467E-84C9-3F1698211ED5}"/>
              </a:ext>
            </a:extLst>
          </p:cNvPr>
          <p:cNvSpPr>
            <a:spLocks noGrp="1" noChangeArrowheads="1"/>
          </p:cNvSpPr>
          <p:nvPr>
            <p:ph type="body" idx="1"/>
          </p:nvPr>
        </p:nvSpPr>
        <p:spPr>
          <a:xfrm>
            <a:off x="198438" y="450850"/>
            <a:ext cx="8101012" cy="6116638"/>
          </a:xfrm>
        </p:spPr>
        <p:txBody>
          <a:bodyPr/>
          <a:lstStyle/>
          <a:p>
            <a:r>
              <a:rPr lang="en-US" altLang="zh-TW" sz="3200">
                <a:ea typeface="新細明體" panose="02020500000000000000" pitchFamily="18" charset="-120"/>
              </a:rPr>
              <a:t>Solution.</a:t>
            </a:r>
          </a:p>
          <a:p>
            <a:pPr lvl="1"/>
            <a:r>
              <a:rPr lang="en-US" altLang="zh-TW" sz="2800">
                <a:ea typeface="新細明體" panose="02020500000000000000" pitchFamily="18" charset="-120"/>
              </a:rPr>
              <a:t>Divide an interactive application into three components: </a:t>
            </a:r>
          </a:p>
          <a:p>
            <a:pPr lvl="2"/>
            <a:r>
              <a:rPr lang="en-US" altLang="zh-TW" sz="2400">
                <a:ea typeface="新細明體" panose="02020500000000000000" pitchFamily="18" charset="-120"/>
              </a:rPr>
              <a:t>Model components: responsible for maintaining domain knowledge.</a:t>
            </a:r>
          </a:p>
          <a:p>
            <a:pPr lvl="2"/>
            <a:r>
              <a:rPr lang="en-US" altLang="zh-TW" sz="2400">
                <a:ea typeface="新細明體" panose="02020500000000000000" pitchFamily="18" charset="-120"/>
              </a:rPr>
              <a:t>View components: responsible for displaying the domain knowledge to the user.</a:t>
            </a:r>
          </a:p>
          <a:p>
            <a:pPr lvl="2"/>
            <a:r>
              <a:rPr lang="en-US" altLang="zh-TW" sz="2400">
                <a:ea typeface="新細明體" panose="02020500000000000000" pitchFamily="18" charset="-120"/>
              </a:rPr>
              <a:t>Controller components: responsible for managing the sequence of interaction with the user.</a:t>
            </a:r>
          </a:p>
          <a:p>
            <a:pPr lvl="2"/>
            <a:r>
              <a:rPr lang="en-US" altLang="zh-TW" sz="2400">
                <a:ea typeface="新細明體" panose="02020500000000000000" pitchFamily="18" charset="-120"/>
              </a:rPr>
              <a:t>Changes in their state of model components propagated to the view components via the change-propagation mechanism which is the only link between the model components and the view and controller components.</a:t>
            </a:r>
          </a:p>
          <a:p>
            <a:pPr lvl="3"/>
            <a:r>
              <a:rPr lang="en-US" altLang="zh-TW" sz="1800">
                <a:ea typeface="新細明體" panose="02020500000000000000" pitchFamily="18" charset="-120"/>
              </a:rPr>
              <a:t>Change-propagation mechanism ensures consistency between user interface (view) and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85171FF-F3CE-4EE2-AA7E-8ABB917A0601}"/>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Model-View-Controller (cont’d)</a:t>
            </a:r>
            <a:endParaRPr lang="zh-TW" altLang="en-US">
              <a:ea typeface="新細明體" panose="02020500000000000000" pitchFamily="18" charset="-120"/>
            </a:endParaRPr>
          </a:p>
        </p:txBody>
      </p:sp>
      <p:sp>
        <p:nvSpPr>
          <p:cNvPr id="19459" name="Rectangle 3">
            <a:extLst>
              <a:ext uri="{FF2B5EF4-FFF2-40B4-BE49-F238E27FC236}">
                <a16:creationId xmlns:a16="http://schemas.microsoft.com/office/drawing/2014/main" id="{5EB70B7C-72F7-4504-9F43-490A0E895890}"/>
              </a:ext>
            </a:extLst>
          </p:cNvPr>
          <p:cNvSpPr>
            <a:spLocks noGrp="1" noChangeArrowheads="1"/>
          </p:cNvSpPr>
          <p:nvPr>
            <p:ph type="body" idx="1"/>
          </p:nvPr>
        </p:nvSpPr>
        <p:spPr>
          <a:xfrm>
            <a:off x="585788" y="1962150"/>
            <a:ext cx="8101012" cy="4302125"/>
          </a:xfrm>
        </p:spPr>
        <p:txBody>
          <a:bodyPr/>
          <a:lstStyle/>
          <a:p>
            <a:r>
              <a:rPr lang="en-US" altLang="zh-TW" sz="3200">
                <a:ea typeface="新細明體" panose="02020500000000000000" pitchFamily="18" charset="-120"/>
              </a:rPr>
              <a:t>Detailed explanation of model, view, and controller components.</a:t>
            </a:r>
          </a:p>
          <a:p>
            <a:pPr lvl="1"/>
            <a:r>
              <a:rPr lang="en-US" altLang="zh-TW" sz="2400">
                <a:ea typeface="新細明體" panose="02020500000000000000" pitchFamily="18" charset="-120"/>
              </a:rPr>
              <a:t>A Model</a:t>
            </a:r>
          </a:p>
          <a:p>
            <a:pPr lvl="2"/>
            <a:r>
              <a:rPr lang="en-US" altLang="zh-TW" sz="2400">
                <a:ea typeface="新細明體" panose="02020500000000000000" pitchFamily="18" charset="-120"/>
              </a:rPr>
              <a:t>encapsulates core data and functionality, independent of specific output representations or input behavior.</a:t>
            </a:r>
          </a:p>
          <a:p>
            <a:pPr lvl="2"/>
            <a:r>
              <a:rPr lang="en-US" altLang="zh-TW" sz="2400">
                <a:ea typeface="新細明體" panose="02020500000000000000" pitchFamily="18" charset="-120"/>
              </a:rPr>
              <a:t>registers the dependent view and controller.</a:t>
            </a:r>
          </a:p>
          <a:p>
            <a:pPr lvl="2"/>
            <a:r>
              <a:rPr lang="en-US" altLang="zh-TW" sz="2400">
                <a:ea typeface="新細明體" panose="02020500000000000000" pitchFamily="18" charset="-120"/>
              </a:rPr>
              <a:t>does not have direct coupling or visibility to the view (window classes), so application data and functionality is maintained in the model (domain classes), not the 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88A4B1-9BA6-46DE-A1DB-8C3F36371537}"/>
              </a:ext>
            </a:extLst>
          </p:cNvPr>
          <p:cNvSpPr>
            <a:spLocks noGrp="1" noChangeArrowheads="1"/>
          </p:cNvSpPr>
          <p:nvPr>
            <p:ph type="body" idx="1"/>
          </p:nvPr>
        </p:nvSpPr>
        <p:spPr>
          <a:xfrm>
            <a:off x="377825" y="952500"/>
            <a:ext cx="8266113" cy="5133975"/>
          </a:xfrm>
        </p:spPr>
        <p:txBody>
          <a:bodyPr/>
          <a:lstStyle/>
          <a:p>
            <a:pPr marL="742950" lvl="1" indent="-342900"/>
            <a:r>
              <a:rPr lang="en-US" altLang="zh-TW" sz="2800">
                <a:ea typeface="新細明體" panose="02020500000000000000" pitchFamily="18" charset="-120"/>
              </a:rPr>
              <a:t>A View</a:t>
            </a:r>
          </a:p>
          <a:p>
            <a:pPr lvl="2"/>
            <a:r>
              <a:rPr lang="en-US" altLang="zh-TW" sz="2400">
                <a:ea typeface="新細明體" panose="02020500000000000000" pitchFamily="18" charset="-120"/>
              </a:rPr>
              <a:t>displays information to the user.</a:t>
            </a:r>
          </a:p>
          <a:p>
            <a:pPr lvl="2"/>
            <a:r>
              <a:rPr lang="en-US" altLang="zh-TW" sz="2400">
                <a:ea typeface="新細明體" panose="02020500000000000000" pitchFamily="18" charset="-120"/>
              </a:rPr>
              <a:t>implements the update procedure.</a:t>
            </a:r>
          </a:p>
          <a:p>
            <a:pPr lvl="2"/>
            <a:r>
              <a:rPr lang="en-US" altLang="zh-TW" sz="2400">
                <a:ea typeface="新細明體" panose="02020500000000000000" pitchFamily="18" charset="-120"/>
              </a:rPr>
              <a:t>retrieves data from the model.</a:t>
            </a:r>
          </a:p>
          <a:p>
            <a:pPr lvl="2"/>
            <a:r>
              <a:rPr lang="en-US" altLang="zh-TW" sz="2400">
                <a:ea typeface="新細明體" panose="02020500000000000000" pitchFamily="18" charset="-120"/>
              </a:rPr>
              <a:t>creates and initializes its associated controller.</a:t>
            </a:r>
          </a:p>
          <a:p>
            <a:pPr marL="742950" lvl="1" indent="-342900"/>
            <a:r>
              <a:rPr lang="en-US" altLang="zh-TW" sz="2400">
                <a:ea typeface="新細明體" panose="02020500000000000000" pitchFamily="18" charset="-120"/>
              </a:rPr>
              <a:t>A Controller</a:t>
            </a:r>
          </a:p>
          <a:p>
            <a:pPr lvl="2"/>
            <a:r>
              <a:rPr lang="en-US" altLang="zh-TW" sz="2400">
                <a:ea typeface="新細明體" panose="02020500000000000000" pitchFamily="18" charset="-120"/>
              </a:rPr>
              <a:t>receives input (usually via activation of mouse buttons or keyboard).</a:t>
            </a:r>
          </a:p>
          <a:p>
            <a:pPr lvl="2"/>
            <a:r>
              <a:rPr lang="en-US" altLang="zh-TW" sz="2400">
                <a:ea typeface="新細明體" panose="02020500000000000000" pitchFamily="18" charset="-120"/>
              </a:rPr>
              <a:t>translates events to service requests for the model or display requests for the view.</a:t>
            </a:r>
          </a:p>
          <a:p>
            <a:pPr lvl="2"/>
            <a:r>
              <a:rPr lang="en-US" altLang="zh-TW" sz="2400">
                <a:ea typeface="新細明體" panose="02020500000000000000" pitchFamily="18" charset="-120"/>
              </a:rPr>
              <a:t>implements the update procedure if required.</a:t>
            </a:r>
          </a:p>
        </p:txBody>
      </p:sp>
      <p:sp>
        <p:nvSpPr>
          <p:cNvPr id="20483" name="Rectangle 3">
            <a:extLst>
              <a:ext uri="{FF2B5EF4-FFF2-40B4-BE49-F238E27FC236}">
                <a16:creationId xmlns:a16="http://schemas.microsoft.com/office/drawing/2014/main" id="{CC736933-213B-46BD-98E6-5C8F0B723479}"/>
              </a:ext>
            </a:extLst>
          </p:cNvPr>
          <p:cNvSpPr>
            <a:spLocks noGrp="1" noChangeArrowheads="1"/>
          </p:cNvSpPr>
          <p:nvPr>
            <p:ph type="title"/>
          </p:nvPr>
        </p:nvSpPr>
        <p:spPr>
          <a:xfrm>
            <a:off x="538163" y="293688"/>
            <a:ext cx="8066087" cy="484187"/>
          </a:xfrm>
        </p:spPr>
        <p:txBody>
          <a:bodyPr/>
          <a:lstStyle/>
          <a:p>
            <a:r>
              <a:rPr lang="en-US" altLang="zh-TW">
                <a:ea typeface="新細明體" panose="02020500000000000000" pitchFamily="18" charset="-120"/>
              </a:rPr>
              <a:t>Model-View-Controller (cont’d)</a:t>
            </a:r>
            <a:endParaRPr lang="zh-TW" altLang="en-US">
              <a:ea typeface="新細明體"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22DD690-5D0E-4C16-A208-F174BFB4817D}"/>
              </a:ext>
            </a:extLst>
          </p:cNvPr>
          <p:cNvSpPr>
            <a:spLocks noGrp="1" noChangeArrowheads="1"/>
          </p:cNvSpPr>
          <p:nvPr>
            <p:ph type="title"/>
          </p:nvPr>
        </p:nvSpPr>
        <p:spPr>
          <a:xfrm>
            <a:off x="635000" y="390525"/>
            <a:ext cx="8066088" cy="484188"/>
          </a:xfrm>
        </p:spPr>
        <p:txBody>
          <a:bodyPr/>
          <a:lstStyle/>
          <a:p>
            <a:r>
              <a:rPr lang="en-US" altLang="zh-TW">
                <a:ea typeface="新細明體" panose="02020500000000000000" pitchFamily="18" charset="-120"/>
              </a:rPr>
              <a:t>Model-View-Controller (cont’d)</a:t>
            </a:r>
            <a:endParaRPr lang="zh-TW" altLang="en-US">
              <a:ea typeface="新細明體" panose="02020500000000000000" pitchFamily="18" charset="-120"/>
            </a:endParaRPr>
          </a:p>
        </p:txBody>
      </p:sp>
      <p:sp>
        <p:nvSpPr>
          <p:cNvPr id="21507" name="Rectangle 3">
            <a:extLst>
              <a:ext uri="{FF2B5EF4-FFF2-40B4-BE49-F238E27FC236}">
                <a16:creationId xmlns:a16="http://schemas.microsoft.com/office/drawing/2014/main" id="{7903D585-296D-42FF-B3E6-37434567DDAA}"/>
              </a:ext>
            </a:extLst>
          </p:cNvPr>
          <p:cNvSpPr>
            <a:spLocks noGrp="1" noChangeArrowheads="1"/>
          </p:cNvSpPr>
          <p:nvPr>
            <p:ph type="body" idx="1"/>
          </p:nvPr>
        </p:nvSpPr>
        <p:spPr>
          <a:xfrm>
            <a:off x="585788" y="1962150"/>
            <a:ext cx="8101012" cy="1408113"/>
          </a:xfrm>
        </p:spPr>
        <p:txBody>
          <a:bodyPr/>
          <a:lstStyle/>
          <a:p>
            <a:endParaRPr lang="en-US" altLang="zh-TW">
              <a:ea typeface="新細明體" panose="02020500000000000000" pitchFamily="18" charset="-120"/>
            </a:endParaRPr>
          </a:p>
          <a:p>
            <a:endParaRPr lang="en-US" altLang="zh-TW">
              <a:ea typeface="新細明體" panose="02020500000000000000" pitchFamily="18" charset="-120"/>
            </a:endParaRPr>
          </a:p>
          <a:p>
            <a:endParaRPr lang="zh-TW" altLang="en-US">
              <a:ea typeface="新細明體" panose="02020500000000000000" pitchFamily="18" charset="-120"/>
            </a:endParaRPr>
          </a:p>
        </p:txBody>
      </p:sp>
      <p:pic>
        <p:nvPicPr>
          <p:cNvPr id="21508" name="Picture 4" descr="MVC">
            <a:extLst>
              <a:ext uri="{FF2B5EF4-FFF2-40B4-BE49-F238E27FC236}">
                <a16:creationId xmlns:a16="http://schemas.microsoft.com/office/drawing/2014/main" id="{8D3B7455-5000-438B-AE40-7EC1CC1C5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136650"/>
            <a:ext cx="8388350"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A74360F-E0AB-4B9C-94FE-0C1EB8B0F502}"/>
              </a:ext>
            </a:extLst>
          </p:cNvPr>
          <p:cNvSpPr>
            <a:spLocks noGrp="1" noChangeArrowheads="1"/>
          </p:cNvSpPr>
          <p:nvPr>
            <p:ph type="title"/>
          </p:nvPr>
        </p:nvSpPr>
        <p:spPr>
          <a:xfrm>
            <a:off x="606425" y="473075"/>
            <a:ext cx="8066088" cy="484188"/>
          </a:xfrm>
        </p:spPr>
        <p:txBody>
          <a:bodyPr/>
          <a:lstStyle/>
          <a:p>
            <a:r>
              <a:rPr lang="en-US" altLang="zh-TW">
                <a:ea typeface="新細明體" panose="02020500000000000000" pitchFamily="18" charset="-120"/>
              </a:rPr>
              <a:t>Model-View-Controller (cont’d)</a:t>
            </a:r>
            <a:endParaRPr lang="zh-TW" altLang="en-US">
              <a:ea typeface="新細明體" panose="02020500000000000000" pitchFamily="18" charset="-120"/>
            </a:endParaRPr>
          </a:p>
        </p:txBody>
      </p:sp>
      <p:sp>
        <p:nvSpPr>
          <p:cNvPr id="23555" name="Rectangle 3">
            <a:extLst>
              <a:ext uri="{FF2B5EF4-FFF2-40B4-BE49-F238E27FC236}">
                <a16:creationId xmlns:a16="http://schemas.microsoft.com/office/drawing/2014/main" id="{5966D1DE-3847-4736-8F45-0278DCA94E31}"/>
              </a:ext>
            </a:extLst>
          </p:cNvPr>
          <p:cNvSpPr>
            <a:spLocks noGrp="1" noChangeArrowheads="1"/>
          </p:cNvSpPr>
          <p:nvPr>
            <p:ph type="body" idx="1"/>
          </p:nvPr>
        </p:nvSpPr>
        <p:spPr>
          <a:xfrm>
            <a:off x="544513" y="1020763"/>
            <a:ext cx="8101012" cy="5076825"/>
          </a:xfrm>
        </p:spPr>
        <p:txBody>
          <a:bodyPr/>
          <a:lstStyle/>
          <a:p>
            <a:r>
              <a:rPr lang="en-US" altLang="zh-TW" sz="2800">
                <a:ea typeface="新細明體" panose="02020500000000000000" pitchFamily="18" charset="-120"/>
              </a:rPr>
              <a:t>Consequences.</a:t>
            </a:r>
          </a:p>
          <a:p>
            <a:pPr lvl="1"/>
            <a:r>
              <a:rPr lang="en-US" altLang="zh-TW" sz="2400">
                <a:ea typeface="新細明體" panose="02020500000000000000" pitchFamily="18" charset="-120"/>
              </a:rPr>
              <a:t>Benefits:</a:t>
            </a:r>
          </a:p>
          <a:p>
            <a:pPr lvl="2"/>
            <a:r>
              <a:rPr lang="en-US" altLang="zh-TW" sz="2000">
                <a:ea typeface="新細明體" panose="02020500000000000000" pitchFamily="18" charset="-120"/>
              </a:rPr>
              <a:t>The three components can be independently designed.</a:t>
            </a:r>
          </a:p>
          <a:p>
            <a:pPr lvl="2"/>
            <a:r>
              <a:rPr lang="en-US" altLang="zh-TW" sz="2000">
                <a:ea typeface="新細明體" panose="02020500000000000000" pitchFamily="18" charset="-120"/>
              </a:rPr>
              <a:t>Quite easy to change the UI by changing the view, the control, or both.</a:t>
            </a:r>
          </a:p>
          <a:p>
            <a:pPr lvl="2"/>
            <a:r>
              <a:rPr lang="en-US" altLang="zh-TW" sz="2000">
                <a:ea typeface="新細明體" panose="02020500000000000000" pitchFamily="18" charset="-120"/>
              </a:rPr>
              <a:t>Increasing cohesion an reducing coupling because of minimal communication channels between the three components. </a:t>
            </a:r>
          </a:p>
          <a:p>
            <a:pPr lvl="2"/>
            <a:r>
              <a:rPr lang="en-US" altLang="zh-TW" sz="2000">
                <a:ea typeface="新細明體" panose="02020500000000000000" pitchFamily="18" charset="-120"/>
              </a:rPr>
              <a:t>To port an MVC application to a new platform does not affect the functional core of the application.</a:t>
            </a:r>
          </a:p>
          <a:p>
            <a:pPr lvl="1"/>
            <a:r>
              <a:rPr lang="en-US" altLang="zh-TW" sz="2400">
                <a:ea typeface="新細明體" panose="02020500000000000000" pitchFamily="18" charset="-120"/>
              </a:rPr>
              <a:t>Deficiencies:</a:t>
            </a:r>
          </a:p>
          <a:p>
            <a:pPr lvl="2"/>
            <a:r>
              <a:rPr lang="en-US" altLang="zh-TW" sz="2000">
                <a:ea typeface="新細明體" panose="02020500000000000000" pitchFamily="18" charset="-120"/>
              </a:rPr>
              <a:t>A strict separation of the three components is sometimes too rigid.</a:t>
            </a:r>
          </a:p>
          <a:p>
            <a:pPr lvl="2"/>
            <a:r>
              <a:rPr lang="en-US" altLang="zh-TW" sz="2000">
                <a:ea typeface="新細明體" panose="02020500000000000000" pitchFamily="18" charset="-120"/>
              </a:rPr>
              <a:t>The update mechanism of views is inefficient due to lack of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EDDC38C-75E7-4A53-8482-C106B99F5369}"/>
              </a:ext>
            </a:extLst>
          </p:cNvPr>
          <p:cNvSpPr>
            <a:spLocks noGrp="1" noChangeArrowheads="1"/>
          </p:cNvSpPr>
          <p:nvPr>
            <p:ph type="title"/>
          </p:nvPr>
        </p:nvSpPr>
        <p:spPr/>
        <p:txBody>
          <a:bodyPr/>
          <a:lstStyle/>
          <a:p>
            <a:r>
              <a:rPr lang="en-US" altLang="zh-TW">
                <a:ea typeface="新細明體" panose="02020500000000000000" pitchFamily="18" charset="-120"/>
              </a:rPr>
              <a:t>In-Class Exercise</a:t>
            </a:r>
          </a:p>
        </p:txBody>
      </p:sp>
      <p:sp>
        <p:nvSpPr>
          <p:cNvPr id="24579" name="Rectangle 3">
            <a:extLst>
              <a:ext uri="{FF2B5EF4-FFF2-40B4-BE49-F238E27FC236}">
                <a16:creationId xmlns:a16="http://schemas.microsoft.com/office/drawing/2014/main" id="{45E7FF20-46C1-4DDE-B50F-C6386949E65D}"/>
              </a:ext>
            </a:extLst>
          </p:cNvPr>
          <p:cNvSpPr>
            <a:spLocks noGrp="1" noChangeArrowheads="1"/>
          </p:cNvSpPr>
          <p:nvPr>
            <p:ph type="body" idx="1"/>
          </p:nvPr>
        </p:nvSpPr>
        <p:spPr>
          <a:xfrm>
            <a:off x="585788" y="1962150"/>
            <a:ext cx="8101012" cy="2973388"/>
          </a:xfrm>
        </p:spPr>
        <p:txBody>
          <a:bodyPr/>
          <a:lstStyle/>
          <a:p>
            <a:r>
              <a:rPr lang="en-US" altLang="zh-TW" sz="3200">
                <a:ea typeface="新細明體" panose="02020500000000000000" pitchFamily="18" charset="-120"/>
              </a:rPr>
              <a:t>Members of a club want to vote for a new club logo. They need a system letting the members to browse the candidate logos then give their votes to one of the logos.</a:t>
            </a:r>
          </a:p>
          <a:p>
            <a:r>
              <a:rPr lang="en-US" altLang="zh-TW" sz="3200">
                <a:ea typeface="新細明體" panose="02020500000000000000" pitchFamily="18" charset="-120"/>
              </a:rPr>
              <a:t>Please use the MVC pattern to design the architecture.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B836E39-AB2A-4B43-A6DA-AFE9A797722B}"/>
              </a:ext>
            </a:extLst>
          </p:cNvPr>
          <p:cNvSpPr>
            <a:spLocks noGrp="1" noChangeArrowheads="1"/>
          </p:cNvSpPr>
          <p:nvPr>
            <p:ph type="title"/>
          </p:nvPr>
        </p:nvSpPr>
        <p:spPr/>
        <p:txBody>
          <a:bodyPr/>
          <a:lstStyle/>
          <a:p>
            <a:r>
              <a:rPr lang="en-US" altLang="zh-TW">
                <a:ea typeface="新細明體" panose="02020500000000000000" pitchFamily="18" charset="-120"/>
              </a:rPr>
              <a:t>Question</a:t>
            </a:r>
            <a:endParaRPr lang="zh-TW" altLang="en-US">
              <a:ea typeface="新細明體" panose="02020500000000000000" pitchFamily="18" charset="-120"/>
            </a:endParaRPr>
          </a:p>
        </p:txBody>
      </p:sp>
      <p:sp>
        <p:nvSpPr>
          <p:cNvPr id="25603" name="Rectangle 3">
            <a:extLst>
              <a:ext uri="{FF2B5EF4-FFF2-40B4-BE49-F238E27FC236}">
                <a16:creationId xmlns:a16="http://schemas.microsoft.com/office/drawing/2014/main" id="{CC24C873-4158-4007-B3DA-3E5D3FFF19F6}"/>
              </a:ext>
            </a:extLst>
          </p:cNvPr>
          <p:cNvSpPr>
            <a:spLocks noGrp="1" noChangeArrowheads="1"/>
          </p:cNvSpPr>
          <p:nvPr>
            <p:ph type="body" idx="1"/>
          </p:nvPr>
        </p:nvSpPr>
        <p:spPr>
          <a:xfrm>
            <a:off x="585788" y="1962150"/>
            <a:ext cx="8101012" cy="979488"/>
          </a:xfrm>
        </p:spPr>
        <p:txBody>
          <a:bodyPr/>
          <a:lstStyle/>
          <a:p>
            <a:r>
              <a:rPr lang="en-US" altLang="zh-TW" sz="3200">
                <a:ea typeface="新細明體" panose="02020500000000000000" pitchFamily="18" charset="-120"/>
              </a:rPr>
              <a:t>Can we use the “Pipes and Filters” pattern and the “MVC” pattern together?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2D66CE5-2FC3-4726-B35C-E141724C63CA}"/>
              </a:ext>
            </a:extLst>
          </p:cNvPr>
          <p:cNvSpPr>
            <a:spLocks noGrp="1" noChangeArrowheads="1"/>
          </p:cNvSpPr>
          <p:nvPr>
            <p:ph type="body" idx="1"/>
          </p:nvPr>
        </p:nvSpPr>
        <p:spPr>
          <a:xfrm>
            <a:off x="606425" y="879475"/>
            <a:ext cx="8101013" cy="5661025"/>
          </a:xfrm>
        </p:spPr>
        <p:txBody>
          <a:bodyPr/>
          <a:lstStyle/>
          <a:p>
            <a:r>
              <a:rPr lang="en-US" altLang="zh-TW" sz="3200">
                <a:ea typeface="新細明體" panose="02020500000000000000" pitchFamily="18" charset="-120"/>
              </a:rPr>
              <a:t>Intent: Decomposing a large system.</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Many parts of the system are highly coupled.</a:t>
            </a:r>
          </a:p>
          <a:p>
            <a:pPr lvl="1"/>
            <a:r>
              <a:rPr lang="en-US" altLang="zh-TW" sz="2800">
                <a:ea typeface="新細明體" panose="02020500000000000000" pitchFamily="18" charset="-120"/>
              </a:rPr>
              <a:t>Application logic is intertwined with the user interface.</a:t>
            </a:r>
          </a:p>
          <a:p>
            <a:pPr lvl="1"/>
            <a:r>
              <a:rPr lang="en-US" altLang="zh-TW" sz="2800">
                <a:ea typeface="新細明體" panose="02020500000000000000" pitchFamily="18" charset="-120"/>
              </a:rPr>
              <a:t>It is difficult to divide the work along clear boundaries for different developers.</a:t>
            </a:r>
          </a:p>
          <a:p>
            <a:pPr lvl="1"/>
            <a:r>
              <a:rPr lang="en-US" altLang="zh-TW" sz="2800">
                <a:ea typeface="新細明體" panose="02020500000000000000" pitchFamily="18" charset="-120"/>
              </a:rPr>
              <a:t>It is hard to scale up the system to use new technologies.</a:t>
            </a:r>
          </a:p>
          <a:p>
            <a:pPr lvl="1"/>
            <a:r>
              <a:rPr lang="en-US" altLang="zh-TW" sz="2800">
                <a:ea typeface="新細明體" panose="02020500000000000000" pitchFamily="18" charset="-120"/>
              </a:rPr>
              <a:t>Business logic is intertwined with more application specific logic, so cannot be reused</a:t>
            </a:r>
          </a:p>
        </p:txBody>
      </p:sp>
      <p:sp>
        <p:nvSpPr>
          <p:cNvPr id="26627" name="Rectangle 3">
            <a:extLst>
              <a:ext uri="{FF2B5EF4-FFF2-40B4-BE49-F238E27FC236}">
                <a16:creationId xmlns:a16="http://schemas.microsoft.com/office/drawing/2014/main" id="{4C12A7D0-BB36-41CA-A09D-9644632A12FB}"/>
              </a:ext>
            </a:extLst>
          </p:cNvPr>
          <p:cNvSpPr>
            <a:spLocks noGrp="1" noChangeArrowheads="1"/>
          </p:cNvSpPr>
          <p:nvPr>
            <p:ph type="title"/>
          </p:nvPr>
        </p:nvSpPr>
        <p:spPr>
          <a:xfrm>
            <a:off x="635000" y="363538"/>
            <a:ext cx="8066088" cy="484187"/>
          </a:xfrm>
        </p:spPr>
        <p:txBody>
          <a:bodyPr/>
          <a:lstStyle/>
          <a:p>
            <a:r>
              <a:rPr lang="en-US" altLang="zh-TW">
                <a:ea typeface="新細明體" panose="02020500000000000000" pitchFamily="18" charset="-120"/>
              </a:rPr>
              <a:t>5.2.3 Layers</a:t>
            </a:r>
            <a:endParaRPr lang="zh-TW" altLang="en-US">
              <a:ea typeface="新細明體"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9AF73A9-0286-4CA5-AC86-BB42D4AC8AE7}"/>
              </a:ext>
            </a:extLst>
          </p:cNvPr>
          <p:cNvSpPr>
            <a:spLocks noGrp="1" noChangeArrowheads="1"/>
          </p:cNvSpPr>
          <p:nvPr>
            <p:ph type="title"/>
          </p:nvPr>
        </p:nvSpPr>
        <p:spPr>
          <a:xfrm>
            <a:off x="565150" y="314325"/>
            <a:ext cx="8066088" cy="482600"/>
          </a:xfrm>
        </p:spPr>
        <p:txBody>
          <a:bodyPr/>
          <a:lstStyle/>
          <a:p>
            <a:r>
              <a:rPr lang="en-US" altLang="zh-TW">
                <a:ea typeface="新細明體" panose="02020500000000000000" pitchFamily="18" charset="-120"/>
              </a:rPr>
              <a:t>5.1.1 Pattern Definitions</a:t>
            </a:r>
            <a:endParaRPr lang="zh-TW" altLang="en-US">
              <a:ea typeface="新細明體" panose="02020500000000000000" pitchFamily="18" charset="-120"/>
            </a:endParaRPr>
          </a:p>
        </p:txBody>
      </p:sp>
      <p:sp>
        <p:nvSpPr>
          <p:cNvPr id="6147" name="Rectangle 3">
            <a:extLst>
              <a:ext uri="{FF2B5EF4-FFF2-40B4-BE49-F238E27FC236}">
                <a16:creationId xmlns:a16="http://schemas.microsoft.com/office/drawing/2014/main" id="{32E19702-6F29-44CC-A7CB-F437076411C0}"/>
              </a:ext>
            </a:extLst>
          </p:cNvPr>
          <p:cNvSpPr>
            <a:spLocks noGrp="1" noChangeArrowheads="1"/>
          </p:cNvSpPr>
          <p:nvPr>
            <p:ph type="body" idx="1"/>
          </p:nvPr>
        </p:nvSpPr>
        <p:spPr>
          <a:xfrm>
            <a:off x="557213" y="917575"/>
            <a:ext cx="8101012" cy="2533650"/>
          </a:xfrm>
        </p:spPr>
        <p:txBody>
          <a:bodyPr/>
          <a:lstStyle/>
          <a:p>
            <a:r>
              <a:rPr lang="en-US" altLang="zh-TW">
                <a:ea typeface="新細明體" panose="02020500000000000000" pitchFamily="18" charset="-120"/>
              </a:rPr>
              <a:t>C. Alexander: a pattern is as “a solution to a problem in a context” </a:t>
            </a:r>
            <a:r>
              <a:rPr lang="en-US" altLang="zh-TW" baseline="30000">
                <a:ea typeface="新細明體" panose="02020500000000000000" pitchFamily="18" charset="-120"/>
              </a:rPr>
              <a:t>(*)</a:t>
            </a:r>
            <a:r>
              <a:rPr lang="en-US" altLang="zh-TW">
                <a:ea typeface="新細明體" panose="02020500000000000000" pitchFamily="18" charset="-120"/>
              </a:rPr>
              <a:t>:</a:t>
            </a:r>
          </a:p>
          <a:p>
            <a:pPr lvl="1">
              <a:buFontTx/>
              <a:buNone/>
            </a:pPr>
            <a:r>
              <a:rPr lang="en-US" altLang="zh-TW">
                <a:ea typeface="新細明體" panose="02020500000000000000" pitchFamily="18" charset="-120"/>
              </a:rPr>
              <a:t>	“</a:t>
            </a:r>
            <a:r>
              <a:rPr lang="en-US" altLang="zh-TW">
                <a:solidFill>
                  <a:srgbClr val="FF0000"/>
                </a:solidFill>
                <a:ea typeface="新細明體" panose="02020500000000000000" pitchFamily="18" charset="-120"/>
              </a:rPr>
              <a:t>Each pattern describes a problem</a:t>
            </a:r>
            <a:r>
              <a:rPr lang="en-US" altLang="zh-TW">
                <a:ea typeface="新細明體" panose="02020500000000000000" pitchFamily="18" charset="-120"/>
              </a:rPr>
              <a:t> which occurs over and over again in our environment </a:t>
            </a:r>
            <a:r>
              <a:rPr lang="en-US" altLang="zh-TW">
                <a:solidFill>
                  <a:srgbClr val="FF0000"/>
                </a:solidFill>
                <a:ea typeface="新細明體" panose="02020500000000000000" pitchFamily="18" charset="-120"/>
              </a:rPr>
              <a:t>and then describes the core of the solution</a:t>
            </a:r>
            <a:r>
              <a:rPr lang="en-US" altLang="zh-TW">
                <a:ea typeface="新細明體" panose="02020500000000000000" pitchFamily="18" charset="-120"/>
              </a:rPr>
              <a:t> to that problem, in such a way that </a:t>
            </a:r>
            <a:r>
              <a:rPr lang="en-US" altLang="zh-TW">
                <a:solidFill>
                  <a:srgbClr val="FF0000"/>
                </a:solidFill>
                <a:ea typeface="新細明體" panose="02020500000000000000" pitchFamily="18" charset="-120"/>
              </a:rPr>
              <a:t>you can (re)use this solution</a:t>
            </a:r>
            <a:r>
              <a:rPr lang="en-US" altLang="zh-TW">
                <a:ea typeface="新細明體" panose="02020500000000000000" pitchFamily="18" charset="-120"/>
              </a:rPr>
              <a:t> a million times over, without ever doing it the same way twice.” (Alexander, C., Ishikawa, S., Silverstein, M., A Pattern Language, Oxford University Press, New York, 1977) </a:t>
            </a:r>
          </a:p>
        </p:txBody>
      </p:sp>
      <p:sp>
        <p:nvSpPr>
          <p:cNvPr id="6148" name="Text Box 4">
            <a:extLst>
              <a:ext uri="{FF2B5EF4-FFF2-40B4-BE49-F238E27FC236}">
                <a16:creationId xmlns:a16="http://schemas.microsoft.com/office/drawing/2014/main" id="{CD2C1103-0DB4-4024-A49B-C9F5FF81C285}"/>
              </a:ext>
            </a:extLst>
          </p:cNvPr>
          <p:cNvSpPr txBox="1">
            <a:spLocks noChangeArrowheads="1"/>
          </p:cNvSpPr>
          <p:nvPr/>
        </p:nvSpPr>
        <p:spPr bwMode="auto">
          <a:xfrm>
            <a:off x="581025" y="6450013"/>
            <a:ext cx="317500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Adapted from [Shalloway et al. 2005].</a:t>
            </a:r>
          </a:p>
        </p:txBody>
      </p:sp>
      <p:sp>
        <p:nvSpPr>
          <p:cNvPr id="6149" name="Rectangle 5">
            <a:extLst>
              <a:ext uri="{FF2B5EF4-FFF2-40B4-BE49-F238E27FC236}">
                <a16:creationId xmlns:a16="http://schemas.microsoft.com/office/drawing/2014/main" id="{4AFD7750-4FF6-4AE8-A398-C54B813CFDC5}"/>
              </a:ext>
            </a:extLst>
          </p:cNvPr>
          <p:cNvSpPr>
            <a:spLocks noChangeArrowheads="1"/>
          </p:cNvSpPr>
          <p:nvPr/>
        </p:nvSpPr>
        <p:spPr bwMode="auto">
          <a:xfrm>
            <a:off x="574675" y="3557588"/>
            <a:ext cx="810101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nSpc>
                <a:spcPct val="80000"/>
              </a:lnSpc>
              <a:spcBef>
                <a:spcPct val="45000"/>
              </a:spcBef>
              <a:buClr>
                <a:schemeClr val="folHlink"/>
              </a:buClr>
              <a:buSzPct val="60000"/>
              <a:buFont typeface="Monotype Sorts" pitchFamily="2" charset="2"/>
              <a:buChar char="l"/>
            </a:pPr>
            <a:r>
              <a:rPr lang="en-US" altLang="zh-TW" sz="2400">
                <a:ea typeface="新細明體" panose="02020500000000000000" pitchFamily="18" charset="-120"/>
              </a:rPr>
              <a:t>UML: A pattern provides a common solution to a common problem in some context. Complex systems have common patterns.</a:t>
            </a:r>
          </a:p>
          <a:p>
            <a:pPr>
              <a:lnSpc>
                <a:spcPct val="80000"/>
              </a:lnSpc>
              <a:spcBef>
                <a:spcPct val="45000"/>
              </a:spcBef>
              <a:buClr>
                <a:schemeClr val="folHlink"/>
              </a:buClr>
              <a:buSzPct val="60000"/>
              <a:buFont typeface="Monotype Sorts" pitchFamily="2" charset="2"/>
              <a:buChar char="l"/>
            </a:pPr>
            <a:r>
              <a:rPr lang="en-US" altLang="zh-TW" sz="2400">
                <a:ea typeface="新細明體" panose="02020500000000000000" pitchFamily="18" charset="-120"/>
              </a:rPr>
              <a:t>Buschmann et al.: A pattern addresses a recurring problem that arises in specific design situations, and presents a solution to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2E8E8FA-DA8A-4728-AAE7-D30EB5CF6660}"/>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Layers (cont’d)</a:t>
            </a:r>
          </a:p>
        </p:txBody>
      </p:sp>
      <p:sp>
        <p:nvSpPr>
          <p:cNvPr id="28675" name="Rectangle 3">
            <a:extLst>
              <a:ext uri="{FF2B5EF4-FFF2-40B4-BE49-F238E27FC236}">
                <a16:creationId xmlns:a16="http://schemas.microsoft.com/office/drawing/2014/main" id="{13B84CEF-3F54-41EE-888F-2AA27188B27D}"/>
              </a:ext>
            </a:extLst>
          </p:cNvPr>
          <p:cNvSpPr>
            <a:spLocks noGrp="1" noChangeArrowheads="1"/>
          </p:cNvSpPr>
          <p:nvPr>
            <p:ph type="body" idx="1"/>
          </p:nvPr>
        </p:nvSpPr>
        <p:spPr>
          <a:xfrm>
            <a:off x="585788" y="1962150"/>
            <a:ext cx="8101012" cy="3333750"/>
          </a:xfrm>
        </p:spPr>
        <p:txBody>
          <a:bodyPr/>
          <a:lstStyle/>
          <a:p>
            <a:r>
              <a:rPr lang="en-US" altLang="zh-TW" sz="3200">
                <a:ea typeface="新細明體" panose="02020500000000000000" pitchFamily="18" charset="-120"/>
              </a:rPr>
              <a:t>Solution</a:t>
            </a:r>
          </a:p>
          <a:p>
            <a:pPr lvl="1"/>
            <a:r>
              <a:rPr lang="en-US" altLang="zh-TW" sz="2800">
                <a:ea typeface="新細明體" panose="02020500000000000000" pitchFamily="18" charset="-120"/>
              </a:rPr>
              <a:t>Structure your system into an appropriate number of discrete layers with clean separation of concerns such as the lower layers are low-level and general services, and the higher layers are more application specific. </a:t>
            </a:r>
          </a:p>
          <a:p>
            <a:endParaRPr lang="zh-TW" altLang="en-US" sz="3200">
              <a:ea typeface="新細明體" panose="02020500000000000000" pitchFamily="18"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83FDC36-1D09-4F3F-98D9-22946CDD80EC}"/>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Layers (cont’d)</a:t>
            </a:r>
            <a:endParaRPr lang="zh-TW" altLang="en-US">
              <a:ea typeface="新細明體" panose="02020500000000000000" pitchFamily="18" charset="-120"/>
            </a:endParaRPr>
          </a:p>
        </p:txBody>
      </p:sp>
      <p:sp>
        <p:nvSpPr>
          <p:cNvPr id="29699" name="Rectangle 3">
            <a:extLst>
              <a:ext uri="{FF2B5EF4-FFF2-40B4-BE49-F238E27FC236}">
                <a16:creationId xmlns:a16="http://schemas.microsoft.com/office/drawing/2014/main" id="{D5595F55-4B9D-4AFF-B290-FD83E3772FE9}"/>
              </a:ext>
            </a:extLst>
          </p:cNvPr>
          <p:cNvSpPr>
            <a:spLocks noGrp="1" noChangeArrowheads="1"/>
          </p:cNvSpPr>
          <p:nvPr>
            <p:ph type="body" idx="4294967295"/>
          </p:nvPr>
        </p:nvSpPr>
        <p:spPr>
          <a:xfrm>
            <a:off x="1676400" y="1890713"/>
            <a:ext cx="7467600" cy="2603500"/>
          </a:xfrm>
        </p:spPr>
        <p:txBody>
          <a:bodyPr/>
          <a:lstStyle/>
          <a:p>
            <a:pPr marL="381000" indent="-381000"/>
            <a:endParaRPr lang="en-US" altLang="zh-TW">
              <a:ea typeface="新細明體" panose="02020500000000000000" pitchFamily="18" charset="-120"/>
            </a:endParaRPr>
          </a:p>
          <a:p>
            <a:pPr marL="381000" indent="-381000"/>
            <a:endParaRPr lang="en-US" altLang="zh-TW">
              <a:ea typeface="新細明體" panose="02020500000000000000" pitchFamily="18" charset="-120"/>
            </a:endParaRPr>
          </a:p>
          <a:p>
            <a:pPr marL="381000" indent="-381000"/>
            <a:endParaRPr lang="en-US" altLang="zh-TW">
              <a:ea typeface="新細明體" panose="02020500000000000000" pitchFamily="18" charset="-120"/>
            </a:endParaRPr>
          </a:p>
          <a:p>
            <a:pPr marL="381000" indent="-381000"/>
            <a:endParaRPr lang="en-US" altLang="zh-TW">
              <a:ea typeface="新細明體" panose="02020500000000000000" pitchFamily="18" charset="-120"/>
            </a:endParaRPr>
          </a:p>
          <a:p>
            <a:pPr marL="800100" lvl="1" indent="-400050">
              <a:buFontTx/>
              <a:buNone/>
            </a:pPr>
            <a:endParaRPr lang="zh-TW" altLang="en-US">
              <a:ea typeface="新細明體" panose="02020500000000000000" pitchFamily="18" charset="-120"/>
            </a:endParaRPr>
          </a:p>
        </p:txBody>
      </p:sp>
      <p:sp>
        <p:nvSpPr>
          <p:cNvPr id="29700" name="Rectangle 4">
            <a:extLst>
              <a:ext uri="{FF2B5EF4-FFF2-40B4-BE49-F238E27FC236}">
                <a16:creationId xmlns:a16="http://schemas.microsoft.com/office/drawing/2014/main" id="{997EDE57-9CE3-4C64-98A3-E1D7A69FBECE}"/>
              </a:ext>
            </a:extLst>
          </p:cNvPr>
          <p:cNvSpPr>
            <a:spLocks noChangeArrowheads="1"/>
          </p:cNvSpPr>
          <p:nvPr/>
        </p:nvSpPr>
        <p:spPr bwMode="auto">
          <a:xfrm>
            <a:off x="2020888" y="2562225"/>
            <a:ext cx="1406525" cy="54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kumimoji="1" lang="en-US" altLang="zh-TW" sz="2000">
                <a:ea typeface="新細明體" panose="02020500000000000000" pitchFamily="18" charset="-120"/>
              </a:rPr>
              <a:t>Client</a:t>
            </a:r>
          </a:p>
        </p:txBody>
      </p:sp>
      <p:sp>
        <p:nvSpPr>
          <p:cNvPr id="29701" name="Rectangle 5">
            <a:extLst>
              <a:ext uri="{FF2B5EF4-FFF2-40B4-BE49-F238E27FC236}">
                <a16:creationId xmlns:a16="http://schemas.microsoft.com/office/drawing/2014/main" id="{57989F24-CA93-4CAE-AF41-80B9A1861209}"/>
              </a:ext>
            </a:extLst>
          </p:cNvPr>
          <p:cNvSpPr>
            <a:spLocks noChangeArrowheads="1"/>
          </p:cNvSpPr>
          <p:nvPr/>
        </p:nvSpPr>
        <p:spPr bwMode="auto">
          <a:xfrm>
            <a:off x="4311650" y="4862513"/>
            <a:ext cx="1406525" cy="541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kumimoji="1" lang="en-US" altLang="zh-TW" sz="2000">
                <a:ea typeface="新細明體" panose="02020500000000000000" pitchFamily="18" charset="-120"/>
              </a:rPr>
              <a:t>Layer 1</a:t>
            </a:r>
          </a:p>
        </p:txBody>
      </p:sp>
      <p:sp>
        <p:nvSpPr>
          <p:cNvPr id="29702" name="Rectangle 6">
            <a:extLst>
              <a:ext uri="{FF2B5EF4-FFF2-40B4-BE49-F238E27FC236}">
                <a16:creationId xmlns:a16="http://schemas.microsoft.com/office/drawing/2014/main" id="{FE36AB19-F6E7-46EF-8F11-D41FBA96F4A3}"/>
              </a:ext>
            </a:extLst>
          </p:cNvPr>
          <p:cNvSpPr>
            <a:spLocks noChangeArrowheads="1"/>
          </p:cNvSpPr>
          <p:nvPr/>
        </p:nvSpPr>
        <p:spPr bwMode="auto">
          <a:xfrm>
            <a:off x="4324350" y="3498850"/>
            <a:ext cx="1406525" cy="54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kumimoji="1" lang="en-US" altLang="zh-TW" sz="2000">
                <a:ea typeface="新細明體" panose="02020500000000000000" pitchFamily="18" charset="-120"/>
              </a:rPr>
              <a:t>Layer N-1</a:t>
            </a:r>
          </a:p>
        </p:txBody>
      </p:sp>
      <p:sp>
        <p:nvSpPr>
          <p:cNvPr id="29703" name="Rectangle 7">
            <a:extLst>
              <a:ext uri="{FF2B5EF4-FFF2-40B4-BE49-F238E27FC236}">
                <a16:creationId xmlns:a16="http://schemas.microsoft.com/office/drawing/2014/main" id="{9AC92F7A-8A34-4B0A-9883-1C0E58613FC8}"/>
              </a:ext>
            </a:extLst>
          </p:cNvPr>
          <p:cNvSpPr>
            <a:spLocks noChangeArrowheads="1"/>
          </p:cNvSpPr>
          <p:nvPr/>
        </p:nvSpPr>
        <p:spPr bwMode="auto">
          <a:xfrm>
            <a:off x="4297363" y="2584450"/>
            <a:ext cx="1406525" cy="54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kumimoji="1" lang="en-US" altLang="zh-TW" sz="2000">
                <a:ea typeface="新細明體" panose="02020500000000000000" pitchFamily="18" charset="-120"/>
              </a:rPr>
              <a:t>Layer N</a:t>
            </a:r>
          </a:p>
        </p:txBody>
      </p:sp>
      <p:sp>
        <p:nvSpPr>
          <p:cNvPr id="29704" name="Line 8">
            <a:extLst>
              <a:ext uri="{FF2B5EF4-FFF2-40B4-BE49-F238E27FC236}">
                <a16:creationId xmlns:a16="http://schemas.microsoft.com/office/drawing/2014/main" id="{F4FB07DD-A193-4C3D-9EB8-E1246DA90645}"/>
              </a:ext>
            </a:extLst>
          </p:cNvPr>
          <p:cNvSpPr>
            <a:spLocks noChangeShapeType="1"/>
          </p:cNvSpPr>
          <p:nvPr/>
        </p:nvSpPr>
        <p:spPr bwMode="auto">
          <a:xfrm flipV="1">
            <a:off x="3416300" y="2871788"/>
            <a:ext cx="862013" cy="4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05" name="Line 9">
            <a:extLst>
              <a:ext uri="{FF2B5EF4-FFF2-40B4-BE49-F238E27FC236}">
                <a16:creationId xmlns:a16="http://schemas.microsoft.com/office/drawing/2014/main" id="{D54BDEA0-9770-4F62-9F89-5FC52C819D4E}"/>
              </a:ext>
            </a:extLst>
          </p:cNvPr>
          <p:cNvSpPr>
            <a:spLocks noChangeShapeType="1"/>
          </p:cNvSpPr>
          <p:nvPr/>
        </p:nvSpPr>
        <p:spPr bwMode="auto">
          <a:xfrm>
            <a:off x="4983163" y="3173413"/>
            <a:ext cx="1587"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06" name="Line 10">
            <a:extLst>
              <a:ext uri="{FF2B5EF4-FFF2-40B4-BE49-F238E27FC236}">
                <a16:creationId xmlns:a16="http://schemas.microsoft.com/office/drawing/2014/main" id="{94B4E0B5-A4B9-4A39-A97D-36E8BD8055C3}"/>
              </a:ext>
            </a:extLst>
          </p:cNvPr>
          <p:cNvSpPr>
            <a:spLocks noChangeShapeType="1"/>
          </p:cNvSpPr>
          <p:nvPr/>
        </p:nvSpPr>
        <p:spPr bwMode="auto">
          <a:xfrm flipH="1">
            <a:off x="4975225" y="4038600"/>
            <a:ext cx="9525" cy="8175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707" name="Text Box 11">
            <a:extLst>
              <a:ext uri="{FF2B5EF4-FFF2-40B4-BE49-F238E27FC236}">
                <a16:creationId xmlns:a16="http://schemas.microsoft.com/office/drawing/2014/main" id="{4D542746-2765-4C9A-87A3-B448B767FB7D}"/>
              </a:ext>
            </a:extLst>
          </p:cNvPr>
          <p:cNvSpPr txBox="1">
            <a:spLocks noChangeArrowheads="1"/>
          </p:cNvSpPr>
          <p:nvPr/>
        </p:nvSpPr>
        <p:spPr bwMode="auto">
          <a:xfrm>
            <a:off x="3463925" y="2519363"/>
            <a:ext cx="534988" cy="33655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a:ea typeface="新細明體" panose="02020500000000000000" pitchFamily="18" charset="-120"/>
              </a:rPr>
              <a:t>uses</a:t>
            </a:r>
          </a:p>
        </p:txBody>
      </p:sp>
      <p:sp>
        <p:nvSpPr>
          <p:cNvPr id="29708" name="Text Box 12">
            <a:extLst>
              <a:ext uri="{FF2B5EF4-FFF2-40B4-BE49-F238E27FC236}">
                <a16:creationId xmlns:a16="http://schemas.microsoft.com/office/drawing/2014/main" id="{E30E7267-0804-4C91-8C33-478C80ABD8C3}"/>
              </a:ext>
            </a:extLst>
          </p:cNvPr>
          <p:cNvSpPr txBox="1">
            <a:spLocks noChangeArrowheads="1"/>
          </p:cNvSpPr>
          <p:nvPr/>
        </p:nvSpPr>
        <p:spPr bwMode="auto">
          <a:xfrm>
            <a:off x="5946775" y="3714750"/>
            <a:ext cx="2035175" cy="33655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a:ea typeface="新細明體" panose="02020500000000000000" pitchFamily="18" charset="-120"/>
              </a:rPr>
              <a:t>System decomposition</a:t>
            </a:r>
          </a:p>
        </p:txBody>
      </p:sp>
      <p:sp>
        <p:nvSpPr>
          <p:cNvPr id="29709" name="Text Box 13">
            <a:extLst>
              <a:ext uri="{FF2B5EF4-FFF2-40B4-BE49-F238E27FC236}">
                <a16:creationId xmlns:a16="http://schemas.microsoft.com/office/drawing/2014/main" id="{06657655-FA48-4045-A2FF-9F48D75BBCC2}"/>
              </a:ext>
            </a:extLst>
          </p:cNvPr>
          <p:cNvSpPr txBox="1">
            <a:spLocks noChangeArrowheads="1"/>
          </p:cNvSpPr>
          <p:nvPr/>
        </p:nvSpPr>
        <p:spPr bwMode="auto">
          <a:xfrm>
            <a:off x="6061075" y="2622550"/>
            <a:ext cx="2432050" cy="33655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a:ea typeface="新細明體" panose="02020500000000000000" pitchFamily="18" charset="-120"/>
              </a:rPr>
              <a:t>Highest level of abstraction</a:t>
            </a:r>
          </a:p>
        </p:txBody>
      </p:sp>
      <p:sp>
        <p:nvSpPr>
          <p:cNvPr id="29710" name="Text Box 14">
            <a:extLst>
              <a:ext uri="{FF2B5EF4-FFF2-40B4-BE49-F238E27FC236}">
                <a16:creationId xmlns:a16="http://schemas.microsoft.com/office/drawing/2014/main" id="{E178248B-C7D1-4E0A-86A2-D912078B55EB}"/>
              </a:ext>
            </a:extLst>
          </p:cNvPr>
          <p:cNvSpPr txBox="1">
            <a:spLocks noChangeArrowheads="1"/>
          </p:cNvSpPr>
          <p:nvPr/>
        </p:nvSpPr>
        <p:spPr bwMode="auto">
          <a:xfrm>
            <a:off x="6070600" y="4932363"/>
            <a:ext cx="2397125" cy="33655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a:ea typeface="新細明體" panose="02020500000000000000" pitchFamily="18" charset="-120"/>
              </a:rPr>
              <a:t>Lowest level of abstraction</a:t>
            </a:r>
          </a:p>
        </p:txBody>
      </p:sp>
      <p:sp>
        <p:nvSpPr>
          <p:cNvPr id="29711" name="AutoShape 15">
            <a:extLst>
              <a:ext uri="{FF2B5EF4-FFF2-40B4-BE49-F238E27FC236}">
                <a16:creationId xmlns:a16="http://schemas.microsoft.com/office/drawing/2014/main" id="{AE5437EB-C4F4-46E8-A804-27391E6DE46E}"/>
              </a:ext>
            </a:extLst>
          </p:cNvPr>
          <p:cNvSpPr>
            <a:spLocks/>
          </p:cNvSpPr>
          <p:nvPr/>
        </p:nvSpPr>
        <p:spPr bwMode="auto">
          <a:xfrm>
            <a:off x="5835650" y="2717800"/>
            <a:ext cx="88900" cy="2501900"/>
          </a:xfrm>
          <a:prstGeom prst="rightBrace">
            <a:avLst>
              <a:gd name="adj1" fmla="val 234524"/>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05FE36F-D2DF-4289-BA1F-C98113FC7B44}"/>
              </a:ext>
            </a:extLst>
          </p:cNvPr>
          <p:cNvSpPr>
            <a:spLocks noGrp="1" noChangeArrowheads="1"/>
          </p:cNvSpPr>
          <p:nvPr>
            <p:ph type="title"/>
          </p:nvPr>
        </p:nvSpPr>
        <p:spPr>
          <a:xfrm>
            <a:off x="550863" y="654050"/>
            <a:ext cx="8066087" cy="484188"/>
          </a:xfrm>
        </p:spPr>
        <p:txBody>
          <a:bodyPr/>
          <a:lstStyle/>
          <a:p>
            <a:r>
              <a:rPr lang="en-US" altLang="zh-TW">
                <a:ea typeface="新細明體" panose="02020500000000000000" pitchFamily="18" charset="-120"/>
              </a:rPr>
              <a:t>Layers (cont’d)</a:t>
            </a:r>
            <a:endParaRPr lang="zh-TW" altLang="en-US">
              <a:ea typeface="新細明體" panose="02020500000000000000" pitchFamily="18" charset="-120"/>
            </a:endParaRPr>
          </a:p>
        </p:txBody>
      </p:sp>
      <p:sp>
        <p:nvSpPr>
          <p:cNvPr id="30723" name="Rectangle 3">
            <a:extLst>
              <a:ext uri="{FF2B5EF4-FFF2-40B4-BE49-F238E27FC236}">
                <a16:creationId xmlns:a16="http://schemas.microsoft.com/office/drawing/2014/main" id="{721EA2D4-CD08-4294-AFB5-5C98BBCB9A6D}"/>
              </a:ext>
            </a:extLst>
          </p:cNvPr>
          <p:cNvSpPr>
            <a:spLocks noGrp="1" noChangeArrowheads="1"/>
          </p:cNvSpPr>
          <p:nvPr>
            <p:ph type="body" idx="1"/>
          </p:nvPr>
        </p:nvSpPr>
        <p:spPr>
          <a:xfrm>
            <a:off x="558800" y="1474788"/>
            <a:ext cx="8101013" cy="5383212"/>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separate layers can be independently designed.</a:t>
            </a:r>
          </a:p>
          <a:p>
            <a:pPr lvl="1"/>
            <a:r>
              <a:rPr lang="en-US" altLang="zh-TW" sz="2800">
                <a:ea typeface="新細明體" panose="02020500000000000000" pitchFamily="18" charset="-120"/>
              </a:rPr>
              <a:t>A layer with well-defined and documented interface can be reused in multiple contexts.</a:t>
            </a:r>
          </a:p>
          <a:p>
            <a:pPr lvl="1"/>
            <a:r>
              <a:rPr lang="en-US" altLang="zh-TW" sz="2800">
                <a:ea typeface="新細明體" panose="02020500000000000000" pitchFamily="18" charset="-120"/>
              </a:rPr>
              <a:t>Well-designed lower layers do not know about the higher layers, i.e., reduce coupling.</a:t>
            </a:r>
          </a:p>
          <a:p>
            <a:pPr lvl="1"/>
            <a:r>
              <a:rPr lang="en-US" altLang="zh-TW" sz="2800">
                <a:ea typeface="新細明體" panose="02020500000000000000" pitchFamily="18" charset="-120"/>
              </a:rPr>
              <a:t>Individual layer implementation can be replaced by semantically equivalent implementation without too great an effort [Buschmann et al. 1996].</a:t>
            </a:r>
          </a:p>
          <a:p>
            <a:pPr lvl="1"/>
            <a:endParaRPr lang="en-US" altLang="zh-TW" sz="2800">
              <a:ea typeface="新細明體" panose="02020500000000000000"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E028DB6-24A9-475B-BF0B-886AA67E6B38}"/>
              </a:ext>
            </a:extLst>
          </p:cNvPr>
          <p:cNvSpPr>
            <a:spLocks noGrp="1" noChangeArrowheads="1"/>
          </p:cNvSpPr>
          <p:nvPr>
            <p:ph type="body" idx="1"/>
          </p:nvPr>
        </p:nvSpPr>
        <p:spPr>
          <a:xfrm>
            <a:off x="755650" y="860425"/>
            <a:ext cx="7408863" cy="5715000"/>
          </a:xfrm>
        </p:spPr>
        <p:txBody>
          <a:bodyPr/>
          <a:lstStyle/>
          <a:p>
            <a:pPr marL="342900" indent="-342900"/>
            <a:r>
              <a:rPr lang="en-US" altLang="zh-TW" sz="3600">
                <a:ea typeface="新細明體" panose="02020500000000000000" pitchFamily="18" charset="-120"/>
              </a:rPr>
              <a:t>Example: Information Systems</a:t>
            </a:r>
          </a:p>
          <a:p>
            <a:pPr marL="742950" lvl="1" indent="-342900"/>
            <a:r>
              <a:rPr lang="en-US" altLang="zh-TW" sz="2800">
                <a:ea typeface="新細明體" panose="02020500000000000000" pitchFamily="18" charset="-120"/>
              </a:rPr>
              <a:t>Two-layer architecture: Client-Server system</a:t>
            </a:r>
          </a:p>
          <a:p>
            <a:pPr marL="742950" lvl="1" indent="-342900"/>
            <a:r>
              <a:rPr lang="en-US" altLang="zh-TW" sz="2800">
                <a:ea typeface="新細明體" panose="02020500000000000000" pitchFamily="18" charset="-120"/>
              </a:rPr>
              <a:t>Three-Layer (three-tier) architecture</a:t>
            </a:r>
            <a:endParaRPr lang="en-US" altLang="zh-TW" sz="3200">
              <a:ea typeface="新細明體" panose="02020500000000000000" pitchFamily="18" charset="-120"/>
            </a:endParaRPr>
          </a:p>
          <a:p>
            <a:pPr lvl="2"/>
            <a:r>
              <a:rPr lang="en-US" altLang="zh-TW" sz="2800">
                <a:ea typeface="新細明體" panose="02020500000000000000" pitchFamily="18" charset="-120"/>
              </a:rPr>
              <a:t>Presentation: windows, reports, etc.</a:t>
            </a:r>
          </a:p>
          <a:p>
            <a:pPr lvl="2"/>
            <a:r>
              <a:rPr lang="en-US" altLang="zh-TW" sz="2800">
                <a:ea typeface="新細明體" panose="02020500000000000000" pitchFamily="18" charset="-120"/>
              </a:rPr>
              <a:t>Application logic: tasks and rules that govern the process</a:t>
            </a:r>
          </a:p>
          <a:p>
            <a:pPr marL="1600200" lvl="3" indent="-400050"/>
            <a:r>
              <a:rPr lang="en-US" altLang="zh-TW" sz="2400">
                <a:ea typeface="新細明體" panose="02020500000000000000" pitchFamily="18" charset="-120"/>
              </a:rPr>
              <a:t>Domain objects: classes representing domain concepts</a:t>
            </a:r>
          </a:p>
          <a:p>
            <a:pPr marL="1600200" lvl="3" indent="-400050"/>
            <a:r>
              <a:rPr lang="en-US" altLang="zh-TW" sz="2400">
                <a:ea typeface="新細明體" panose="02020500000000000000" pitchFamily="18" charset="-120"/>
              </a:rPr>
              <a:t>Services: database interaction, reporting, </a:t>
            </a:r>
          </a:p>
          <a:p>
            <a:pPr marL="1600200" lvl="3" indent="-400050">
              <a:buFontTx/>
              <a:buNone/>
            </a:pPr>
            <a:r>
              <a:rPr lang="en-US" altLang="zh-TW" sz="2400">
                <a:ea typeface="新細明體" panose="02020500000000000000" pitchFamily="18" charset="-120"/>
              </a:rPr>
              <a:t>   communications, security, etc.	</a:t>
            </a:r>
          </a:p>
          <a:p>
            <a:pPr lvl="2"/>
            <a:r>
              <a:rPr lang="en-US" altLang="zh-TW" sz="2800">
                <a:ea typeface="新細明體" panose="02020500000000000000" pitchFamily="18" charset="-120"/>
              </a:rPr>
              <a:t>Storage: persistent storage mechanism</a:t>
            </a:r>
          </a:p>
        </p:txBody>
      </p:sp>
      <p:sp>
        <p:nvSpPr>
          <p:cNvPr id="31747" name="Rectangle 3">
            <a:extLst>
              <a:ext uri="{FF2B5EF4-FFF2-40B4-BE49-F238E27FC236}">
                <a16:creationId xmlns:a16="http://schemas.microsoft.com/office/drawing/2014/main" id="{A4080EB0-5A7C-4BC4-9F47-0B3200D9097A}"/>
              </a:ext>
            </a:extLst>
          </p:cNvPr>
          <p:cNvSpPr>
            <a:spLocks noGrp="1" noChangeArrowheads="1"/>
          </p:cNvSpPr>
          <p:nvPr>
            <p:ph type="title"/>
          </p:nvPr>
        </p:nvSpPr>
        <p:spPr>
          <a:xfrm>
            <a:off x="620713" y="417513"/>
            <a:ext cx="8066087" cy="484187"/>
          </a:xfrm>
        </p:spPr>
        <p:txBody>
          <a:bodyPr/>
          <a:lstStyle/>
          <a:p>
            <a:r>
              <a:rPr lang="en-US" altLang="zh-TW">
                <a:ea typeface="新細明體" panose="02020500000000000000" pitchFamily="18" charset="-120"/>
              </a:rPr>
              <a:t>Layers (cont’d)</a:t>
            </a:r>
            <a:endParaRPr lang="zh-TW" altLang="en-US">
              <a:ea typeface="新細明體"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DA3E524-6E33-4CE1-8371-AF76C94EC0C7}"/>
              </a:ext>
            </a:extLst>
          </p:cNvPr>
          <p:cNvSpPr>
            <a:spLocks noGrp="1" noChangeArrowheads="1"/>
          </p:cNvSpPr>
          <p:nvPr>
            <p:ph type="body" idx="1"/>
          </p:nvPr>
        </p:nvSpPr>
        <p:spPr>
          <a:xfrm>
            <a:off x="835025" y="1031875"/>
            <a:ext cx="7608888" cy="5313363"/>
          </a:xfrm>
        </p:spPr>
        <p:txBody>
          <a:bodyPr/>
          <a:lstStyle/>
          <a:p>
            <a:pPr marL="742950" lvl="1" indent="-342900"/>
            <a:r>
              <a:rPr lang="en-US" altLang="zh-TW" sz="3600">
                <a:ea typeface="新細明體" panose="02020500000000000000" pitchFamily="18" charset="-120"/>
              </a:rPr>
              <a:t>Four-layer architecture</a:t>
            </a:r>
          </a:p>
          <a:p>
            <a:pPr lvl="2"/>
            <a:r>
              <a:rPr lang="en-US" altLang="zh-TW" sz="2800">
                <a:ea typeface="新細明體" panose="02020500000000000000" pitchFamily="18" charset="-120"/>
              </a:rPr>
              <a:t>Presentation tier: responsible for user interface only, such as GUI</a:t>
            </a:r>
          </a:p>
          <a:p>
            <a:pPr lvl="2"/>
            <a:r>
              <a:rPr lang="en-US" altLang="zh-TW" sz="2800">
                <a:ea typeface="新細明體" panose="02020500000000000000" pitchFamily="18" charset="-120"/>
              </a:rPr>
              <a:t>Application logic tier: responsible for all accesses to the domain tier; converting the underlying domain types into these types and interpreting any updates requested by the presentation, such as a series of fa</a:t>
            </a:r>
            <a:r>
              <a:rPr lang="en-US" altLang="zh-TW" sz="2800">
                <a:ea typeface="新細明體" panose="02020500000000000000" pitchFamily="18" charset="-120"/>
                <a:cs typeface="Times New Roman" panose="02020603050405020304" pitchFamily="18" charset="0"/>
              </a:rPr>
              <a:t>ç</a:t>
            </a:r>
            <a:r>
              <a:rPr lang="en-US" altLang="zh-TW" sz="2800">
                <a:ea typeface="新細明體" panose="02020500000000000000" pitchFamily="18" charset="-120"/>
              </a:rPr>
              <a:t>ades</a:t>
            </a:r>
          </a:p>
          <a:p>
            <a:pPr lvl="2"/>
            <a:r>
              <a:rPr lang="en-US" altLang="zh-TW" sz="2800">
                <a:ea typeface="新細明體" panose="02020500000000000000" pitchFamily="18" charset="-120"/>
              </a:rPr>
              <a:t>Domain tier: the semantics (rules) of the enterprise</a:t>
            </a:r>
          </a:p>
          <a:p>
            <a:pPr lvl="2"/>
            <a:r>
              <a:rPr lang="en-US" altLang="zh-TW" sz="2800">
                <a:ea typeface="新細明體" panose="02020500000000000000" pitchFamily="18" charset="-120"/>
              </a:rPr>
              <a:t>Data source tier: databases</a:t>
            </a:r>
          </a:p>
          <a:p>
            <a:pPr lvl="2"/>
            <a:endParaRPr lang="en-US" altLang="zh-TW" sz="2800">
              <a:ea typeface="新細明體" panose="02020500000000000000" pitchFamily="18" charset="-120"/>
            </a:endParaRPr>
          </a:p>
        </p:txBody>
      </p:sp>
      <p:sp>
        <p:nvSpPr>
          <p:cNvPr id="32771" name="Rectangle 3">
            <a:extLst>
              <a:ext uri="{FF2B5EF4-FFF2-40B4-BE49-F238E27FC236}">
                <a16:creationId xmlns:a16="http://schemas.microsoft.com/office/drawing/2014/main" id="{666B2AED-3702-4079-BAFD-936A5C716557}"/>
              </a:ext>
            </a:extLst>
          </p:cNvPr>
          <p:cNvSpPr>
            <a:spLocks noGrp="1" noChangeArrowheads="1"/>
          </p:cNvSpPr>
          <p:nvPr>
            <p:ph type="title"/>
          </p:nvPr>
        </p:nvSpPr>
        <p:spPr>
          <a:xfrm>
            <a:off x="565150" y="487363"/>
            <a:ext cx="8066088" cy="484187"/>
          </a:xfrm>
        </p:spPr>
        <p:txBody>
          <a:bodyPr/>
          <a:lstStyle/>
          <a:p>
            <a:r>
              <a:rPr lang="en-US" altLang="zh-TW">
                <a:ea typeface="新細明體" panose="02020500000000000000" pitchFamily="18" charset="-120"/>
              </a:rPr>
              <a:t>Layers (cont’d)</a:t>
            </a:r>
            <a:endParaRPr lang="zh-TW" altLang="en-US">
              <a:ea typeface="新細明體"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C28BE584-0CFA-44A4-87FF-F34A58BED7F2}"/>
              </a:ext>
            </a:extLst>
          </p:cNvPr>
          <p:cNvSpPr txBox="1">
            <a:spLocks noChangeArrowheads="1"/>
          </p:cNvSpPr>
          <p:nvPr/>
        </p:nvSpPr>
        <p:spPr bwMode="auto">
          <a:xfrm>
            <a:off x="5022850" y="2800350"/>
            <a:ext cx="1185863"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119" tIns="41559" rIns="83119" bIns="41559">
            <a:spAutoFit/>
          </a:bodyP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kumimoji="1" lang="en-US" altLang="zh-TW" sz="1600">
                <a:ea typeface="新細明體" panose="02020500000000000000" pitchFamily="18" charset="-120"/>
              </a:rPr>
              <a:t>POS Applet</a:t>
            </a:r>
          </a:p>
        </p:txBody>
      </p:sp>
      <p:sp>
        <p:nvSpPr>
          <p:cNvPr id="33795" name="Text Box 3">
            <a:extLst>
              <a:ext uri="{FF2B5EF4-FFF2-40B4-BE49-F238E27FC236}">
                <a16:creationId xmlns:a16="http://schemas.microsoft.com/office/drawing/2014/main" id="{BEE2198F-B0A7-456E-BFC5-42C1B2E71838}"/>
              </a:ext>
            </a:extLst>
          </p:cNvPr>
          <p:cNvSpPr txBox="1">
            <a:spLocks noChangeArrowheads="1"/>
          </p:cNvSpPr>
          <p:nvPr/>
        </p:nvSpPr>
        <p:spPr bwMode="auto">
          <a:xfrm>
            <a:off x="4954588" y="3687763"/>
            <a:ext cx="912812"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119" tIns="41559" rIns="83119" bIns="41559">
            <a:spAutoFit/>
          </a:bodyP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kumimoji="1" lang="en-US" altLang="zh-TW" sz="1600">
                <a:ea typeface="新細明體" panose="02020500000000000000" pitchFamily="18" charset="-120"/>
              </a:rPr>
              <a:t>Payment</a:t>
            </a:r>
          </a:p>
        </p:txBody>
      </p:sp>
      <p:sp>
        <p:nvSpPr>
          <p:cNvPr id="33796" name="Text Box 4">
            <a:extLst>
              <a:ext uri="{FF2B5EF4-FFF2-40B4-BE49-F238E27FC236}">
                <a16:creationId xmlns:a16="http://schemas.microsoft.com/office/drawing/2014/main" id="{523D1F4A-9A0F-48BB-A9B5-B6B3626411F7}"/>
              </a:ext>
            </a:extLst>
          </p:cNvPr>
          <p:cNvSpPr txBox="1">
            <a:spLocks noChangeArrowheads="1"/>
          </p:cNvSpPr>
          <p:nvPr/>
        </p:nvSpPr>
        <p:spPr bwMode="auto">
          <a:xfrm>
            <a:off x="6027738" y="3676650"/>
            <a:ext cx="573087"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119" tIns="41559" rIns="83119" bIns="41559">
            <a:spAutoFit/>
          </a:bodyP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kumimoji="1" lang="en-US" altLang="zh-TW" sz="1600">
                <a:ea typeface="新細明體" panose="02020500000000000000" pitchFamily="18" charset="-120"/>
              </a:rPr>
              <a:t>Sale</a:t>
            </a:r>
          </a:p>
        </p:txBody>
      </p:sp>
      <p:sp>
        <p:nvSpPr>
          <p:cNvPr id="33797" name="Text Box 5">
            <a:extLst>
              <a:ext uri="{FF2B5EF4-FFF2-40B4-BE49-F238E27FC236}">
                <a16:creationId xmlns:a16="http://schemas.microsoft.com/office/drawing/2014/main" id="{85472B8B-8E30-4030-BA9D-47332A0BB726}"/>
              </a:ext>
            </a:extLst>
          </p:cNvPr>
          <p:cNvSpPr txBox="1">
            <a:spLocks noChangeArrowheads="1"/>
          </p:cNvSpPr>
          <p:nvPr/>
        </p:nvSpPr>
        <p:spPr bwMode="auto">
          <a:xfrm>
            <a:off x="5006975" y="4462463"/>
            <a:ext cx="752475"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119" tIns="41559" rIns="83119" bIns="41559">
            <a:spAutoFit/>
          </a:bodyP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kumimoji="1" lang="en-US" altLang="zh-TW" sz="1600">
                <a:ea typeface="新細明體" panose="02020500000000000000" pitchFamily="18" charset="-120"/>
              </a:rPr>
              <a:t>DB IF</a:t>
            </a:r>
          </a:p>
        </p:txBody>
      </p:sp>
      <p:sp>
        <p:nvSpPr>
          <p:cNvPr id="33798" name="Text Box 6">
            <a:extLst>
              <a:ext uri="{FF2B5EF4-FFF2-40B4-BE49-F238E27FC236}">
                <a16:creationId xmlns:a16="http://schemas.microsoft.com/office/drawing/2014/main" id="{4ABEC051-4EFF-4DB8-9632-13E84B33D806}"/>
              </a:ext>
            </a:extLst>
          </p:cNvPr>
          <p:cNvSpPr txBox="1">
            <a:spLocks noChangeArrowheads="1"/>
          </p:cNvSpPr>
          <p:nvPr/>
        </p:nvSpPr>
        <p:spPr bwMode="auto">
          <a:xfrm>
            <a:off x="5900738" y="4437063"/>
            <a:ext cx="482600"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119" tIns="41559" rIns="83119" bIns="41559">
            <a:spAutoFit/>
          </a:bodyP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eaLnBrk="1" hangingPunct="1">
              <a:spcBef>
                <a:spcPct val="50000"/>
              </a:spcBef>
            </a:pPr>
            <a:r>
              <a:rPr kumimoji="1" lang="en-US" altLang="zh-TW" sz="1600">
                <a:ea typeface="新細明體" panose="02020500000000000000" pitchFamily="18" charset="-120"/>
              </a:rPr>
              <a:t>RG</a:t>
            </a:r>
          </a:p>
        </p:txBody>
      </p:sp>
      <p:sp>
        <p:nvSpPr>
          <p:cNvPr id="33799" name="AutoShape 7">
            <a:extLst>
              <a:ext uri="{FF2B5EF4-FFF2-40B4-BE49-F238E27FC236}">
                <a16:creationId xmlns:a16="http://schemas.microsoft.com/office/drawing/2014/main" id="{136AC791-7B84-4F93-B9EC-8E386D7A5189}"/>
              </a:ext>
            </a:extLst>
          </p:cNvPr>
          <p:cNvSpPr>
            <a:spLocks noChangeArrowheads="1"/>
          </p:cNvSpPr>
          <p:nvPr/>
        </p:nvSpPr>
        <p:spPr bwMode="auto">
          <a:xfrm>
            <a:off x="5022850" y="5099050"/>
            <a:ext cx="1125538" cy="5334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119" tIns="41559" rIns="83119" bIns="41559" anchor="ctr"/>
          <a:lstStyle>
            <a:lvl1pPr defTabSz="831850">
              <a:defRPr sz="1200">
                <a:solidFill>
                  <a:schemeClr val="tx1"/>
                </a:solidFill>
                <a:latin typeface="Times New Roman" panose="02020603050405020304" pitchFamily="18" charset="0"/>
              </a:defRPr>
            </a:lvl1pPr>
            <a:lvl2pPr marL="742950" indent="-285750" defTabSz="831850">
              <a:defRPr sz="1200">
                <a:solidFill>
                  <a:schemeClr val="tx1"/>
                </a:solidFill>
                <a:latin typeface="Times New Roman" panose="02020603050405020304" pitchFamily="18" charset="0"/>
              </a:defRPr>
            </a:lvl2pPr>
            <a:lvl3pPr marL="1143000" indent="-228600" defTabSz="831850">
              <a:defRPr sz="1200">
                <a:solidFill>
                  <a:schemeClr val="tx1"/>
                </a:solidFill>
                <a:latin typeface="Times New Roman" panose="02020603050405020304" pitchFamily="18" charset="0"/>
              </a:defRPr>
            </a:lvl3pPr>
            <a:lvl4pPr marL="1600200" indent="-228600" defTabSz="831850">
              <a:defRPr sz="1200">
                <a:solidFill>
                  <a:schemeClr val="tx1"/>
                </a:solidFill>
                <a:latin typeface="Times New Roman" panose="02020603050405020304" pitchFamily="18" charset="0"/>
              </a:defRPr>
            </a:lvl4pPr>
            <a:lvl5pPr marL="2057400" indent="-228600" defTabSz="831850">
              <a:defRPr sz="1200">
                <a:solidFill>
                  <a:schemeClr val="tx1"/>
                </a:solidFill>
                <a:latin typeface="Times New Roman" panose="02020603050405020304" pitchFamily="18" charset="0"/>
              </a:defRPr>
            </a:lvl5pPr>
            <a:lvl6pPr marL="2514600" indent="-228600" defTabSz="83185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3185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3185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31850" eaLnBrk="0" fontAlgn="base" hangingPunct="0">
              <a:spcBef>
                <a:spcPct val="0"/>
              </a:spcBef>
              <a:spcAft>
                <a:spcPct val="0"/>
              </a:spcAft>
              <a:defRPr sz="1200">
                <a:solidFill>
                  <a:schemeClr val="tx1"/>
                </a:solidFill>
                <a:latin typeface="Times New Roman" panose="02020603050405020304" pitchFamily="18" charset="0"/>
              </a:defRPr>
            </a:lvl9pPr>
          </a:lstStyle>
          <a:p>
            <a:pPr algn="ctr" eaLnBrk="1" hangingPunct="1"/>
            <a:r>
              <a:rPr kumimoji="1" lang="en-US" altLang="zh-TW" sz="1600">
                <a:ea typeface="新細明體" panose="02020500000000000000" pitchFamily="18" charset="-120"/>
              </a:rPr>
              <a:t>Database</a:t>
            </a:r>
          </a:p>
        </p:txBody>
      </p:sp>
      <p:sp>
        <p:nvSpPr>
          <p:cNvPr id="33800" name="Line 8">
            <a:extLst>
              <a:ext uri="{FF2B5EF4-FFF2-40B4-BE49-F238E27FC236}">
                <a16:creationId xmlns:a16="http://schemas.microsoft.com/office/drawing/2014/main" id="{E8F8DCD8-5703-4A6F-B5E1-78C27F17C15F}"/>
              </a:ext>
            </a:extLst>
          </p:cNvPr>
          <p:cNvSpPr>
            <a:spLocks noChangeShapeType="1"/>
          </p:cNvSpPr>
          <p:nvPr/>
        </p:nvSpPr>
        <p:spPr bwMode="auto">
          <a:xfrm>
            <a:off x="3470275" y="3027363"/>
            <a:ext cx="15525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801" name="Line 9">
            <a:extLst>
              <a:ext uri="{FF2B5EF4-FFF2-40B4-BE49-F238E27FC236}">
                <a16:creationId xmlns:a16="http://schemas.microsoft.com/office/drawing/2014/main" id="{034C4048-E027-4978-9211-FA7AA0031F73}"/>
              </a:ext>
            </a:extLst>
          </p:cNvPr>
          <p:cNvSpPr>
            <a:spLocks noChangeShapeType="1"/>
          </p:cNvSpPr>
          <p:nvPr/>
        </p:nvSpPr>
        <p:spPr bwMode="auto">
          <a:xfrm>
            <a:off x="3940175" y="3865563"/>
            <a:ext cx="9810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802" name="Line 10">
            <a:extLst>
              <a:ext uri="{FF2B5EF4-FFF2-40B4-BE49-F238E27FC236}">
                <a16:creationId xmlns:a16="http://schemas.microsoft.com/office/drawing/2014/main" id="{5DBCCF8D-99FD-4858-84B9-88B519ED4021}"/>
              </a:ext>
            </a:extLst>
          </p:cNvPr>
          <p:cNvSpPr>
            <a:spLocks noChangeShapeType="1"/>
          </p:cNvSpPr>
          <p:nvPr/>
        </p:nvSpPr>
        <p:spPr bwMode="auto">
          <a:xfrm>
            <a:off x="3368675" y="4608513"/>
            <a:ext cx="1630363"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803" name="Line 11">
            <a:extLst>
              <a:ext uri="{FF2B5EF4-FFF2-40B4-BE49-F238E27FC236}">
                <a16:creationId xmlns:a16="http://schemas.microsoft.com/office/drawing/2014/main" id="{90D98660-0FD6-4BE8-B79F-F464D11BAF28}"/>
              </a:ext>
            </a:extLst>
          </p:cNvPr>
          <p:cNvSpPr>
            <a:spLocks noChangeShapeType="1"/>
          </p:cNvSpPr>
          <p:nvPr/>
        </p:nvSpPr>
        <p:spPr bwMode="auto">
          <a:xfrm>
            <a:off x="3317875" y="5402263"/>
            <a:ext cx="1704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804" name="Text Box 12">
            <a:extLst>
              <a:ext uri="{FF2B5EF4-FFF2-40B4-BE49-F238E27FC236}">
                <a16:creationId xmlns:a16="http://schemas.microsoft.com/office/drawing/2014/main" id="{4AB2A94F-1DAF-4AD5-B378-582A79FD3059}"/>
              </a:ext>
            </a:extLst>
          </p:cNvPr>
          <p:cNvSpPr txBox="1">
            <a:spLocks noChangeArrowheads="1"/>
          </p:cNvSpPr>
          <p:nvPr/>
        </p:nvSpPr>
        <p:spPr bwMode="auto">
          <a:xfrm>
            <a:off x="2044700" y="2786063"/>
            <a:ext cx="2538413" cy="2835275"/>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fr-FR" altLang="zh-TW" sz="2000">
                <a:ea typeface="新細明體" panose="02020500000000000000" pitchFamily="18" charset="-120"/>
              </a:rPr>
              <a:t>Presentation</a:t>
            </a:r>
          </a:p>
          <a:p>
            <a:endParaRPr lang="fr-FR" altLang="zh-TW" sz="2000">
              <a:ea typeface="新細明體" panose="02020500000000000000" pitchFamily="18" charset="-120"/>
            </a:endParaRPr>
          </a:p>
          <a:p>
            <a:r>
              <a:rPr lang="fr-FR" altLang="zh-TW" sz="2000">
                <a:ea typeface="新細明體" panose="02020500000000000000" pitchFamily="18" charset="-120"/>
              </a:rPr>
              <a:t>Application logic/</a:t>
            </a:r>
          </a:p>
          <a:p>
            <a:r>
              <a:rPr lang="fr-FR" altLang="zh-TW" sz="2000">
                <a:ea typeface="新細明體" panose="02020500000000000000" pitchFamily="18" charset="-120"/>
              </a:rPr>
              <a:t>Domain objects </a:t>
            </a:r>
          </a:p>
          <a:p>
            <a:endParaRPr lang="fr-FR" altLang="zh-TW" sz="2000">
              <a:ea typeface="新細明體" panose="02020500000000000000" pitchFamily="18" charset="-120"/>
            </a:endParaRPr>
          </a:p>
          <a:p>
            <a:r>
              <a:rPr lang="fr-FR" altLang="zh-TW" sz="2000">
                <a:ea typeface="新細明體" panose="02020500000000000000" pitchFamily="18" charset="-120"/>
              </a:rPr>
              <a:t>Services	</a:t>
            </a:r>
          </a:p>
          <a:p>
            <a:endParaRPr lang="fr-FR" altLang="zh-TW" sz="2000">
              <a:ea typeface="新細明體" panose="02020500000000000000" pitchFamily="18" charset="-120"/>
            </a:endParaRPr>
          </a:p>
          <a:p>
            <a:endParaRPr lang="fr-FR" altLang="zh-TW" sz="2000">
              <a:ea typeface="新細明體" panose="02020500000000000000" pitchFamily="18" charset="-120"/>
            </a:endParaRPr>
          </a:p>
          <a:p>
            <a:r>
              <a:rPr lang="fr-FR" altLang="zh-TW" sz="2000">
                <a:ea typeface="新細明體" panose="02020500000000000000" pitchFamily="18" charset="-120"/>
              </a:rPr>
              <a:t>Storage</a:t>
            </a:r>
            <a:endParaRPr lang="en-US" altLang="zh-TW" sz="2000">
              <a:ea typeface="新細明體" panose="02020500000000000000" pitchFamily="18" charset="-120"/>
            </a:endParaRPr>
          </a:p>
        </p:txBody>
      </p:sp>
      <p:sp>
        <p:nvSpPr>
          <p:cNvPr id="33805" name="Rectangle 13">
            <a:extLst>
              <a:ext uri="{FF2B5EF4-FFF2-40B4-BE49-F238E27FC236}">
                <a16:creationId xmlns:a16="http://schemas.microsoft.com/office/drawing/2014/main" id="{ADDFD2D3-C26C-4900-A532-FD3BA739A9DE}"/>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Layers (cont’d)</a:t>
            </a:r>
            <a:endParaRPr lang="zh-TW" altLang="en-US">
              <a:ea typeface="新細明體" panose="02020500000000000000" pitchFamily="18" charset="-120"/>
            </a:endParaRPr>
          </a:p>
        </p:txBody>
      </p:sp>
      <p:sp>
        <p:nvSpPr>
          <p:cNvPr id="33806" name="Rectangle 14">
            <a:extLst>
              <a:ext uri="{FF2B5EF4-FFF2-40B4-BE49-F238E27FC236}">
                <a16:creationId xmlns:a16="http://schemas.microsoft.com/office/drawing/2014/main" id="{7E379EA4-D5C7-4249-93FF-F3C6DA41BA2F}"/>
              </a:ext>
            </a:extLst>
          </p:cNvPr>
          <p:cNvSpPr>
            <a:spLocks noGrp="1" noChangeArrowheads="1"/>
          </p:cNvSpPr>
          <p:nvPr>
            <p:ph type="body" idx="1"/>
          </p:nvPr>
        </p:nvSpPr>
        <p:spPr>
          <a:xfrm>
            <a:off x="585788" y="1962150"/>
            <a:ext cx="8101012" cy="420688"/>
          </a:xfrm>
        </p:spPr>
        <p:txBody>
          <a:bodyPr/>
          <a:lstStyle/>
          <a:p>
            <a:r>
              <a:rPr lang="en-US" altLang="zh-TW">
                <a:ea typeface="新細明體" panose="02020500000000000000" pitchFamily="18" charset="-120"/>
              </a:rPr>
              <a:t>Example: Point of Sale (POS)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E1C5BB-7CBF-4284-939A-CF5521831D1F}"/>
              </a:ext>
            </a:extLst>
          </p:cNvPr>
          <p:cNvSpPr>
            <a:spLocks noGrp="1" noChangeArrowheads="1"/>
          </p:cNvSpPr>
          <p:nvPr>
            <p:ph type="title"/>
          </p:nvPr>
        </p:nvSpPr>
        <p:spPr>
          <a:xfrm>
            <a:off x="593725" y="542925"/>
            <a:ext cx="8066088" cy="482600"/>
          </a:xfrm>
        </p:spPr>
        <p:txBody>
          <a:bodyPr/>
          <a:lstStyle/>
          <a:p>
            <a:r>
              <a:rPr lang="en-US" altLang="zh-TW">
                <a:ea typeface="新細明體" panose="02020500000000000000" pitchFamily="18" charset="-120"/>
              </a:rPr>
              <a:t>In-Class Exercise</a:t>
            </a:r>
          </a:p>
        </p:txBody>
      </p:sp>
      <p:sp>
        <p:nvSpPr>
          <p:cNvPr id="34819" name="Rectangle 3">
            <a:extLst>
              <a:ext uri="{FF2B5EF4-FFF2-40B4-BE49-F238E27FC236}">
                <a16:creationId xmlns:a16="http://schemas.microsoft.com/office/drawing/2014/main" id="{7F1FA71A-05B5-435D-BA2F-32791EA0F217}"/>
              </a:ext>
            </a:extLst>
          </p:cNvPr>
          <p:cNvSpPr>
            <a:spLocks noGrp="1" noChangeArrowheads="1"/>
          </p:cNvSpPr>
          <p:nvPr>
            <p:ph type="body" idx="1"/>
          </p:nvPr>
        </p:nvSpPr>
        <p:spPr>
          <a:xfrm>
            <a:off x="571500" y="1325563"/>
            <a:ext cx="8101013" cy="4357687"/>
          </a:xfrm>
        </p:spPr>
        <p:txBody>
          <a:bodyPr/>
          <a:lstStyle/>
          <a:p>
            <a:r>
              <a:rPr lang="en-US" altLang="zh-TW" sz="2800">
                <a:ea typeface="新細明體" panose="02020500000000000000" pitchFamily="18" charset="-120"/>
              </a:rPr>
              <a:t>An international wholesaler wants to integrate the various production systems of its suppliers that the suppliers can acquire the sales and inventory information from the wholesaler, and plan their production accordingly.</a:t>
            </a:r>
          </a:p>
          <a:p>
            <a:r>
              <a:rPr lang="en-US" altLang="zh-TW" sz="2800">
                <a:ea typeface="新細明體" panose="02020500000000000000" pitchFamily="18" charset="-120"/>
              </a:rPr>
              <a:t>The suppliers’ systems are developed with different software and different databases, and linked with different proprietary networks</a:t>
            </a:r>
          </a:p>
          <a:p>
            <a:r>
              <a:rPr lang="en-US" altLang="zh-TW" sz="2800">
                <a:ea typeface="新細明體" panose="02020500000000000000" pitchFamily="18" charset="-120"/>
              </a:rPr>
              <a:t>What architecture would you recommend for the integration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85461D8-F63A-4A83-B328-859331A7CBD7}"/>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5.2.4 Broker</a:t>
            </a:r>
            <a:endParaRPr lang="zh-TW" altLang="en-US">
              <a:ea typeface="新細明體" panose="02020500000000000000" pitchFamily="18" charset="-120"/>
            </a:endParaRPr>
          </a:p>
        </p:txBody>
      </p:sp>
      <p:sp>
        <p:nvSpPr>
          <p:cNvPr id="35843" name="Rectangle 3">
            <a:extLst>
              <a:ext uri="{FF2B5EF4-FFF2-40B4-BE49-F238E27FC236}">
                <a16:creationId xmlns:a16="http://schemas.microsoft.com/office/drawing/2014/main" id="{1843F90F-006A-444C-8D85-68AB0DDB1031}"/>
              </a:ext>
            </a:extLst>
          </p:cNvPr>
          <p:cNvSpPr>
            <a:spLocks noGrp="1" noChangeArrowheads="1"/>
          </p:cNvSpPr>
          <p:nvPr>
            <p:ph type="body" idx="1"/>
          </p:nvPr>
        </p:nvSpPr>
        <p:spPr>
          <a:xfrm>
            <a:off x="585788" y="1962150"/>
            <a:ext cx="8101012" cy="3970338"/>
          </a:xfrm>
        </p:spPr>
        <p:txBody>
          <a:bodyPr/>
          <a:lstStyle/>
          <a:p>
            <a:r>
              <a:rPr lang="en-US" altLang="zh-TW" sz="3200">
                <a:ea typeface="新細明體" panose="02020500000000000000" pitchFamily="18" charset="-120"/>
              </a:rPr>
              <a:t>Intent: To distribute aspects of the software system transparently to different nodes.</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An service provider provides various decoupled services to remote service requests in distributed locations. But the clients may not know location of the servers they want to access.</a:t>
            </a:r>
          </a:p>
          <a:p>
            <a:pPr lvl="1"/>
            <a:endParaRPr lang="en-US" altLang="zh-TW" sz="2800">
              <a:ea typeface="新細明體"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24F6C8E-6D09-4F74-A529-3D3921369CB3}"/>
              </a:ext>
            </a:extLst>
          </p:cNvPr>
          <p:cNvSpPr>
            <a:spLocks noGrp="1" noChangeArrowheads="1"/>
          </p:cNvSpPr>
          <p:nvPr>
            <p:ph type="body" idx="1"/>
          </p:nvPr>
        </p:nvSpPr>
        <p:spPr>
          <a:xfrm>
            <a:off x="669925" y="1146175"/>
            <a:ext cx="7772400" cy="4800600"/>
          </a:xfrm>
        </p:spPr>
        <p:txBody>
          <a:bodyPr/>
          <a:lstStyle/>
          <a:p>
            <a:pPr marL="342900" indent="-342900"/>
            <a:r>
              <a:rPr lang="en-US" altLang="zh-TW" sz="2800">
                <a:ea typeface="新細明體" panose="02020500000000000000" pitchFamily="18" charset="-120"/>
              </a:rPr>
              <a:t>Solution</a:t>
            </a:r>
          </a:p>
          <a:p>
            <a:pPr marL="742950" lvl="1" indent="-342900"/>
            <a:r>
              <a:rPr lang="en-US" altLang="zh-TW" sz="2400">
                <a:ea typeface="新細明體" panose="02020500000000000000" pitchFamily="18" charset="-120"/>
              </a:rPr>
              <a:t>Introduce a broker component to achieve better decoupling of clients and servers.</a:t>
            </a:r>
          </a:p>
          <a:p>
            <a:pPr marL="742950" lvl="1" indent="-342900"/>
            <a:r>
              <a:rPr lang="en-US" altLang="zh-TW" sz="2400">
                <a:ea typeface="新細明體" panose="02020500000000000000" pitchFamily="18" charset="-120"/>
              </a:rPr>
              <a:t>By using the Broker pattern, an application can access distributed services simply by sending message calls to the appropriate object, instead of focusing on low-level inter-process communication.</a:t>
            </a:r>
          </a:p>
          <a:p>
            <a:pPr marL="742950" lvl="1" indent="-342900"/>
            <a:r>
              <a:rPr lang="en-US" altLang="zh-TW" sz="2400">
                <a:ea typeface="新細明體" panose="02020500000000000000" pitchFamily="18" charset="-120"/>
              </a:rPr>
              <a:t>The Broker architecture is flexible, in that it allows dynamic change, addition, deletion, and relocation of objects.</a:t>
            </a:r>
          </a:p>
          <a:p>
            <a:pPr marL="742950" lvl="1" indent="-342900"/>
            <a:r>
              <a:rPr lang="en-US" altLang="zh-TW" sz="2400">
                <a:ea typeface="新細明體" panose="02020500000000000000" pitchFamily="18" charset="-120"/>
              </a:rPr>
              <a:t>The Broker pattern reduces the complexity involved in developing distributed applications.</a:t>
            </a:r>
          </a:p>
        </p:txBody>
      </p:sp>
      <p:sp>
        <p:nvSpPr>
          <p:cNvPr id="36867" name="Rectangle 3">
            <a:extLst>
              <a:ext uri="{FF2B5EF4-FFF2-40B4-BE49-F238E27FC236}">
                <a16:creationId xmlns:a16="http://schemas.microsoft.com/office/drawing/2014/main" id="{BB46ECC2-AF23-4AAB-A2FB-D982715BAA0A}"/>
              </a:ext>
            </a:extLst>
          </p:cNvPr>
          <p:cNvSpPr>
            <a:spLocks noGrp="1" noChangeArrowheads="1"/>
          </p:cNvSpPr>
          <p:nvPr>
            <p:ph type="title"/>
          </p:nvPr>
        </p:nvSpPr>
        <p:spPr>
          <a:xfrm>
            <a:off x="606425" y="501650"/>
            <a:ext cx="8066088" cy="484188"/>
          </a:xfrm>
        </p:spPr>
        <p:txBody>
          <a:bodyPr/>
          <a:lstStyle/>
          <a:p>
            <a:r>
              <a:rPr lang="en-US" altLang="zh-TW">
                <a:ea typeface="新細明體" panose="02020500000000000000" pitchFamily="18" charset="-120"/>
              </a:rPr>
              <a:t>Broker (cont’d)</a:t>
            </a:r>
            <a:endParaRPr lang="zh-TW" altLang="en-US">
              <a:ea typeface="新細明體" panose="02020500000000000000"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69555E-64D8-4E78-A967-660DEF9081BF}"/>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Broker (cont’d)</a:t>
            </a:r>
            <a:endParaRPr lang="zh-TW" altLang="en-US">
              <a:ea typeface="新細明體" panose="02020500000000000000" pitchFamily="18" charset="-120"/>
            </a:endParaRPr>
          </a:p>
        </p:txBody>
      </p:sp>
      <p:sp>
        <p:nvSpPr>
          <p:cNvPr id="37891" name="Rectangle 3">
            <a:extLst>
              <a:ext uri="{FF2B5EF4-FFF2-40B4-BE49-F238E27FC236}">
                <a16:creationId xmlns:a16="http://schemas.microsoft.com/office/drawing/2014/main" id="{DD28663C-10AA-4AEC-B531-CFBB9CD1ABD9}"/>
              </a:ext>
            </a:extLst>
          </p:cNvPr>
          <p:cNvSpPr>
            <a:spLocks noGrp="1" noChangeArrowheads="1"/>
          </p:cNvSpPr>
          <p:nvPr>
            <p:ph type="body" idx="4294967295"/>
          </p:nvPr>
        </p:nvSpPr>
        <p:spPr>
          <a:xfrm>
            <a:off x="1042988" y="1962150"/>
            <a:ext cx="8101012" cy="1028700"/>
          </a:xfrm>
        </p:spPr>
        <p:txBody>
          <a:bodyPr/>
          <a:lstStyle/>
          <a:p>
            <a:endParaRPr lang="en-US" altLang="zh-TW">
              <a:ea typeface="新細明體" panose="02020500000000000000" pitchFamily="18" charset="-120"/>
            </a:endParaRPr>
          </a:p>
          <a:p>
            <a:endParaRPr lang="en-US" altLang="zh-TW">
              <a:ea typeface="新細明體" panose="02020500000000000000" pitchFamily="18" charset="-120"/>
            </a:endParaRPr>
          </a:p>
        </p:txBody>
      </p:sp>
      <p:pic>
        <p:nvPicPr>
          <p:cNvPr id="37892" name="Picture 4" descr="broker">
            <a:extLst>
              <a:ext uri="{FF2B5EF4-FFF2-40B4-BE49-F238E27FC236}">
                <a16:creationId xmlns:a16="http://schemas.microsoft.com/office/drawing/2014/main" id="{E81B098C-605A-44E7-BCA7-22FEBF2BB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2078038"/>
            <a:ext cx="8401050"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2657E2-78B3-4930-BD1C-26D79543CC86}"/>
              </a:ext>
            </a:extLst>
          </p:cNvPr>
          <p:cNvSpPr>
            <a:spLocks noGrp="1" noChangeArrowheads="1"/>
          </p:cNvSpPr>
          <p:nvPr>
            <p:ph type="body" idx="1"/>
          </p:nvPr>
        </p:nvSpPr>
        <p:spPr>
          <a:xfrm>
            <a:off x="474663" y="1095375"/>
            <a:ext cx="8210550" cy="4992688"/>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ltLang="zh-TW" sz="3200">
                <a:ea typeface="新細明體" panose="02020500000000000000" pitchFamily="18" charset="-120"/>
              </a:rPr>
              <a:t>A pattern has four essential elements:</a:t>
            </a:r>
          </a:p>
          <a:p>
            <a:pPr lvl="1"/>
            <a:r>
              <a:rPr lang="en-US" altLang="zh-TW" sz="2800" b="1">
                <a:ea typeface="新細明體" panose="02020500000000000000" pitchFamily="18" charset="-120"/>
              </a:rPr>
              <a:t>Name</a:t>
            </a:r>
            <a:r>
              <a:rPr lang="en-US" altLang="zh-TW" sz="2800">
                <a:ea typeface="新細明體" panose="02020500000000000000" pitchFamily="18" charset="-120"/>
              </a:rPr>
              <a:t>: all patterns have a unique name that identifies them. </a:t>
            </a:r>
          </a:p>
          <a:p>
            <a:pPr lvl="1"/>
            <a:r>
              <a:rPr lang="en-US" altLang="zh-TW" sz="2800" b="1">
                <a:ea typeface="新細明體" panose="02020500000000000000" pitchFamily="18" charset="-120"/>
              </a:rPr>
              <a:t>Intent</a:t>
            </a:r>
            <a:r>
              <a:rPr lang="en-US" altLang="zh-TW" sz="2800">
                <a:ea typeface="新細明體" panose="02020500000000000000" pitchFamily="18" charset="-120"/>
              </a:rPr>
              <a:t>: the purpose of the pattern.</a:t>
            </a:r>
          </a:p>
          <a:p>
            <a:pPr lvl="1"/>
            <a:r>
              <a:rPr lang="en-US" altLang="zh-TW" sz="2800" b="1">
                <a:ea typeface="新細明體" panose="02020500000000000000" pitchFamily="18" charset="-120"/>
              </a:rPr>
              <a:t>Problem</a:t>
            </a:r>
            <a:r>
              <a:rPr lang="en-US" altLang="zh-TW" sz="2800">
                <a:ea typeface="新細明體" panose="02020500000000000000" pitchFamily="18" charset="-120"/>
              </a:rPr>
              <a:t>: the problem that the pattern is trying to solve.</a:t>
            </a:r>
          </a:p>
          <a:p>
            <a:pPr lvl="1"/>
            <a:r>
              <a:rPr lang="en-US" altLang="zh-TW" sz="2800" b="1">
                <a:ea typeface="新細明體" panose="02020500000000000000" pitchFamily="18" charset="-120"/>
              </a:rPr>
              <a:t>Solution</a:t>
            </a:r>
            <a:r>
              <a:rPr lang="en-US" altLang="zh-TW" sz="2800">
                <a:ea typeface="新細明體" panose="02020500000000000000" pitchFamily="18" charset="-120"/>
              </a:rPr>
              <a:t>: the solution that the pattern provides to the problem in the context in which it shows up.</a:t>
            </a:r>
          </a:p>
          <a:p>
            <a:pPr lvl="1"/>
            <a:r>
              <a:rPr lang="en-US" altLang="zh-TW" sz="2800" b="1">
                <a:ea typeface="新細明體" panose="02020500000000000000" pitchFamily="18" charset="-120"/>
              </a:rPr>
              <a:t>Consequences</a:t>
            </a:r>
            <a:r>
              <a:rPr lang="en-US" altLang="zh-TW" sz="2800">
                <a:ea typeface="新細明體" panose="02020500000000000000" pitchFamily="18" charset="-120"/>
              </a:rPr>
              <a:t>: the results and trade-offs of applying the pattern</a:t>
            </a:r>
          </a:p>
        </p:txBody>
      </p:sp>
      <p:sp>
        <p:nvSpPr>
          <p:cNvPr id="7171" name="Rectangle 3">
            <a:extLst>
              <a:ext uri="{FF2B5EF4-FFF2-40B4-BE49-F238E27FC236}">
                <a16:creationId xmlns:a16="http://schemas.microsoft.com/office/drawing/2014/main" id="{D8C7727F-9A3F-4667-9098-329BF4F654CF}"/>
              </a:ext>
            </a:extLst>
          </p:cNvPr>
          <p:cNvSpPr>
            <a:spLocks noGrp="1" noChangeArrowheads="1"/>
          </p:cNvSpPr>
          <p:nvPr>
            <p:ph type="title"/>
          </p:nvPr>
        </p:nvSpPr>
        <p:spPr>
          <a:xfrm>
            <a:off x="620713" y="390525"/>
            <a:ext cx="8066087" cy="484188"/>
          </a:xfrm>
        </p:spPr>
        <p:txBody>
          <a:bodyPr/>
          <a:lstStyle/>
          <a:p>
            <a:r>
              <a:rPr lang="en-US" altLang="zh-TW">
                <a:ea typeface="新細明體" panose="02020500000000000000" pitchFamily="18" charset="-120"/>
              </a:rPr>
              <a:t>5.1.3 Pattern  Schema </a:t>
            </a:r>
            <a:r>
              <a:rPr lang="en-US" altLang="zh-TW" baseline="30000">
                <a:ea typeface="新細明體" panose="02020500000000000000" pitchFamily="18" charset="-120"/>
              </a:rPr>
              <a:t>(*)</a:t>
            </a:r>
            <a:endParaRPr lang="zh-TW" altLang="en-US" baseline="30000">
              <a:ea typeface="新細明體" panose="02020500000000000000" pitchFamily="18" charset="-120"/>
            </a:endParaRPr>
          </a:p>
        </p:txBody>
      </p:sp>
      <p:sp>
        <p:nvSpPr>
          <p:cNvPr id="7172" name="Text Box 4">
            <a:extLst>
              <a:ext uri="{FF2B5EF4-FFF2-40B4-BE49-F238E27FC236}">
                <a16:creationId xmlns:a16="http://schemas.microsoft.com/office/drawing/2014/main" id="{F40D4EC7-655B-4E0E-BCB2-E4F0E762C2E3}"/>
              </a:ext>
            </a:extLst>
          </p:cNvPr>
          <p:cNvSpPr txBox="1">
            <a:spLocks noChangeArrowheads="1"/>
          </p:cNvSpPr>
          <p:nvPr/>
        </p:nvSpPr>
        <p:spPr bwMode="auto">
          <a:xfrm>
            <a:off x="581025" y="6424613"/>
            <a:ext cx="6772275"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This is not a standard pattern schema. Readers may refer to [GoF 1995] or [Grand 1998].</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A39B0B0-61C4-44B8-B630-85C0C3C89DBF}"/>
              </a:ext>
            </a:extLst>
          </p:cNvPr>
          <p:cNvSpPr>
            <a:spLocks noGrp="1" noChangeArrowheads="1"/>
          </p:cNvSpPr>
          <p:nvPr>
            <p:ph type="title"/>
          </p:nvPr>
        </p:nvSpPr>
        <p:spPr>
          <a:xfrm>
            <a:off x="565150" y="584200"/>
            <a:ext cx="8066088" cy="484188"/>
          </a:xfrm>
        </p:spPr>
        <p:txBody>
          <a:bodyPr/>
          <a:lstStyle/>
          <a:p>
            <a:r>
              <a:rPr lang="en-US" altLang="zh-TW">
                <a:ea typeface="新細明體" panose="02020500000000000000" pitchFamily="18" charset="-120"/>
              </a:rPr>
              <a:t>Broker (cont’d)</a:t>
            </a:r>
            <a:endParaRPr lang="zh-TW" altLang="en-US">
              <a:ea typeface="新細明體" panose="02020500000000000000" pitchFamily="18" charset="-120"/>
            </a:endParaRPr>
          </a:p>
        </p:txBody>
      </p:sp>
      <p:sp>
        <p:nvSpPr>
          <p:cNvPr id="38915" name="Rectangle 3">
            <a:extLst>
              <a:ext uri="{FF2B5EF4-FFF2-40B4-BE49-F238E27FC236}">
                <a16:creationId xmlns:a16="http://schemas.microsoft.com/office/drawing/2014/main" id="{BA11F297-6CBE-4741-BB46-F2C2A3E9C37A}"/>
              </a:ext>
            </a:extLst>
          </p:cNvPr>
          <p:cNvSpPr>
            <a:spLocks noGrp="1" noChangeArrowheads="1"/>
          </p:cNvSpPr>
          <p:nvPr>
            <p:ph type="body" idx="1"/>
          </p:nvPr>
        </p:nvSpPr>
        <p:spPr>
          <a:xfrm>
            <a:off x="530225" y="1325563"/>
            <a:ext cx="8101013" cy="4800600"/>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remote objects can be independently designed.</a:t>
            </a:r>
          </a:p>
          <a:p>
            <a:pPr lvl="1"/>
            <a:r>
              <a:rPr lang="en-US" altLang="zh-TW" sz="2800">
                <a:ea typeface="新細明體" panose="02020500000000000000" pitchFamily="18" charset="-120"/>
              </a:rPr>
              <a:t>The remote objects designed can be reused by other systems.</a:t>
            </a:r>
          </a:p>
          <a:p>
            <a:pPr lvl="1"/>
            <a:r>
              <a:rPr lang="en-US" altLang="zh-TW" sz="2800">
                <a:ea typeface="新細明體" panose="02020500000000000000" pitchFamily="18" charset="-120"/>
              </a:rPr>
              <a:t>The broker objects can be updated as required, or the proxy can be redirected to communicate with a different remote object.</a:t>
            </a:r>
          </a:p>
          <a:p>
            <a:pPr lvl="1"/>
            <a:r>
              <a:rPr lang="en-US" altLang="zh-TW" sz="2800">
                <a:ea typeface="新細明體" panose="02020500000000000000" pitchFamily="18" charset="-120"/>
              </a:rPr>
              <a:t>You can write client for new platforms and remote objects on other platform while still accessing brokers.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ACD591DE-43E5-4E0E-AF45-3335EC49896B}"/>
              </a:ext>
            </a:extLst>
          </p:cNvPr>
          <p:cNvGrpSpPr>
            <a:grpSpLocks/>
          </p:cNvGrpSpPr>
          <p:nvPr/>
        </p:nvGrpSpPr>
        <p:grpSpPr bwMode="auto">
          <a:xfrm>
            <a:off x="2536825" y="1662113"/>
            <a:ext cx="5068888" cy="4497387"/>
            <a:chOff x="1644" y="1372"/>
            <a:chExt cx="2457" cy="1936"/>
          </a:xfrm>
        </p:grpSpPr>
        <p:sp>
          <p:nvSpPr>
            <p:cNvPr id="39941" name="Line 3">
              <a:extLst>
                <a:ext uri="{FF2B5EF4-FFF2-40B4-BE49-F238E27FC236}">
                  <a16:creationId xmlns:a16="http://schemas.microsoft.com/office/drawing/2014/main" id="{0A197722-605D-4D61-A5A9-2CE92A427EC1}"/>
                </a:ext>
              </a:extLst>
            </p:cNvPr>
            <p:cNvSpPr>
              <a:spLocks noChangeShapeType="1"/>
            </p:cNvSpPr>
            <p:nvPr/>
          </p:nvSpPr>
          <p:spPr bwMode="auto">
            <a:xfrm>
              <a:off x="2641" y="2553"/>
              <a:ext cx="13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2" name="Rectangle 4">
              <a:extLst>
                <a:ext uri="{FF2B5EF4-FFF2-40B4-BE49-F238E27FC236}">
                  <a16:creationId xmlns:a16="http://schemas.microsoft.com/office/drawing/2014/main" id="{0F4679D7-45C5-4198-8460-F626BF532CDF}"/>
                </a:ext>
              </a:extLst>
            </p:cNvPr>
            <p:cNvSpPr>
              <a:spLocks noChangeArrowheads="1"/>
            </p:cNvSpPr>
            <p:nvPr/>
          </p:nvSpPr>
          <p:spPr bwMode="auto">
            <a:xfrm>
              <a:off x="2278" y="1860"/>
              <a:ext cx="396" cy="1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CCFFCC"/>
                  </a:solidFill>
                </a14:hiddenFill>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100" b="1">
                  <a:solidFill>
                    <a:srgbClr val="000000"/>
                  </a:solidFill>
                  <a:ea typeface="新細明體" panose="02020500000000000000" pitchFamily="18" charset="-120"/>
                </a:rPr>
                <a:t>Dynamic</a:t>
              </a:r>
            </a:p>
            <a:p>
              <a:pPr algn="ctr"/>
              <a:r>
                <a:rPr lang="en-US" altLang="zh-TW" sz="1100" b="1">
                  <a:solidFill>
                    <a:srgbClr val="000000"/>
                  </a:solidFill>
                  <a:ea typeface="新細明體" panose="02020500000000000000" pitchFamily="18" charset="-120"/>
                </a:rPr>
                <a:t>invocation</a:t>
              </a:r>
              <a:endParaRPr lang="en-US" altLang="zh-TW" sz="2400">
                <a:ea typeface="新細明體" panose="02020500000000000000" pitchFamily="18" charset="-120"/>
              </a:endParaRPr>
            </a:p>
          </p:txBody>
        </p:sp>
        <p:sp>
          <p:nvSpPr>
            <p:cNvPr id="39943" name="Rectangle 5">
              <a:extLst>
                <a:ext uri="{FF2B5EF4-FFF2-40B4-BE49-F238E27FC236}">
                  <a16:creationId xmlns:a16="http://schemas.microsoft.com/office/drawing/2014/main" id="{372F85A5-8470-438B-A1DB-4C579B52B124}"/>
                </a:ext>
              </a:extLst>
            </p:cNvPr>
            <p:cNvSpPr>
              <a:spLocks noChangeArrowheads="1"/>
            </p:cNvSpPr>
            <p:nvPr/>
          </p:nvSpPr>
          <p:spPr bwMode="auto">
            <a:xfrm>
              <a:off x="2794" y="1840"/>
              <a:ext cx="395" cy="1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100" b="1">
                  <a:solidFill>
                    <a:srgbClr val="000000"/>
                  </a:solidFill>
                  <a:ea typeface="新細明體" panose="02020500000000000000" pitchFamily="18" charset="-120"/>
                </a:rPr>
                <a:t>Client</a:t>
              </a:r>
            </a:p>
            <a:p>
              <a:pPr algn="ctr"/>
              <a:r>
                <a:rPr lang="en-US" altLang="zh-TW" sz="1100" b="1">
                  <a:solidFill>
                    <a:srgbClr val="000000"/>
                  </a:solidFill>
                  <a:ea typeface="新細明體" panose="02020500000000000000" pitchFamily="18" charset="-120"/>
                </a:rPr>
                <a:t>IDL Stubs</a:t>
              </a:r>
              <a:endParaRPr lang="en-US" altLang="zh-TW" sz="2400">
                <a:ea typeface="新細明體" panose="02020500000000000000" pitchFamily="18" charset="-120"/>
              </a:endParaRPr>
            </a:p>
          </p:txBody>
        </p:sp>
        <p:sp>
          <p:nvSpPr>
            <p:cNvPr id="39944" name="Line 6">
              <a:extLst>
                <a:ext uri="{FF2B5EF4-FFF2-40B4-BE49-F238E27FC236}">
                  <a16:creationId xmlns:a16="http://schemas.microsoft.com/office/drawing/2014/main" id="{3FF3D55D-ACD6-48F3-86BD-829CD0395ECA}"/>
                </a:ext>
              </a:extLst>
            </p:cNvPr>
            <p:cNvSpPr>
              <a:spLocks noChangeShapeType="1"/>
            </p:cNvSpPr>
            <p:nvPr/>
          </p:nvSpPr>
          <p:spPr bwMode="auto">
            <a:xfrm flipH="1">
              <a:off x="2559" y="1582"/>
              <a:ext cx="452" cy="2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5" name="Line 7">
              <a:extLst>
                <a:ext uri="{FF2B5EF4-FFF2-40B4-BE49-F238E27FC236}">
                  <a16:creationId xmlns:a16="http://schemas.microsoft.com/office/drawing/2014/main" id="{6373D8A6-F5B8-4A25-B0E4-DBD93E1409CB}"/>
                </a:ext>
              </a:extLst>
            </p:cNvPr>
            <p:cNvSpPr>
              <a:spLocks noChangeShapeType="1"/>
            </p:cNvSpPr>
            <p:nvPr/>
          </p:nvSpPr>
          <p:spPr bwMode="auto">
            <a:xfrm>
              <a:off x="3011" y="1589"/>
              <a:ext cx="1" cy="26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6" name="Line 8">
              <a:extLst>
                <a:ext uri="{FF2B5EF4-FFF2-40B4-BE49-F238E27FC236}">
                  <a16:creationId xmlns:a16="http://schemas.microsoft.com/office/drawing/2014/main" id="{38BEF92D-BA8F-4AD0-AB0B-00030DF627FF}"/>
                </a:ext>
              </a:extLst>
            </p:cNvPr>
            <p:cNvSpPr>
              <a:spLocks noChangeShapeType="1"/>
            </p:cNvSpPr>
            <p:nvPr/>
          </p:nvSpPr>
          <p:spPr bwMode="auto">
            <a:xfrm>
              <a:off x="3011" y="1589"/>
              <a:ext cx="432"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47" name="Freeform 9">
              <a:extLst>
                <a:ext uri="{FF2B5EF4-FFF2-40B4-BE49-F238E27FC236}">
                  <a16:creationId xmlns:a16="http://schemas.microsoft.com/office/drawing/2014/main" id="{A38B130E-6E1D-4E30-BA18-D8733B8A6119}"/>
                </a:ext>
              </a:extLst>
            </p:cNvPr>
            <p:cNvSpPr>
              <a:spLocks/>
            </p:cNvSpPr>
            <p:nvPr/>
          </p:nvSpPr>
          <p:spPr bwMode="auto">
            <a:xfrm>
              <a:off x="3647" y="2721"/>
              <a:ext cx="88" cy="131"/>
            </a:xfrm>
            <a:custGeom>
              <a:avLst/>
              <a:gdLst>
                <a:gd name="T0" fmla="*/ 510 w 49"/>
                <a:gd name="T1" fmla="*/ 41 h 73"/>
                <a:gd name="T2" fmla="*/ 271 w 49"/>
                <a:gd name="T3" fmla="*/ 13 h 73"/>
                <a:gd name="T4" fmla="*/ 0 w 49"/>
                <a:gd name="T5" fmla="*/ 52 h 73"/>
                <a:gd name="T6" fmla="*/ 271 w 49"/>
                <a:gd name="T7" fmla="*/ 757 h 73"/>
                <a:gd name="T8" fmla="*/ 510 w 49"/>
                <a:gd name="T9" fmla="*/ 4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73">
                  <a:moveTo>
                    <a:pt x="49" y="4"/>
                  </a:moveTo>
                  <a:cubicBezTo>
                    <a:pt x="41" y="2"/>
                    <a:pt x="33" y="1"/>
                    <a:pt x="26" y="1"/>
                  </a:cubicBezTo>
                  <a:cubicBezTo>
                    <a:pt x="17" y="0"/>
                    <a:pt x="8" y="2"/>
                    <a:pt x="0" y="5"/>
                  </a:cubicBezTo>
                  <a:lnTo>
                    <a:pt x="26" y="73"/>
                  </a:lnTo>
                  <a:lnTo>
                    <a:pt x="49"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48" name="Freeform 10">
              <a:extLst>
                <a:ext uri="{FF2B5EF4-FFF2-40B4-BE49-F238E27FC236}">
                  <a16:creationId xmlns:a16="http://schemas.microsoft.com/office/drawing/2014/main" id="{9345AE74-8087-4A65-AF95-C41B2D28DA5B}"/>
                </a:ext>
              </a:extLst>
            </p:cNvPr>
            <p:cNvSpPr>
              <a:spLocks/>
            </p:cNvSpPr>
            <p:nvPr/>
          </p:nvSpPr>
          <p:spPr bwMode="auto">
            <a:xfrm>
              <a:off x="3643" y="2479"/>
              <a:ext cx="88" cy="127"/>
            </a:xfrm>
            <a:custGeom>
              <a:avLst/>
              <a:gdLst>
                <a:gd name="T0" fmla="*/ 0 w 49"/>
                <a:gd name="T1" fmla="*/ 698 h 71"/>
                <a:gd name="T2" fmla="*/ 248 w 49"/>
                <a:gd name="T3" fmla="*/ 726 h 71"/>
                <a:gd name="T4" fmla="*/ 510 w 49"/>
                <a:gd name="T5" fmla="*/ 689 h 71"/>
                <a:gd name="T6" fmla="*/ 248 w 49"/>
                <a:gd name="T7" fmla="*/ 0 h 71"/>
                <a:gd name="T8" fmla="*/ 0 w 49"/>
                <a:gd name="T9" fmla="*/ 698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71">
                  <a:moveTo>
                    <a:pt x="0" y="68"/>
                  </a:moveTo>
                  <a:cubicBezTo>
                    <a:pt x="8" y="70"/>
                    <a:pt x="16" y="71"/>
                    <a:pt x="24" y="71"/>
                  </a:cubicBezTo>
                  <a:cubicBezTo>
                    <a:pt x="32" y="71"/>
                    <a:pt x="41" y="70"/>
                    <a:pt x="49" y="67"/>
                  </a:cubicBezTo>
                  <a:lnTo>
                    <a:pt x="24" y="0"/>
                  </a:lnTo>
                  <a:lnTo>
                    <a:pt x="0" y="6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49" name="Line 11">
              <a:extLst>
                <a:ext uri="{FF2B5EF4-FFF2-40B4-BE49-F238E27FC236}">
                  <a16:creationId xmlns:a16="http://schemas.microsoft.com/office/drawing/2014/main" id="{C9F66ADA-D471-49EF-BAFB-851407BF517E}"/>
                </a:ext>
              </a:extLst>
            </p:cNvPr>
            <p:cNvSpPr>
              <a:spLocks noChangeShapeType="1"/>
            </p:cNvSpPr>
            <p:nvPr/>
          </p:nvSpPr>
          <p:spPr bwMode="auto">
            <a:xfrm flipH="1">
              <a:off x="3490" y="2081"/>
              <a:ext cx="6" cy="79"/>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9950" name="Group 12">
              <a:extLst>
                <a:ext uri="{FF2B5EF4-FFF2-40B4-BE49-F238E27FC236}">
                  <a16:creationId xmlns:a16="http://schemas.microsoft.com/office/drawing/2014/main" id="{3FF270A5-DDEF-4C63-A180-2A41F03B1450}"/>
                </a:ext>
              </a:extLst>
            </p:cNvPr>
            <p:cNvGrpSpPr>
              <a:grpSpLocks/>
            </p:cNvGrpSpPr>
            <p:nvPr/>
          </p:nvGrpSpPr>
          <p:grpSpPr bwMode="auto">
            <a:xfrm>
              <a:off x="1766" y="1372"/>
              <a:ext cx="646" cy="402"/>
              <a:chOff x="1127" y="825"/>
              <a:chExt cx="646" cy="473"/>
            </a:xfrm>
          </p:grpSpPr>
          <p:sp>
            <p:nvSpPr>
              <p:cNvPr id="39981" name="Rectangle 13">
                <a:extLst>
                  <a:ext uri="{FF2B5EF4-FFF2-40B4-BE49-F238E27FC236}">
                    <a16:creationId xmlns:a16="http://schemas.microsoft.com/office/drawing/2014/main" id="{8B62E919-60AA-43B1-B85E-4AA297999239}"/>
                  </a:ext>
                </a:extLst>
              </p:cNvPr>
              <p:cNvSpPr>
                <a:spLocks noChangeArrowheads="1"/>
              </p:cNvSpPr>
              <p:nvPr/>
            </p:nvSpPr>
            <p:spPr bwMode="auto">
              <a:xfrm>
                <a:off x="1127" y="882"/>
                <a:ext cx="646" cy="358"/>
              </a:xfrm>
              <a:prstGeom prst="rect">
                <a:avLst/>
              </a:prstGeom>
              <a:solidFill>
                <a:srgbClr val="FFFFFF"/>
              </a:solidFill>
              <a:ln w="34925">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82" name="Oval 14">
                <a:extLst>
                  <a:ext uri="{FF2B5EF4-FFF2-40B4-BE49-F238E27FC236}">
                    <a16:creationId xmlns:a16="http://schemas.microsoft.com/office/drawing/2014/main" id="{93A3CF61-C889-4CC1-B480-3874FD426ADC}"/>
                  </a:ext>
                </a:extLst>
              </p:cNvPr>
              <p:cNvSpPr>
                <a:spLocks noChangeArrowheads="1"/>
              </p:cNvSpPr>
              <p:nvPr/>
            </p:nvSpPr>
            <p:spPr bwMode="auto">
              <a:xfrm>
                <a:off x="1127" y="825"/>
                <a:ext cx="646" cy="100"/>
              </a:xfrm>
              <a:prstGeom prst="ellipse">
                <a:avLst/>
              </a:prstGeom>
              <a:solidFill>
                <a:srgbClr val="FFFFFF"/>
              </a:solidFill>
              <a:ln w="34925">
                <a:solidFill>
                  <a:srgbClr val="000000"/>
                </a:solidFill>
                <a:round/>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83" name="Oval 15">
                <a:extLst>
                  <a:ext uri="{FF2B5EF4-FFF2-40B4-BE49-F238E27FC236}">
                    <a16:creationId xmlns:a16="http://schemas.microsoft.com/office/drawing/2014/main" id="{9AFAACE3-494E-4146-BBF2-77EF12736676}"/>
                  </a:ext>
                </a:extLst>
              </p:cNvPr>
              <p:cNvSpPr>
                <a:spLocks noChangeArrowheads="1"/>
              </p:cNvSpPr>
              <p:nvPr/>
            </p:nvSpPr>
            <p:spPr bwMode="auto">
              <a:xfrm>
                <a:off x="1127" y="1198"/>
                <a:ext cx="646" cy="100"/>
              </a:xfrm>
              <a:prstGeom prst="ellipse">
                <a:avLst/>
              </a:prstGeom>
              <a:solidFill>
                <a:srgbClr val="FFFFFF"/>
              </a:solidFill>
              <a:ln w="34925">
                <a:solidFill>
                  <a:srgbClr val="000000"/>
                </a:solidFill>
                <a:round/>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84" name="Rectangle 16">
                <a:extLst>
                  <a:ext uri="{FF2B5EF4-FFF2-40B4-BE49-F238E27FC236}">
                    <a16:creationId xmlns:a16="http://schemas.microsoft.com/office/drawing/2014/main" id="{EE33D5AD-B24E-4ADA-8A9C-DE9544C5AD68}"/>
                  </a:ext>
                </a:extLst>
              </p:cNvPr>
              <p:cNvSpPr>
                <a:spLocks noChangeArrowheads="1"/>
              </p:cNvSpPr>
              <p:nvPr/>
            </p:nvSpPr>
            <p:spPr bwMode="auto">
              <a:xfrm>
                <a:off x="1140" y="1100"/>
                <a:ext cx="619" cy="152"/>
              </a:xfrm>
              <a:prstGeom prst="rect">
                <a:avLst/>
              </a:prstGeom>
              <a:solidFill>
                <a:srgbClr val="FFFFFF"/>
              </a:solidFill>
              <a:ln w="11113">
                <a:solidFill>
                  <a:srgbClr val="FFFFFF"/>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grpSp>
        <p:sp>
          <p:nvSpPr>
            <p:cNvPr id="39951" name="Rectangle 17">
              <a:extLst>
                <a:ext uri="{FF2B5EF4-FFF2-40B4-BE49-F238E27FC236}">
                  <a16:creationId xmlns:a16="http://schemas.microsoft.com/office/drawing/2014/main" id="{EFB85645-E5AD-468C-ACF3-A8AA1FB59476}"/>
                </a:ext>
              </a:extLst>
            </p:cNvPr>
            <p:cNvSpPr>
              <a:spLocks noChangeArrowheads="1"/>
            </p:cNvSpPr>
            <p:nvPr/>
          </p:nvSpPr>
          <p:spPr bwMode="auto">
            <a:xfrm>
              <a:off x="1830" y="1480"/>
              <a:ext cx="5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400" b="1">
                  <a:solidFill>
                    <a:srgbClr val="000000"/>
                  </a:solidFill>
                  <a:ea typeface="新細明體" panose="02020500000000000000" pitchFamily="18" charset="-120"/>
                </a:rPr>
                <a:t>Interface</a:t>
              </a:r>
            </a:p>
            <a:p>
              <a:pPr algn="ctr"/>
              <a:r>
                <a:rPr lang="en-US" altLang="zh-TW" sz="1400" b="1">
                  <a:solidFill>
                    <a:srgbClr val="000000"/>
                  </a:solidFill>
                  <a:ea typeface="新細明體" panose="02020500000000000000" pitchFamily="18" charset="-120"/>
                </a:rPr>
                <a:t>Repository</a:t>
              </a:r>
              <a:endParaRPr lang="en-US" altLang="zh-TW" sz="1400">
                <a:ea typeface="新細明體" panose="02020500000000000000" pitchFamily="18" charset="-120"/>
              </a:endParaRPr>
            </a:p>
          </p:txBody>
        </p:sp>
        <p:sp>
          <p:nvSpPr>
            <p:cNvPr id="39952" name="Freeform 18">
              <a:extLst>
                <a:ext uri="{FF2B5EF4-FFF2-40B4-BE49-F238E27FC236}">
                  <a16:creationId xmlns:a16="http://schemas.microsoft.com/office/drawing/2014/main" id="{43BD47A8-D87F-495F-9E60-7F7D473C42EB}"/>
                </a:ext>
              </a:extLst>
            </p:cNvPr>
            <p:cNvSpPr>
              <a:spLocks/>
            </p:cNvSpPr>
            <p:nvPr/>
          </p:nvSpPr>
          <p:spPr bwMode="auto">
            <a:xfrm>
              <a:off x="2336" y="1479"/>
              <a:ext cx="108" cy="74"/>
            </a:xfrm>
            <a:custGeom>
              <a:avLst/>
              <a:gdLst>
                <a:gd name="T0" fmla="*/ 590 w 60"/>
                <a:gd name="T1" fmla="*/ 437 h 41"/>
                <a:gd name="T2" fmla="*/ 628 w 60"/>
                <a:gd name="T3" fmla="*/ 226 h 41"/>
                <a:gd name="T4" fmla="*/ 590 w 60"/>
                <a:gd name="T5" fmla="*/ 0 h 41"/>
                <a:gd name="T6" fmla="*/ 0 w 60"/>
                <a:gd name="T7" fmla="*/ 226 h 41"/>
                <a:gd name="T8" fmla="*/ 590 w 60"/>
                <a:gd name="T9" fmla="*/ 437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1">
                  <a:moveTo>
                    <a:pt x="56" y="41"/>
                  </a:moveTo>
                  <a:cubicBezTo>
                    <a:pt x="58" y="35"/>
                    <a:pt x="60" y="28"/>
                    <a:pt x="60" y="21"/>
                  </a:cubicBezTo>
                  <a:cubicBezTo>
                    <a:pt x="60" y="13"/>
                    <a:pt x="58" y="6"/>
                    <a:pt x="56" y="0"/>
                  </a:cubicBezTo>
                  <a:lnTo>
                    <a:pt x="0" y="21"/>
                  </a:lnTo>
                  <a:lnTo>
                    <a:pt x="56" y="4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53" name="Line 19">
              <a:extLst>
                <a:ext uri="{FF2B5EF4-FFF2-40B4-BE49-F238E27FC236}">
                  <a16:creationId xmlns:a16="http://schemas.microsoft.com/office/drawing/2014/main" id="{AF001711-A40F-4CE3-BD11-A33359A0FE7C}"/>
                </a:ext>
              </a:extLst>
            </p:cNvPr>
            <p:cNvSpPr>
              <a:spLocks noChangeShapeType="1"/>
            </p:cNvSpPr>
            <p:nvPr/>
          </p:nvSpPr>
          <p:spPr bwMode="auto">
            <a:xfrm>
              <a:off x="2430" y="1536"/>
              <a:ext cx="21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4" name="Freeform 20">
              <a:extLst>
                <a:ext uri="{FF2B5EF4-FFF2-40B4-BE49-F238E27FC236}">
                  <a16:creationId xmlns:a16="http://schemas.microsoft.com/office/drawing/2014/main" id="{9354AE24-DE71-40C1-A333-03F842AFC824}"/>
                </a:ext>
              </a:extLst>
            </p:cNvPr>
            <p:cNvSpPr>
              <a:spLocks/>
            </p:cNvSpPr>
            <p:nvPr/>
          </p:nvSpPr>
          <p:spPr bwMode="auto">
            <a:xfrm>
              <a:off x="2207" y="1689"/>
              <a:ext cx="84" cy="104"/>
            </a:xfrm>
            <a:custGeom>
              <a:avLst/>
              <a:gdLst>
                <a:gd name="T0" fmla="*/ 122 w 47"/>
                <a:gd name="T1" fmla="*/ 599 h 58"/>
                <a:gd name="T2" fmla="*/ 479 w 47"/>
                <a:gd name="T3" fmla="*/ 377 h 58"/>
                <a:gd name="T4" fmla="*/ 0 w 47"/>
                <a:gd name="T5" fmla="*/ 0 h 58"/>
                <a:gd name="T6" fmla="*/ 122 w 47"/>
                <a:gd name="T7" fmla="*/ 599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58">
                  <a:moveTo>
                    <a:pt x="12" y="58"/>
                  </a:moveTo>
                  <a:cubicBezTo>
                    <a:pt x="26" y="55"/>
                    <a:pt x="38" y="48"/>
                    <a:pt x="47" y="36"/>
                  </a:cubicBezTo>
                  <a:lnTo>
                    <a:pt x="0" y="0"/>
                  </a:lnTo>
                  <a:lnTo>
                    <a:pt x="12" y="5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55" name="Line 21">
              <a:extLst>
                <a:ext uri="{FF2B5EF4-FFF2-40B4-BE49-F238E27FC236}">
                  <a16:creationId xmlns:a16="http://schemas.microsoft.com/office/drawing/2014/main" id="{3375722C-DDA7-4938-A5F1-BB0F053FC92E}"/>
                </a:ext>
              </a:extLst>
            </p:cNvPr>
            <p:cNvSpPr>
              <a:spLocks noChangeShapeType="1"/>
            </p:cNvSpPr>
            <p:nvPr/>
          </p:nvSpPr>
          <p:spPr bwMode="auto">
            <a:xfrm>
              <a:off x="2262" y="1779"/>
              <a:ext cx="90" cy="7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9956" name="Rectangle 22">
              <a:extLst>
                <a:ext uri="{FF2B5EF4-FFF2-40B4-BE49-F238E27FC236}">
                  <a16:creationId xmlns:a16="http://schemas.microsoft.com/office/drawing/2014/main" id="{60EEC308-8129-4AE1-9456-8724CBF0ED65}"/>
                </a:ext>
              </a:extLst>
            </p:cNvPr>
            <p:cNvSpPr>
              <a:spLocks noChangeArrowheads="1"/>
            </p:cNvSpPr>
            <p:nvPr/>
          </p:nvSpPr>
          <p:spPr bwMode="auto">
            <a:xfrm>
              <a:off x="3331" y="1858"/>
              <a:ext cx="337" cy="1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100" b="1">
                  <a:solidFill>
                    <a:srgbClr val="000000"/>
                  </a:solidFill>
                  <a:ea typeface="新細明體" panose="02020500000000000000" pitchFamily="18" charset="-120"/>
                </a:rPr>
                <a:t>ORB</a:t>
              </a:r>
            </a:p>
            <a:p>
              <a:pPr algn="ctr"/>
              <a:r>
                <a:rPr lang="en-US" altLang="zh-TW" sz="1100" b="1">
                  <a:solidFill>
                    <a:srgbClr val="000000"/>
                  </a:solidFill>
                  <a:ea typeface="新細明體" panose="02020500000000000000" pitchFamily="18" charset="-120"/>
                </a:rPr>
                <a:t>interface</a:t>
              </a:r>
              <a:endParaRPr lang="en-US" altLang="zh-TW" sz="2400">
                <a:ea typeface="新細明體" panose="02020500000000000000" pitchFamily="18" charset="-120"/>
              </a:endParaRPr>
            </a:p>
          </p:txBody>
        </p:sp>
        <p:grpSp>
          <p:nvGrpSpPr>
            <p:cNvPr id="39957" name="Group 23">
              <a:extLst>
                <a:ext uri="{FF2B5EF4-FFF2-40B4-BE49-F238E27FC236}">
                  <a16:creationId xmlns:a16="http://schemas.microsoft.com/office/drawing/2014/main" id="{F4AA21C4-E1D6-406E-BC5A-F55AD43D2B88}"/>
                </a:ext>
              </a:extLst>
            </p:cNvPr>
            <p:cNvGrpSpPr>
              <a:grpSpLocks/>
            </p:cNvGrpSpPr>
            <p:nvPr/>
          </p:nvGrpSpPr>
          <p:grpSpPr bwMode="auto">
            <a:xfrm>
              <a:off x="2182" y="2835"/>
              <a:ext cx="646" cy="473"/>
              <a:chOff x="3943" y="3006"/>
              <a:chExt cx="646" cy="473"/>
            </a:xfrm>
          </p:grpSpPr>
          <p:sp>
            <p:nvSpPr>
              <p:cNvPr id="39977" name="Rectangle 24">
                <a:extLst>
                  <a:ext uri="{FF2B5EF4-FFF2-40B4-BE49-F238E27FC236}">
                    <a16:creationId xmlns:a16="http://schemas.microsoft.com/office/drawing/2014/main" id="{E417A341-A3CD-4D23-818D-6E6B93788B38}"/>
                  </a:ext>
                </a:extLst>
              </p:cNvPr>
              <p:cNvSpPr>
                <a:spLocks noChangeArrowheads="1"/>
              </p:cNvSpPr>
              <p:nvPr/>
            </p:nvSpPr>
            <p:spPr bwMode="auto">
              <a:xfrm>
                <a:off x="3943" y="3063"/>
                <a:ext cx="646" cy="359"/>
              </a:xfrm>
              <a:prstGeom prst="rect">
                <a:avLst/>
              </a:prstGeom>
              <a:solidFill>
                <a:srgbClr val="FFFFFF"/>
              </a:solidFill>
              <a:ln w="34925">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78" name="Oval 25">
                <a:extLst>
                  <a:ext uri="{FF2B5EF4-FFF2-40B4-BE49-F238E27FC236}">
                    <a16:creationId xmlns:a16="http://schemas.microsoft.com/office/drawing/2014/main" id="{33F5083A-6206-4268-8A8B-40D043A1E847}"/>
                  </a:ext>
                </a:extLst>
              </p:cNvPr>
              <p:cNvSpPr>
                <a:spLocks noChangeArrowheads="1"/>
              </p:cNvSpPr>
              <p:nvPr/>
            </p:nvSpPr>
            <p:spPr bwMode="auto">
              <a:xfrm>
                <a:off x="3943" y="3006"/>
                <a:ext cx="646" cy="100"/>
              </a:xfrm>
              <a:prstGeom prst="ellipse">
                <a:avLst/>
              </a:prstGeom>
              <a:solidFill>
                <a:srgbClr val="FFFFFF"/>
              </a:solidFill>
              <a:ln w="34925">
                <a:solidFill>
                  <a:srgbClr val="000000"/>
                </a:solidFill>
                <a:round/>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79" name="Oval 26">
                <a:extLst>
                  <a:ext uri="{FF2B5EF4-FFF2-40B4-BE49-F238E27FC236}">
                    <a16:creationId xmlns:a16="http://schemas.microsoft.com/office/drawing/2014/main" id="{2215E322-9CE8-4BDB-BC2C-4DABB3189779}"/>
                  </a:ext>
                </a:extLst>
              </p:cNvPr>
              <p:cNvSpPr>
                <a:spLocks noChangeArrowheads="1"/>
              </p:cNvSpPr>
              <p:nvPr/>
            </p:nvSpPr>
            <p:spPr bwMode="auto">
              <a:xfrm>
                <a:off x="3943" y="3379"/>
                <a:ext cx="646" cy="100"/>
              </a:xfrm>
              <a:prstGeom prst="ellipse">
                <a:avLst/>
              </a:prstGeom>
              <a:solidFill>
                <a:srgbClr val="FFFFFF"/>
              </a:solidFill>
              <a:ln w="34925">
                <a:solidFill>
                  <a:srgbClr val="000000"/>
                </a:solidFill>
                <a:round/>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80" name="Rectangle 27">
                <a:extLst>
                  <a:ext uri="{FF2B5EF4-FFF2-40B4-BE49-F238E27FC236}">
                    <a16:creationId xmlns:a16="http://schemas.microsoft.com/office/drawing/2014/main" id="{53D4467F-8221-4A5C-A405-A30A16B823C0}"/>
                  </a:ext>
                </a:extLst>
              </p:cNvPr>
              <p:cNvSpPr>
                <a:spLocks noChangeArrowheads="1"/>
              </p:cNvSpPr>
              <p:nvPr/>
            </p:nvSpPr>
            <p:spPr bwMode="auto">
              <a:xfrm>
                <a:off x="3957" y="3281"/>
                <a:ext cx="619" cy="152"/>
              </a:xfrm>
              <a:prstGeom prst="rect">
                <a:avLst/>
              </a:prstGeom>
              <a:solidFill>
                <a:srgbClr val="FFFFFF"/>
              </a:solidFill>
              <a:ln w="11113">
                <a:solidFill>
                  <a:srgbClr val="FFFFFF"/>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grpSp>
        <p:sp>
          <p:nvSpPr>
            <p:cNvPr id="39958" name="Rectangle 28">
              <a:extLst>
                <a:ext uri="{FF2B5EF4-FFF2-40B4-BE49-F238E27FC236}">
                  <a16:creationId xmlns:a16="http://schemas.microsoft.com/office/drawing/2014/main" id="{A82B055A-241E-4057-A00E-5801BE1BE85E}"/>
                </a:ext>
              </a:extLst>
            </p:cNvPr>
            <p:cNvSpPr>
              <a:spLocks noChangeArrowheads="1"/>
            </p:cNvSpPr>
            <p:nvPr/>
          </p:nvSpPr>
          <p:spPr bwMode="auto">
            <a:xfrm>
              <a:off x="2322" y="2998"/>
              <a:ext cx="43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b="1">
                  <a:solidFill>
                    <a:srgbClr val="000000"/>
                  </a:solidFill>
                  <a:ea typeface="新細明體" panose="02020500000000000000" pitchFamily="18" charset="-120"/>
                </a:rPr>
                <a:t>Interface</a:t>
              </a:r>
              <a:endParaRPr lang="en-US" altLang="zh-TW" sz="1400">
                <a:ea typeface="新細明體" panose="02020500000000000000" pitchFamily="18" charset="-120"/>
              </a:endParaRPr>
            </a:p>
          </p:txBody>
        </p:sp>
        <p:sp>
          <p:nvSpPr>
            <p:cNvPr id="39959" name="Rectangle 29">
              <a:extLst>
                <a:ext uri="{FF2B5EF4-FFF2-40B4-BE49-F238E27FC236}">
                  <a16:creationId xmlns:a16="http://schemas.microsoft.com/office/drawing/2014/main" id="{29F69E82-DC16-4D84-8E21-C7F5E8749288}"/>
                </a:ext>
              </a:extLst>
            </p:cNvPr>
            <p:cNvSpPr>
              <a:spLocks noChangeArrowheads="1"/>
            </p:cNvSpPr>
            <p:nvPr/>
          </p:nvSpPr>
          <p:spPr bwMode="auto">
            <a:xfrm>
              <a:off x="2277" y="3098"/>
              <a:ext cx="52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b="1">
                  <a:solidFill>
                    <a:srgbClr val="000000"/>
                  </a:solidFill>
                  <a:ea typeface="新細明體" panose="02020500000000000000" pitchFamily="18" charset="-120"/>
                </a:rPr>
                <a:t>Repository</a:t>
              </a:r>
              <a:endParaRPr lang="en-US" altLang="zh-TW" sz="1400">
                <a:ea typeface="新細明體" panose="02020500000000000000" pitchFamily="18" charset="-120"/>
              </a:endParaRPr>
            </a:p>
          </p:txBody>
        </p:sp>
        <p:sp>
          <p:nvSpPr>
            <p:cNvPr id="39960" name="Freeform 30">
              <a:extLst>
                <a:ext uri="{FF2B5EF4-FFF2-40B4-BE49-F238E27FC236}">
                  <a16:creationId xmlns:a16="http://schemas.microsoft.com/office/drawing/2014/main" id="{3C1EBB1B-13CB-4A76-8F86-1A88994C335C}"/>
                </a:ext>
              </a:extLst>
            </p:cNvPr>
            <p:cNvSpPr>
              <a:spLocks/>
            </p:cNvSpPr>
            <p:nvPr/>
          </p:nvSpPr>
          <p:spPr bwMode="auto">
            <a:xfrm>
              <a:off x="2715" y="3151"/>
              <a:ext cx="88" cy="131"/>
            </a:xfrm>
            <a:custGeom>
              <a:avLst/>
              <a:gdLst>
                <a:gd name="T0" fmla="*/ 510 w 49"/>
                <a:gd name="T1" fmla="*/ 52 h 73"/>
                <a:gd name="T2" fmla="*/ 260 w 49"/>
                <a:gd name="T3" fmla="*/ 13 h 73"/>
                <a:gd name="T4" fmla="*/ 0 w 49"/>
                <a:gd name="T5" fmla="*/ 52 h 73"/>
                <a:gd name="T6" fmla="*/ 260 w 49"/>
                <a:gd name="T7" fmla="*/ 757 h 73"/>
                <a:gd name="T8" fmla="*/ 510 w 49"/>
                <a:gd name="T9" fmla="*/ 52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73">
                  <a:moveTo>
                    <a:pt x="49" y="5"/>
                  </a:moveTo>
                  <a:cubicBezTo>
                    <a:pt x="41" y="2"/>
                    <a:pt x="33" y="1"/>
                    <a:pt x="25" y="1"/>
                  </a:cubicBezTo>
                  <a:cubicBezTo>
                    <a:pt x="16" y="0"/>
                    <a:pt x="8" y="2"/>
                    <a:pt x="0" y="5"/>
                  </a:cubicBezTo>
                  <a:lnTo>
                    <a:pt x="25" y="73"/>
                  </a:lnTo>
                  <a:lnTo>
                    <a:pt x="49"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61" name="Freeform 31">
              <a:extLst>
                <a:ext uri="{FF2B5EF4-FFF2-40B4-BE49-F238E27FC236}">
                  <a16:creationId xmlns:a16="http://schemas.microsoft.com/office/drawing/2014/main" id="{E0490BEC-D274-4973-90D2-53A47362BCE9}"/>
                </a:ext>
              </a:extLst>
            </p:cNvPr>
            <p:cNvSpPr>
              <a:spLocks/>
            </p:cNvSpPr>
            <p:nvPr/>
          </p:nvSpPr>
          <p:spPr bwMode="auto">
            <a:xfrm>
              <a:off x="2058" y="3018"/>
              <a:ext cx="131" cy="88"/>
            </a:xfrm>
            <a:custGeom>
              <a:avLst/>
              <a:gdLst>
                <a:gd name="T0" fmla="*/ 52 w 73"/>
                <a:gd name="T1" fmla="*/ 0 h 49"/>
                <a:gd name="T2" fmla="*/ 13 w 73"/>
                <a:gd name="T3" fmla="*/ 260 h 49"/>
                <a:gd name="T4" fmla="*/ 41 w 73"/>
                <a:gd name="T5" fmla="*/ 510 h 49"/>
                <a:gd name="T6" fmla="*/ 757 w 73"/>
                <a:gd name="T7" fmla="*/ 271 h 49"/>
                <a:gd name="T8" fmla="*/ 52 w 73"/>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49">
                  <a:moveTo>
                    <a:pt x="5" y="0"/>
                  </a:moveTo>
                  <a:cubicBezTo>
                    <a:pt x="2" y="8"/>
                    <a:pt x="1" y="17"/>
                    <a:pt x="1" y="25"/>
                  </a:cubicBezTo>
                  <a:cubicBezTo>
                    <a:pt x="0" y="33"/>
                    <a:pt x="2" y="41"/>
                    <a:pt x="4" y="49"/>
                  </a:cubicBezTo>
                  <a:lnTo>
                    <a:pt x="73" y="26"/>
                  </a:lnTo>
                  <a:lnTo>
                    <a:pt x="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9962" name="Line 32">
              <a:extLst>
                <a:ext uri="{FF2B5EF4-FFF2-40B4-BE49-F238E27FC236}">
                  <a16:creationId xmlns:a16="http://schemas.microsoft.com/office/drawing/2014/main" id="{A508F8C4-3D91-42B0-9702-2CB191A2A3F5}"/>
                </a:ext>
              </a:extLst>
            </p:cNvPr>
            <p:cNvSpPr>
              <a:spLocks noChangeShapeType="1"/>
            </p:cNvSpPr>
            <p:nvPr/>
          </p:nvSpPr>
          <p:spPr bwMode="auto">
            <a:xfrm>
              <a:off x="3201" y="2545"/>
              <a:ext cx="153" cy="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9963" name="Group 33">
              <a:extLst>
                <a:ext uri="{FF2B5EF4-FFF2-40B4-BE49-F238E27FC236}">
                  <a16:creationId xmlns:a16="http://schemas.microsoft.com/office/drawing/2014/main" id="{381ADF60-D27E-47E3-A8A2-0FD6428A413F}"/>
                </a:ext>
              </a:extLst>
            </p:cNvPr>
            <p:cNvGrpSpPr>
              <a:grpSpLocks/>
            </p:cNvGrpSpPr>
            <p:nvPr/>
          </p:nvGrpSpPr>
          <p:grpSpPr bwMode="auto">
            <a:xfrm>
              <a:off x="2651" y="1376"/>
              <a:ext cx="742" cy="307"/>
              <a:chOff x="2038" y="702"/>
              <a:chExt cx="742" cy="518"/>
            </a:xfrm>
          </p:grpSpPr>
          <p:sp>
            <p:nvSpPr>
              <p:cNvPr id="39975" name="Rectangle 34">
                <a:extLst>
                  <a:ext uri="{FF2B5EF4-FFF2-40B4-BE49-F238E27FC236}">
                    <a16:creationId xmlns:a16="http://schemas.microsoft.com/office/drawing/2014/main" id="{1F445415-3C4F-4A09-ADB1-6EB7F290C624}"/>
                  </a:ext>
                </a:extLst>
              </p:cNvPr>
              <p:cNvSpPr>
                <a:spLocks noChangeArrowheads="1"/>
              </p:cNvSpPr>
              <p:nvPr/>
            </p:nvSpPr>
            <p:spPr bwMode="auto">
              <a:xfrm>
                <a:off x="2065" y="729"/>
                <a:ext cx="715" cy="491"/>
              </a:xfrm>
              <a:prstGeom prst="rect">
                <a:avLst/>
              </a:prstGeom>
              <a:solidFill>
                <a:srgbClr val="000000"/>
              </a:solidFill>
              <a:ln w="11113">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76" name="Rectangle 35">
                <a:extLst>
                  <a:ext uri="{FF2B5EF4-FFF2-40B4-BE49-F238E27FC236}">
                    <a16:creationId xmlns:a16="http://schemas.microsoft.com/office/drawing/2014/main" id="{C7A3A404-C4D5-456F-B29C-3A6E36C5284A}"/>
                  </a:ext>
                </a:extLst>
              </p:cNvPr>
              <p:cNvSpPr>
                <a:spLocks noChangeArrowheads="1"/>
              </p:cNvSpPr>
              <p:nvPr/>
            </p:nvSpPr>
            <p:spPr bwMode="auto">
              <a:xfrm>
                <a:off x="2038" y="702"/>
                <a:ext cx="715" cy="491"/>
              </a:xfrm>
              <a:prstGeom prst="rect">
                <a:avLst/>
              </a:prstGeom>
              <a:solidFill>
                <a:srgbClr val="FFFFFF"/>
              </a:solidFill>
              <a:ln w="11113">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grpSp>
        <p:sp>
          <p:nvSpPr>
            <p:cNvPr id="39964" name="Rectangle 36">
              <a:extLst>
                <a:ext uri="{FF2B5EF4-FFF2-40B4-BE49-F238E27FC236}">
                  <a16:creationId xmlns:a16="http://schemas.microsoft.com/office/drawing/2014/main" id="{694BEC1B-8DB4-43DA-9036-C660582AF434}"/>
                </a:ext>
              </a:extLst>
            </p:cNvPr>
            <p:cNvSpPr>
              <a:spLocks noChangeArrowheads="1"/>
            </p:cNvSpPr>
            <p:nvPr/>
          </p:nvSpPr>
          <p:spPr bwMode="auto">
            <a:xfrm>
              <a:off x="2848" y="1442"/>
              <a:ext cx="29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b="1">
                  <a:solidFill>
                    <a:srgbClr val="000000"/>
                  </a:solidFill>
                  <a:ea typeface="新細明體" panose="02020500000000000000" pitchFamily="18" charset="-120"/>
                </a:rPr>
                <a:t>Client</a:t>
              </a:r>
              <a:endParaRPr lang="en-US" altLang="zh-TW" sz="1400" b="1">
                <a:ea typeface="新細明體" panose="02020500000000000000" pitchFamily="18" charset="-120"/>
              </a:endParaRPr>
            </a:p>
          </p:txBody>
        </p:sp>
        <p:sp>
          <p:nvSpPr>
            <p:cNvPr id="39965" name="Rectangle 37">
              <a:extLst>
                <a:ext uri="{FF2B5EF4-FFF2-40B4-BE49-F238E27FC236}">
                  <a16:creationId xmlns:a16="http://schemas.microsoft.com/office/drawing/2014/main" id="{9E3E2FE8-76A8-4D09-94DB-F81F58C143A1}"/>
                </a:ext>
              </a:extLst>
            </p:cNvPr>
            <p:cNvSpPr>
              <a:spLocks noChangeArrowheads="1"/>
            </p:cNvSpPr>
            <p:nvPr/>
          </p:nvSpPr>
          <p:spPr bwMode="auto">
            <a:xfrm>
              <a:off x="1644" y="2165"/>
              <a:ext cx="2457" cy="12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66" name="Rectangle 38">
              <a:extLst>
                <a:ext uri="{FF2B5EF4-FFF2-40B4-BE49-F238E27FC236}">
                  <a16:creationId xmlns:a16="http://schemas.microsoft.com/office/drawing/2014/main" id="{411B96C4-1FC9-4274-922A-67BA2688ECBC}"/>
                </a:ext>
              </a:extLst>
            </p:cNvPr>
            <p:cNvSpPr>
              <a:spLocks noChangeArrowheads="1"/>
            </p:cNvSpPr>
            <p:nvPr/>
          </p:nvSpPr>
          <p:spPr bwMode="auto">
            <a:xfrm>
              <a:off x="3027" y="2148"/>
              <a:ext cx="26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a:solidFill>
                    <a:srgbClr val="000000"/>
                  </a:solidFill>
                  <a:ea typeface="新細明體" panose="02020500000000000000" pitchFamily="18" charset="-120"/>
                </a:rPr>
                <a:t>LAN</a:t>
              </a:r>
              <a:endParaRPr lang="en-US" altLang="zh-TW" sz="2400">
                <a:ea typeface="新細明體" panose="02020500000000000000" pitchFamily="18" charset="-120"/>
              </a:endParaRPr>
            </a:p>
          </p:txBody>
        </p:sp>
        <p:sp>
          <p:nvSpPr>
            <p:cNvPr id="39967" name="Rectangle 39">
              <a:extLst>
                <a:ext uri="{FF2B5EF4-FFF2-40B4-BE49-F238E27FC236}">
                  <a16:creationId xmlns:a16="http://schemas.microsoft.com/office/drawing/2014/main" id="{17B3B0E3-CA33-46E3-9453-3821DE2F4E84}"/>
                </a:ext>
              </a:extLst>
            </p:cNvPr>
            <p:cNvSpPr>
              <a:spLocks noChangeArrowheads="1"/>
            </p:cNvSpPr>
            <p:nvPr/>
          </p:nvSpPr>
          <p:spPr bwMode="auto">
            <a:xfrm>
              <a:off x="3367" y="2424"/>
              <a:ext cx="337" cy="1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100" b="1">
                  <a:solidFill>
                    <a:srgbClr val="000000"/>
                  </a:solidFill>
                  <a:ea typeface="新細明體" panose="02020500000000000000" pitchFamily="18" charset="-120"/>
                </a:rPr>
                <a:t>ORB</a:t>
              </a:r>
            </a:p>
            <a:p>
              <a:pPr algn="ctr"/>
              <a:r>
                <a:rPr lang="en-US" altLang="zh-TW" sz="1100" b="1">
                  <a:solidFill>
                    <a:srgbClr val="000000"/>
                  </a:solidFill>
                  <a:ea typeface="新細明體" panose="02020500000000000000" pitchFamily="18" charset="-120"/>
                </a:rPr>
                <a:t>interface</a:t>
              </a:r>
              <a:endParaRPr lang="en-US" altLang="zh-TW" sz="2400">
                <a:ea typeface="新細明體" panose="02020500000000000000" pitchFamily="18" charset="-120"/>
              </a:endParaRPr>
            </a:p>
          </p:txBody>
        </p:sp>
        <p:sp>
          <p:nvSpPr>
            <p:cNvPr id="39968" name="Line 40">
              <a:extLst>
                <a:ext uri="{FF2B5EF4-FFF2-40B4-BE49-F238E27FC236}">
                  <a16:creationId xmlns:a16="http://schemas.microsoft.com/office/drawing/2014/main" id="{CCD3A4EC-67CB-4091-A446-82D573F1155F}"/>
                </a:ext>
              </a:extLst>
            </p:cNvPr>
            <p:cNvSpPr>
              <a:spLocks noChangeShapeType="1"/>
            </p:cNvSpPr>
            <p:nvPr/>
          </p:nvSpPr>
          <p:spPr bwMode="auto">
            <a:xfrm>
              <a:off x="3500" y="2296"/>
              <a:ext cx="4" cy="11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39969" name="Group 41">
              <a:extLst>
                <a:ext uri="{FF2B5EF4-FFF2-40B4-BE49-F238E27FC236}">
                  <a16:creationId xmlns:a16="http://schemas.microsoft.com/office/drawing/2014/main" id="{B6688DB5-A7F1-4DEF-B55A-D2A1E49E461E}"/>
                </a:ext>
              </a:extLst>
            </p:cNvPr>
            <p:cNvGrpSpPr>
              <a:grpSpLocks/>
            </p:cNvGrpSpPr>
            <p:nvPr/>
          </p:nvGrpSpPr>
          <p:grpSpPr bwMode="auto">
            <a:xfrm>
              <a:off x="1900" y="2391"/>
              <a:ext cx="742" cy="307"/>
              <a:chOff x="2038" y="702"/>
              <a:chExt cx="742" cy="518"/>
            </a:xfrm>
          </p:grpSpPr>
          <p:sp>
            <p:nvSpPr>
              <p:cNvPr id="39973" name="Rectangle 42">
                <a:extLst>
                  <a:ext uri="{FF2B5EF4-FFF2-40B4-BE49-F238E27FC236}">
                    <a16:creationId xmlns:a16="http://schemas.microsoft.com/office/drawing/2014/main" id="{20EED2AA-7268-4BF6-9766-FF99D84B5B92}"/>
                  </a:ext>
                </a:extLst>
              </p:cNvPr>
              <p:cNvSpPr>
                <a:spLocks noChangeArrowheads="1"/>
              </p:cNvSpPr>
              <p:nvPr/>
            </p:nvSpPr>
            <p:spPr bwMode="auto">
              <a:xfrm>
                <a:off x="2065" y="729"/>
                <a:ext cx="715" cy="491"/>
              </a:xfrm>
              <a:prstGeom prst="rect">
                <a:avLst/>
              </a:prstGeom>
              <a:solidFill>
                <a:srgbClr val="000000"/>
              </a:solidFill>
              <a:ln w="11113">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
            <p:nvSpPr>
              <p:cNvPr id="39974" name="Rectangle 43">
                <a:extLst>
                  <a:ext uri="{FF2B5EF4-FFF2-40B4-BE49-F238E27FC236}">
                    <a16:creationId xmlns:a16="http://schemas.microsoft.com/office/drawing/2014/main" id="{6319A497-3C13-4245-A799-17FE7EE0378C}"/>
                  </a:ext>
                </a:extLst>
              </p:cNvPr>
              <p:cNvSpPr>
                <a:spLocks noChangeArrowheads="1"/>
              </p:cNvSpPr>
              <p:nvPr/>
            </p:nvSpPr>
            <p:spPr bwMode="auto">
              <a:xfrm>
                <a:off x="2038" y="702"/>
                <a:ext cx="715" cy="491"/>
              </a:xfrm>
              <a:prstGeom prst="rect">
                <a:avLst/>
              </a:prstGeom>
              <a:solidFill>
                <a:srgbClr val="FFFFFF"/>
              </a:solidFill>
              <a:ln w="11113">
                <a:solidFill>
                  <a:srgbClr val="000000"/>
                </a:solidFill>
                <a:miter lim="800000"/>
                <a:headEnd/>
                <a:tailEnd/>
              </a:ln>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grpSp>
        <p:sp>
          <p:nvSpPr>
            <p:cNvPr id="39970" name="Rectangle 44">
              <a:extLst>
                <a:ext uri="{FF2B5EF4-FFF2-40B4-BE49-F238E27FC236}">
                  <a16:creationId xmlns:a16="http://schemas.microsoft.com/office/drawing/2014/main" id="{1DAF563C-4DDA-4F78-BFE3-7900CBF421BD}"/>
                </a:ext>
              </a:extLst>
            </p:cNvPr>
            <p:cNvSpPr>
              <a:spLocks noChangeArrowheads="1"/>
            </p:cNvSpPr>
            <p:nvPr/>
          </p:nvSpPr>
          <p:spPr bwMode="auto">
            <a:xfrm>
              <a:off x="2095" y="2387"/>
              <a:ext cx="36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600" b="1">
                  <a:solidFill>
                    <a:srgbClr val="000000"/>
                  </a:solidFill>
                  <a:ea typeface="新細明體" panose="02020500000000000000" pitchFamily="18" charset="-120"/>
                </a:rPr>
                <a:t>Server</a:t>
              </a:r>
            </a:p>
            <a:p>
              <a:r>
                <a:rPr lang="en-US" altLang="zh-TW" sz="1600" b="1">
                  <a:solidFill>
                    <a:srgbClr val="000000"/>
                  </a:solidFill>
                  <a:ea typeface="新細明體" panose="02020500000000000000" pitchFamily="18" charset="-120"/>
                </a:rPr>
                <a:t>object</a:t>
              </a:r>
              <a:endParaRPr lang="en-US" altLang="zh-TW" sz="2400" b="1">
                <a:ea typeface="新細明體" panose="02020500000000000000" pitchFamily="18" charset="-120"/>
              </a:endParaRPr>
            </a:p>
          </p:txBody>
        </p:sp>
        <p:sp>
          <p:nvSpPr>
            <p:cNvPr id="39971" name="Rectangle 45">
              <a:extLst>
                <a:ext uri="{FF2B5EF4-FFF2-40B4-BE49-F238E27FC236}">
                  <a16:creationId xmlns:a16="http://schemas.microsoft.com/office/drawing/2014/main" id="{09AEFF41-915E-42C5-8E50-585F157D25E4}"/>
                </a:ext>
              </a:extLst>
            </p:cNvPr>
            <p:cNvSpPr>
              <a:spLocks noChangeArrowheads="1"/>
            </p:cNvSpPr>
            <p:nvPr/>
          </p:nvSpPr>
          <p:spPr bwMode="auto">
            <a:xfrm>
              <a:off x="2798" y="2433"/>
              <a:ext cx="395" cy="1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sz="1100" b="1">
                  <a:solidFill>
                    <a:srgbClr val="000000"/>
                  </a:solidFill>
                  <a:ea typeface="新細明體" panose="02020500000000000000" pitchFamily="18" charset="-120"/>
                </a:rPr>
                <a:t>Client</a:t>
              </a:r>
            </a:p>
            <a:p>
              <a:pPr algn="ctr"/>
              <a:r>
                <a:rPr lang="en-US" altLang="zh-TW" sz="1100" b="1">
                  <a:solidFill>
                    <a:srgbClr val="000000"/>
                  </a:solidFill>
                  <a:ea typeface="新細明體" panose="02020500000000000000" pitchFamily="18" charset="-120"/>
                </a:rPr>
                <a:t>IDL Stubs</a:t>
              </a:r>
              <a:endParaRPr lang="en-US" altLang="zh-TW" sz="2400">
                <a:ea typeface="新細明體" panose="02020500000000000000" pitchFamily="18" charset="-120"/>
              </a:endParaRPr>
            </a:p>
          </p:txBody>
        </p:sp>
        <p:sp>
          <p:nvSpPr>
            <p:cNvPr id="39972" name="Line 46">
              <a:extLst>
                <a:ext uri="{FF2B5EF4-FFF2-40B4-BE49-F238E27FC236}">
                  <a16:creationId xmlns:a16="http://schemas.microsoft.com/office/drawing/2014/main" id="{D92DBF20-D24D-4E8F-9548-D55DB34F8FFB}"/>
                </a:ext>
              </a:extLst>
            </p:cNvPr>
            <p:cNvSpPr>
              <a:spLocks noChangeShapeType="1"/>
            </p:cNvSpPr>
            <p:nvPr/>
          </p:nvSpPr>
          <p:spPr bwMode="auto">
            <a:xfrm>
              <a:off x="2407" y="2694"/>
              <a:ext cx="0" cy="14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39939" name="Rectangle 47">
            <a:extLst>
              <a:ext uri="{FF2B5EF4-FFF2-40B4-BE49-F238E27FC236}">
                <a16:creationId xmlns:a16="http://schemas.microsoft.com/office/drawing/2014/main" id="{0BD653C7-3F32-4C00-BA98-06F649469843}"/>
              </a:ext>
            </a:extLst>
          </p:cNvPr>
          <p:cNvSpPr>
            <a:spLocks noGrp="1" noChangeArrowheads="1"/>
          </p:cNvSpPr>
          <p:nvPr>
            <p:ph type="body" idx="1"/>
          </p:nvPr>
        </p:nvSpPr>
        <p:spPr>
          <a:xfrm>
            <a:off x="776288" y="1189038"/>
            <a:ext cx="7772400" cy="473075"/>
          </a:xfrm>
          <a:noFill/>
        </p:spPr>
        <p:txBody>
          <a:bodyPr/>
          <a:lstStyle/>
          <a:p>
            <a:pPr marL="342900" indent="-342900"/>
            <a:r>
              <a:rPr lang="en-US" altLang="zh-TW">
                <a:ea typeface="新細明體" panose="02020500000000000000" pitchFamily="18" charset="-120"/>
              </a:rPr>
              <a:t>Example: Object Request Broker</a:t>
            </a:r>
          </a:p>
        </p:txBody>
      </p:sp>
      <p:sp>
        <p:nvSpPr>
          <p:cNvPr id="39940" name="Rectangle 48">
            <a:extLst>
              <a:ext uri="{FF2B5EF4-FFF2-40B4-BE49-F238E27FC236}">
                <a16:creationId xmlns:a16="http://schemas.microsoft.com/office/drawing/2014/main" id="{B904ACB0-8A71-493E-B2DD-02DAE5D18408}"/>
              </a:ext>
            </a:extLst>
          </p:cNvPr>
          <p:cNvSpPr>
            <a:spLocks noGrp="1" noChangeArrowheads="1"/>
          </p:cNvSpPr>
          <p:nvPr>
            <p:ph type="title"/>
          </p:nvPr>
        </p:nvSpPr>
        <p:spPr>
          <a:xfrm>
            <a:off x="636588" y="293688"/>
            <a:ext cx="8066087" cy="484187"/>
          </a:xfrm>
        </p:spPr>
        <p:txBody>
          <a:bodyPr/>
          <a:lstStyle/>
          <a:p>
            <a:r>
              <a:rPr lang="en-US" altLang="zh-TW">
                <a:ea typeface="新細明體" panose="02020500000000000000" pitchFamily="18" charset="-120"/>
              </a:rPr>
              <a:t>Broker (cont’d)</a:t>
            </a:r>
            <a:endParaRPr lang="zh-TW" altLang="en-US">
              <a:ea typeface="新細明體" panose="02020500000000000000" pitchFamily="18" charset="-12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D99618B-FB37-4B29-B945-52F8FA798F32}"/>
              </a:ext>
            </a:extLst>
          </p:cNvPr>
          <p:cNvSpPr>
            <a:spLocks noGrp="1" noChangeArrowheads="1"/>
          </p:cNvSpPr>
          <p:nvPr>
            <p:ph type="title"/>
          </p:nvPr>
        </p:nvSpPr>
        <p:spPr/>
        <p:txBody>
          <a:bodyPr/>
          <a:lstStyle/>
          <a:p>
            <a:r>
              <a:rPr lang="en-US" altLang="zh-TW">
                <a:ea typeface="新細明體" panose="02020500000000000000" pitchFamily="18" charset="-120"/>
              </a:rPr>
              <a:t>In Class Exercise</a:t>
            </a:r>
          </a:p>
        </p:txBody>
      </p:sp>
      <p:sp>
        <p:nvSpPr>
          <p:cNvPr id="41987" name="Rectangle 3">
            <a:extLst>
              <a:ext uri="{FF2B5EF4-FFF2-40B4-BE49-F238E27FC236}">
                <a16:creationId xmlns:a16="http://schemas.microsoft.com/office/drawing/2014/main" id="{11DBB1FE-EAD4-461C-AC2D-CC93D6AD30D2}"/>
              </a:ext>
            </a:extLst>
          </p:cNvPr>
          <p:cNvSpPr>
            <a:spLocks noGrp="1" noChangeArrowheads="1"/>
          </p:cNvSpPr>
          <p:nvPr>
            <p:ph type="body" idx="1"/>
          </p:nvPr>
        </p:nvSpPr>
        <p:spPr>
          <a:xfrm>
            <a:off x="585788" y="1962150"/>
            <a:ext cx="8101012" cy="1422400"/>
          </a:xfrm>
        </p:spPr>
        <p:txBody>
          <a:bodyPr/>
          <a:lstStyle/>
          <a:p>
            <a:r>
              <a:rPr lang="en-US" altLang="zh-TW" sz="3200">
                <a:ea typeface="新細明體" panose="02020500000000000000" pitchFamily="18" charset="-120"/>
              </a:rPr>
              <a:t>Discuss how the layer pattern and the broker pattern can be used for a “cloud computing” based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808C039-A542-4A10-B344-5F09D2585A5B}"/>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Exercises</a:t>
            </a:r>
          </a:p>
        </p:txBody>
      </p:sp>
      <p:sp>
        <p:nvSpPr>
          <p:cNvPr id="43011" name="Rectangle 3">
            <a:extLst>
              <a:ext uri="{FF2B5EF4-FFF2-40B4-BE49-F238E27FC236}">
                <a16:creationId xmlns:a16="http://schemas.microsoft.com/office/drawing/2014/main" id="{9D6BD7EC-E1E8-4179-95CC-CAED6E10F8EE}"/>
              </a:ext>
            </a:extLst>
          </p:cNvPr>
          <p:cNvSpPr>
            <a:spLocks noGrp="1" noChangeArrowheads="1"/>
          </p:cNvSpPr>
          <p:nvPr>
            <p:ph type="body" idx="1"/>
          </p:nvPr>
        </p:nvSpPr>
        <p:spPr>
          <a:xfrm>
            <a:off x="811213" y="2133600"/>
            <a:ext cx="7726362" cy="3582988"/>
          </a:xfrm>
        </p:spPr>
        <p:txBody>
          <a:bodyPr/>
          <a:lstStyle/>
          <a:p>
            <a:pPr marL="457200" indent="-457200">
              <a:buClr>
                <a:schemeClr val="tx1"/>
              </a:buClr>
              <a:buSzPct val="95000"/>
              <a:buFont typeface="Monotype Sorts" pitchFamily="2" charset="2"/>
              <a:buAutoNum type="arabicPeriod"/>
            </a:pPr>
            <a:r>
              <a:rPr lang="en-US" altLang="zh-TW" sz="2800">
                <a:ea typeface="新細明體" panose="02020500000000000000" pitchFamily="18" charset="-120"/>
              </a:rPr>
              <a:t>Present three examples of applications for each of the architecture patterns.</a:t>
            </a:r>
          </a:p>
          <a:p>
            <a:pPr marL="457200" indent="-457200">
              <a:buClr>
                <a:schemeClr val="tx1"/>
              </a:buClr>
              <a:buSzPct val="95000"/>
              <a:buFont typeface="Monotype Sorts" pitchFamily="2" charset="2"/>
              <a:buAutoNum type="arabicPeriod" startAt="2"/>
            </a:pPr>
            <a:r>
              <a:rPr lang="en-US" altLang="zh-TW" sz="2800">
                <a:ea typeface="新細明體" panose="02020500000000000000" pitchFamily="18" charset="-120"/>
              </a:rPr>
              <a:t>Design ATM System</a:t>
            </a:r>
          </a:p>
          <a:p>
            <a:pPr marL="781050" lvl="1" indent="-381000"/>
            <a:r>
              <a:rPr lang="en-US" altLang="zh-TW" sz="2800">
                <a:ea typeface="新細明體" panose="02020500000000000000" pitchFamily="18" charset="-120"/>
              </a:rPr>
              <a:t>Select three kinds of architecture patterns.</a:t>
            </a:r>
          </a:p>
          <a:p>
            <a:pPr marL="781050" lvl="1" indent="-381000"/>
            <a:r>
              <a:rPr lang="en-US" altLang="zh-TW" sz="2800">
                <a:ea typeface="新細明體" panose="02020500000000000000" pitchFamily="18" charset="-120"/>
              </a:rPr>
              <a:t>Complete the Use case Model, Class Model (Package), Interaction Model</a:t>
            </a:r>
          </a:p>
          <a:p>
            <a:pPr marL="781050" lvl="1" indent="-381000"/>
            <a:r>
              <a:rPr lang="en-US" altLang="zh-TW" sz="2800">
                <a:ea typeface="新細明體" panose="02020500000000000000" pitchFamily="18" charset="-120"/>
              </a:rPr>
              <a:t>Discuss the advantages and disadvantages.</a:t>
            </a:r>
          </a:p>
        </p:txBody>
      </p:sp>
      <p:sp>
        <p:nvSpPr>
          <p:cNvPr id="43012" name="Text Box 4">
            <a:extLst>
              <a:ext uri="{FF2B5EF4-FFF2-40B4-BE49-F238E27FC236}">
                <a16:creationId xmlns:a16="http://schemas.microsoft.com/office/drawing/2014/main" id="{1B0F1459-2A19-482A-9A58-EE8487622D23}"/>
              </a:ext>
            </a:extLst>
          </p:cNvPr>
          <p:cNvSpPr txBox="1">
            <a:spLocks noChangeArrowheads="1"/>
          </p:cNvSpPr>
          <p:nvPr/>
        </p:nvSpPr>
        <p:spPr bwMode="auto">
          <a:xfrm>
            <a:off x="619125" y="6423025"/>
            <a:ext cx="18415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US" altLang="zh-TW" sz="1400">
              <a:ea typeface="新細明體"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B9685D2-B531-4793-81AE-9026D64125A7}"/>
              </a:ext>
            </a:extLst>
          </p:cNvPr>
          <p:cNvSpPr>
            <a:spLocks noGrp="1" noChangeArrowheads="1"/>
          </p:cNvSpPr>
          <p:nvPr>
            <p:ph type="title"/>
          </p:nvPr>
        </p:nvSpPr>
        <p:spPr>
          <a:xfrm>
            <a:off x="620713" y="1038225"/>
            <a:ext cx="8066087" cy="598488"/>
          </a:xfrm>
        </p:spPr>
        <p:txBody>
          <a:bodyPr/>
          <a:lstStyle/>
          <a:p>
            <a:r>
              <a:rPr lang="en-US" altLang="zh-TW" sz="3600">
                <a:ea typeface="新細明體" panose="02020500000000000000" pitchFamily="18" charset="-120"/>
              </a:rPr>
              <a:t>5.3 Design Patterns</a:t>
            </a:r>
            <a:endParaRPr lang="zh-TW" altLang="en-US" sz="3600">
              <a:ea typeface="新細明體" panose="02020500000000000000" pitchFamily="18" charset="-120"/>
            </a:endParaRPr>
          </a:p>
        </p:txBody>
      </p:sp>
      <p:sp>
        <p:nvSpPr>
          <p:cNvPr id="45059" name="Rectangle 3">
            <a:extLst>
              <a:ext uri="{FF2B5EF4-FFF2-40B4-BE49-F238E27FC236}">
                <a16:creationId xmlns:a16="http://schemas.microsoft.com/office/drawing/2014/main" id="{ACA3D061-0408-4CF1-A821-C8CB1EC974C1}"/>
              </a:ext>
            </a:extLst>
          </p:cNvPr>
          <p:cNvSpPr>
            <a:spLocks noGrp="1" noChangeArrowheads="1"/>
          </p:cNvSpPr>
          <p:nvPr>
            <p:ph type="body" idx="1"/>
          </p:nvPr>
        </p:nvSpPr>
        <p:spPr>
          <a:xfrm>
            <a:off x="585788" y="1962150"/>
            <a:ext cx="8101012" cy="3382963"/>
          </a:xfrm>
        </p:spPr>
        <p:txBody>
          <a:bodyPr/>
          <a:lstStyle/>
          <a:p>
            <a:pPr>
              <a:buFont typeface="Monotype Sorts" pitchFamily="2" charset="2"/>
              <a:buNone/>
            </a:pPr>
            <a:r>
              <a:rPr lang="en-US" altLang="zh-TW">
                <a:ea typeface="新細明體" panose="02020500000000000000" pitchFamily="18" charset="-120"/>
              </a:rPr>
              <a:t>5.3.1 Why Need Design Patterns?</a:t>
            </a:r>
          </a:p>
          <a:p>
            <a:pPr>
              <a:buFont typeface="Monotype Sorts" pitchFamily="2" charset="2"/>
              <a:buNone/>
            </a:pPr>
            <a:r>
              <a:rPr lang="en-US" altLang="zh-TW">
                <a:ea typeface="新細明體" panose="02020500000000000000" pitchFamily="18" charset="-120"/>
              </a:rPr>
              <a:t>5.3.2 Types of Design Patterns</a:t>
            </a:r>
          </a:p>
          <a:p>
            <a:pPr>
              <a:buFont typeface="Monotype Sorts" pitchFamily="2" charset="2"/>
              <a:buNone/>
            </a:pPr>
            <a:r>
              <a:rPr lang="en-US" altLang="zh-TW">
                <a:ea typeface="新細明體" panose="02020500000000000000" pitchFamily="18" charset="-120"/>
              </a:rPr>
              <a:t>5.3.3 Creational Patterns</a:t>
            </a:r>
          </a:p>
          <a:p>
            <a:pPr>
              <a:buFont typeface="Monotype Sorts" pitchFamily="2" charset="2"/>
              <a:buNone/>
            </a:pPr>
            <a:r>
              <a:rPr lang="en-US" altLang="zh-TW">
                <a:ea typeface="新細明體" panose="02020500000000000000" pitchFamily="18" charset="-120"/>
              </a:rPr>
              <a:t>5.3.4 Structural Patterns</a:t>
            </a:r>
          </a:p>
          <a:p>
            <a:pPr>
              <a:buFont typeface="Monotype Sorts" pitchFamily="2" charset="2"/>
              <a:buNone/>
            </a:pPr>
            <a:r>
              <a:rPr lang="en-US" altLang="zh-TW">
                <a:ea typeface="新細明體" panose="02020500000000000000" pitchFamily="18" charset="-120"/>
              </a:rPr>
              <a:t>5.3.5 Behavioral Patterns</a:t>
            </a:r>
          </a:p>
          <a:p>
            <a:pPr>
              <a:buFont typeface="Monotype Sorts" pitchFamily="2" charset="2"/>
              <a:buNone/>
            </a:pPr>
            <a:r>
              <a:rPr lang="en-US" altLang="zh-TW">
                <a:ea typeface="新細明體" panose="02020500000000000000" pitchFamily="18" charset="-120"/>
              </a:rPr>
              <a:t>5.3.6 Compound Design Patterns</a:t>
            </a:r>
          </a:p>
          <a:p>
            <a:pPr>
              <a:buFont typeface="Monotype Sorts" pitchFamily="2" charset="2"/>
              <a:buNone/>
            </a:pPr>
            <a:r>
              <a:rPr lang="en-US" altLang="zh-TW">
                <a:ea typeface="新細明體" panose="02020500000000000000" pitchFamily="18" charset="-120"/>
              </a:rPr>
              <a:t>Exercises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4265B9-5DC8-405B-BFEC-3244E69184B0}"/>
              </a:ext>
            </a:extLst>
          </p:cNvPr>
          <p:cNvSpPr>
            <a:spLocks noGrp="1" noChangeArrowheads="1"/>
          </p:cNvSpPr>
          <p:nvPr>
            <p:ph type="title"/>
          </p:nvPr>
        </p:nvSpPr>
        <p:spPr>
          <a:xfrm>
            <a:off x="620713" y="473075"/>
            <a:ext cx="8066087" cy="484188"/>
          </a:xfrm>
        </p:spPr>
        <p:txBody>
          <a:bodyPr/>
          <a:lstStyle/>
          <a:p>
            <a:r>
              <a:rPr lang="en-US" altLang="zh-TW">
                <a:ea typeface="新細明體" panose="02020500000000000000" pitchFamily="18" charset="-120"/>
              </a:rPr>
              <a:t>5.3.1 Why Need Design Patterns?</a:t>
            </a:r>
          </a:p>
        </p:txBody>
      </p:sp>
      <p:sp>
        <p:nvSpPr>
          <p:cNvPr id="46083" name="Rectangle 3">
            <a:extLst>
              <a:ext uri="{FF2B5EF4-FFF2-40B4-BE49-F238E27FC236}">
                <a16:creationId xmlns:a16="http://schemas.microsoft.com/office/drawing/2014/main" id="{77271368-930D-42E9-90B4-41540E176209}"/>
              </a:ext>
            </a:extLst>
          </p:cNvPr>
          <p:cNvSpPr>
            <a:spLocks noGrp="1" noChangeArrowheads="1"/>
          </p:cNvSpPr>
          <p:nvPr>
            <p:ph type="body" idx="1"/>
          </p:nvPr>
        </p:nvSpPr>
        <p:spPr>
          <a:xfrm>
            <a:off x="600075" y="873125"/>
            <a:ext cx="8101013" cy="5700713"/>
          </a:xfrm>
        </p:spPr>
        <p:txBody>
          <a:bodyPr/>
          <a:lstStyle/>
          <a:p>
            <a:r>
              <a:rPr lang="en-US" altLang="zh-TW" sz="2800">
                <a:ea typeface="新細明體" panose="02020500000000000000" pitchFamily="18" charset="-120"/>
              </a:rPr>
              <a:t>Benefits for using design patterns. [Carey et al. 2000]</a:t>
            </a:r>
          </a:p>
          <a:p>
            <a:pPr lvl="1"/>
            <a:r>
              <a:rPr lang="en-US" altLang="zh-TW" sz="2600">
                <a:ea typeface="新細明體" panose="02020500000000000000" pitchFamily="18" charset="-120"/>
              </a:rPr>
              <a:t>help designers think about applications in ways they might not have previously considered.</a:t>
            </a:r>
          </a:p>
          <a:p>
            <a:pPr lvl="1"/>
            <a:r>
              <a:rPr lang="en-US" altLang="zh-TW" sz="2600">
                <a:ea typeface="新細明體" panose="02020500000000000000" pitchFamily="18" charset="-120"/>
              </a:rPr>
              <a:t>can be thought of as providing a higher-level language for designers to work with.</a:t>
            </a:r>
          </a:p>
          <a:p>
            <a:pPr lvl="1"/>
            <a:r>
              <a:rPr lang="en-US" altLang="zh-TW" sz="2600">
                <a:ea typeface="新細明體" panose="02020500000000000000" pitchFamily="18" charset="-120"/>
              </a:rPr>
              <a:t>help designers create flexible solutions, capture the essence of key business problems in a more abstract way, deal with the possible variations in the problem without necessarily having to implement them.</a:t>
            </a:r>
          </a:p>
          <a:p>
            <a:pPr lvl="1"/>
            <a:r>
              <a:rPr lang="en-US" altLang="zh-TW" sz="2600">
                <a:ea typeface="新細明體" panose="02020500000000000000" pitchFamily="18" charset="-120"/>
              </a:rPr>
              <a:t>help designers isolate changes to a small subset of the objects in the application for software maintainability.</a:t>
            </a:r>
          </a:p>
          <a:p>
            <a:pPr lvl="1"/>
            <a:r>
              <a:rPr lang="en-US" altLang="zh-TW" sz="2600">
                <a:ea typeface="新細明體" panose="02020500000000000000" pitchFamily="18" charset="-120"/>
              </a:rPr>
              <a:t>become the building blocks for design and construction.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040C03D-42E6-4B99-8697-BAE77DEE6CBA}"/>
              </a:ext>
            </a:extLst>
          </p:cNvPr>
          <p:cNvSpPr>
            <a:spLocks noGrp="1" noChangeArrowheads="1"/>
          </p:cNvSpPr>
          <p:nvPr>
            <p:ph type="title"/>
          </p:nvPr>
        </p:nvSpPr>
        <p:spPr>
          <a:xfrm>
            <a:off x="620713" y="487363"/>
            <a:ext cx="8066087" cy="484187"/>
          </a:xfrm>
        </p:spPr>
        <p:txBody>
          <a:bodyPr/>
          <a:lstStyle/>
          <a:p>
            <a:r>
              <a:rPr lang="en-US" altLang="zh-TW">
                <a:ea typeface="新細明體" panose="02020500000000000000" pitchFamily="18" charset="-120"/>
              </a:rPr>
              <a:t>Why Need Design Patterns? (cont’d)</a:t>
            </a:r>
            <a:endParaRPr lang="zh-TW" altLang="en-US">
              <a:ea typeface="新細明體" panose="02020500000000000000" pitchFamily="18" charset="-120"/>
            </a:endParaRPr>
          </a:p>
        </p:txBody>
      </p:sp>
      <p:sp>
        <p:nvSpPr>
          <p:cNvPr id="47107" name="Rectangle 3">
            <a:extLst>
              <a:ext uri="{FF2B5EF4-FFF2-40B4-BE49-F238E27FC236}">
                <a16:creationId xmlns:a16="http://schemas.microsoft.com/office/drawing/2014/main" id="{D3BB8F35-B694-43F7-83E4-40F811A7EC39}"/>
              </a:ext>
            </a:extLst>
          </p:cNvPr>
          <p:cNvSpPr>
            <a:spLocks noGrp="1" noChangeArrowheads="1"/>
          </p:cNvSpPr>
          <p:nvPr>
            <p:ph type="body" idx="1"/>
          </p:nvPr>
        </p:nvSpPr>
        <p:spPr>
          <a:xfrm>
            <a:off x="585788" y="1149350"/>
            <a:ext cx="8101012" cy="4829175"/>
          </a:xfrm>
        </p:spPr>
        <p:txBody>
          <a:bodyPr/>
          <a:lstStyle/>
          <a:p>
            <a:r>
              <a:rPr lang="en-US" altLang="zh-TW" sz="2800">
                <a:ea typeface="新細明體" panose="02020500000000000000" pitchFamily="18" charset="-120"/>
              </a:rPr>
              <a:t>So, we need design patterns because design patterns help with </a:t>
            </a:r>
            <a:r>
              <a:rPr lang="en-US" altLang="zh-TW" sz="2800" i="1">
                <a:ea typeface="新細明體" panose="02020500000000000000" pitchFamily="18" charset="-120"/>
              </a:rPr>
              <a:t>reuse</a:t>
            </a:r>
            <a:r>
              <a:rPr lang="en-US" altLang="zh-TW" sz="2800">
                <a:ea typeface="新細明體" panose="02020500000000000000" pitchFamily="18" charset="-120"/>
              </a:rPr>
              <a:t> and </a:t>
            </a:r>
            <a:r>
              <a:rPr lang="en-US" altLang="zh-TW" sz="2800" i="1">
                <a:ea typeface="新細明體" panose="02020500000000000000" pitchFamily="18" charset="-120"/>
              </a:rPr>
              <a:t>communication</a:t>
            </a:r>
            <a:r>
              <a:rPr lang="en-US" altLang="zh-TW" sz="2800">
                <a:ea typeface="新細明體" panose="02020500000000000000" pitchFamily="18" charset="-120"/>
              </a:rPr>
              <a:t>, and give a </a:t>
            </a:r>
            <a:r>
              <a:rPr lang="en-US" altLang="zh-TW" sz="2800" i="1">
                <a:ea typeface="新細明體" panose="02020500000000000000" pitchFamily="18" charset="-120"/>
              </a:rPr>
              <a:t>higher perspective</a:t>
            </a:r>
            <a:r>
              <a:rPr lang="en-US" altLang="zh-TW" sz="2800">
                <a:ea typeface="新細明體" panose="02020500000000000000" pitchFamily="18" charset="-120"/>
              </a:rPr>
              <a:t> on analysis and design [Shalloway et al. 2005]:</a:t>
            </a:r>
          </a:p>
          <a:p>
            <a:pPr lvl="2"/>
            <a:r>
              <a:rPr lang="en-US" altLang="zh-TW" sz="2000" b="1">
                <a:ea typeface="新細明體" panose="02020500000000000000" pitchFamily="18" charset="-120"/>
              </a:rPr>
              <a:t>Reuse</a:t>
            </a:r>
            <a:r>
              <a:rPr lang="en-US" altLang="zh-TW" sz="2000">
                <a:ea typeface="新細明體" panose="02020500000000000000" pitchFamily="18" charset="-120"/>
              </a:rPr>
              <a:t>: By reusing already established design, we can start the problems by learning from the experience of others. We need not invent solution for commonly recurring problems.</a:t>
            </a:r>
          </a:p>
          <a:p>
            <a:pPr lvl="2"/>
            <a:r>
              <a:rPr lang="en-US" altLang="zh-TW" sz="2000" b="1">
                <a:ea typeface="新細明體" panose="02020500000000000000" pitchFamily="18" charset="-120"/>
              </a:rPr>
              <a:t>Communication</a:t>
            </a:r>
            <a:r>
              <a:rPr lang="en-US" altLang="zh-TW" sz="2000">
                <a:ea typeface="新細明體" panose="02020500000000000000" pitchFamily="18" charset="-120"/>
              </a:rPr>
              <a:t>: For a teamwork, communication requires a common base of vocabulary and the common viewpoint of the problems. Design patterns provide a common point of reference during the analysis and design phase of a project.</a:t>
            </a:r>
          </a:p>
          <a:p>
            <a:pPr lvl="2"/>
            <a:r>
              <a:rPr lang="en-US" altLang="zh-TW" sz="2000" b="1">
                <a:ea typeface="新細明體" panose="02020500000000000000" pitchFamily="18" charset="-120"/>
              </a:rPr>
              <a:t>Higher perspective</a:t>
            </a:r>
            <a:r>
              <a:rPr lang="en-US" altLang="zh-TW" sz="2000">
                <a:ea typeface="新細明體" panose="02020500000000000000" pitchFamily="18" charset="-120"/>
              </a:rPr>
              <a:t>: Design patterns give us a higher-level of perspective on the problem and on the process of design. This free us from dealing with the details too early.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F7FE48B-5EF6-4D33-B53E-60CFCCB6A2A6}"/>
              </a:ext>
            </a:extLst>
          </p:cNvPr>
          <p:cNvSpPr>
            <a:spLocks noGrp="1" noChangeArrowheads="1"/>
          </p:cNvSpPr>
          <p:nvPr>
            <p:ph type="body" idx="1"/>
          </p:nvPr>
        </p:nvSpPr>
        <p:spPr>
          <a:xfrm>
            <a:off x="508000" y="1908175"/>
            <a:ext cx="8107363" cy="3873500"/>
          </a:xfrm>
        </p:spPr>
        <p:txBody>
          <a:bodyPr/>
          <a:lstStyle/>
          <a:p>
            <a:pPr marL="463550" indent="-463550"/>
            <a:r>
              <a:rPr lang="en-US" altLang="zh-TW">
                <a:ea typeface="新細明體" panose="02020500000000000000" pitchFamily="18" charset="-120"/>
              </a:rPr>
              <a:t>According to [GoF 1995], design patterns are catalogued in the following. Readers do not need mind which pattern belongs to which design pattern catalog.</a:t>
            </a:r>
          </a:p>
          <a:p>
            <a:pPr marL="863600" lvl="1" indent="-285750"/>
            <a:r>
              <a:rPr lang="en-US" altLang="zh-TW" sz="2400">
                <a:ea typeface="新細明體" panose="02020500000000000000" pitchFamily="18" charset="-120"/>
              </a:rPr>
              <a:t>Creational patterns: create or instantiate objects: Factory Method, Abstract Factory, Singleton.</a:t>
            </a:r>
          </a:p>
          <a:p>
            <a:pPr marL="863600" lvl="1" indent="-285750"/>
            <a:r>
              <a:rPr lang="en-US" altLang="zh-TW" sz="2400">
                <a:ea typeface="新細明體" panose="02020500000000000000" pitchFamily="18" charset="-120"/>
              </a:rPr>
              <a:t>Structural patterns: bring together existing objects: Proxy, Composite, Adapter, Bridge, Fa</a:t>
            </a:r>
            <a:r>
              <a:rPr lang="en-US" altLang="zh-TW" sz="2400">
                <a:ea typeface="新細明體" panose="02020500000000000000" pitchFamily="18" charset="-120"/>
                <a:cs typeface="Times New Roman" panose="02020603050405020304" pitchFamily="18" charset="0"/>
              </a:rPr>
              <a:t>çade, Decorator.</a:t>
            </a:r>
          </a:p>
          <a:p>
            <a:pPr marL="863600" lvl="1" indent="-285750"/>
            <a:r>
              <a:rPr lang="en-US" altLang="zh-TW" sz="2400">
                <a:ea typeface="新細明體" panose="02020500000000000000" pitchFamily="18" charset="-120"/>
              </a:rPr>
              <a:t>Behavioral patterns: give a way to manifest flexible behavior: Observer, Chain of Responsibility, Command, Template Method.</a:t>
            </a:r>
          </a:p>
        </p:txBody>
      </p:sp>
      <p:sp>
        <p:nvSpPr>
          <p:cNvPr id="48131" name="Rectangle 3">
            <a:extLst>
              <a:ext uri="{FF2B5EF4-FFF2-40B4-BE49-F238E27FC236}">
                <a16:creationId xmlns:a16="http://schemas.microsoft.com/office/drawing/2014/main" id="{FB94E3C8-2B01-4523-B79A-02DB8218FEA0}"/>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5.3.2 Types of Design Patterns</a:t>
            </a:r>
            <a:endParaRPr lang="zh-TW" altLang="en-US">
              <a:ea typeface="新細明體" panose="02020500000000000000" pitchFamily="18"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323B7C8-0B93-4050-AA7A-50DF92C3EF66}"/>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Types of Design Patterns (cont’d)</a:t>
            </a:r>
            <a:endParaRPr lang="zh-TW" altLang="en-US">
              <a:ea typeface="新細明體" panose="02020500000000000000" pitchFamily="18" charset="-120"/>
            </a:endParaRPr>
          </a:p>
        </p:txBody>
      </p:sp>
      <p:sp>
        <p:nvSpPr>
          <p:cNvPr id="50179" name="Rectangle 3">
            <a:extLst>
              <a:ext uri="{FF2B5EF4-FFF2-40B4-BE49-F238E27FC236}">
                <a16:creationId xmlns:a16="http://schemas.microsoft.com/office/drawing/2014/main" id="{ACF095BA-29DA-48C1-9485-A6A6F3FA7BCA}"/>
              </a:ext>
            </a:extLst>
          </p:cNvPr>
          <p:cNvSpPr>
            <a:spLocks noGrp="1" noChangeArrowheads="1"/>
          </p:cNvSpPr>
          <p:nvPr>
            <p:ph type="body" idx="1"/>
          </p:nvPr>
        </p:nvSpPr>
        <p:spPr>
          <a:xfrm>
            <a:off x="585788" y="1962150"/>
            <a:ext cx="8101012" cy="3748088"/>
          </a:xfrm>
        </p:spPr>
        <p:txBody>
          <a:bodyPr/>
          <a:lstStyle/>
          <a:p>
            <a:r>
              <a:rPr lang="en-US" altLang="zh-TW" sz="2800">
                <a:ea typeface="新細明體" panose="02020500000000000000" pitchFamily="18" charset="-120"/>
              </a:rPr>
              <a:t>Though patterns are useful, they are only templates, that is, one cannot simply select a pattern and transmogrify it into code.</a:t>
            </a:r>
            <a:endParaRPr lang="en-US" altLang="zh-TW">
              <a:ea typeface="新細明體" panose="02020500000000000000" pitchFamily="18" charset="-120"/>
            </a:endParaRPr>
          </a:p>
          <a:p>
            <a:pPr lvl="1"/>
            <a:r>
              <a:rPr lang="en-US" altLang="zh-TW" sz="2400">
                <a:ea typeface="新細明體" panose="02020500000000000000" pitchFamily="18" charset="-120"/>
              </a:rPr>
              <a:t>Note: The design patterns presented in this chapter are drawn from [GoF 1995] that presents 23 patterns useful during object design. In practice, perhaps approximately 15 of these 23 patterns are frequently used. We, therefore, only present these 13 frequently used patterns in this chapter. Readers may be referred to [GoF 1995] or [Grand 1998] to learn more design patterns.</a:t>
            </a:r>
            <a:endParaRPr lang="zh-TW" altLang="en-US" sz="2400">
              <a:ea typeface="新細明體"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37A3A0-EA96-42A6-AB3A-2BC01C9608D1}"/>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5.3.3 Creational Patterns</a:t>
            </a:r>
            <a:endParaRPr lang="zh-TW" altLang="en-US">
              <a:ea typeface="新細明體" panose="02020500000000000000" pitchFamily="18" charset="-120"/>
            </a:endParaRPr>
          </a:p>
        </p:txBody>
      </p:sp>
      <p:sp>
        <p:nvSpPr>
          <p:cNvPr id="51203" name="Rectangle 3">
            <a:extLst>
              <a:ext uri="{FF2B5EF4-FFF2-40B4-BE49-F238E27FC236}">
                <a16:creationId xmlns:a16="http://schemas.microsoft.com/office/drawing/2014/main" id="{8C1ABA74-E247-4451-9481-5298902DF756}"/>
              </a:ext>
            </a:extLst>
          </p:cNvPr>
          <p:cNvSpPr>
            <a:spLocks noGrp="1" noChangeArrowheads="1"/>
          </p:cNvSpPr>
          <p:nvPr>
            <p:ph type="body" idx="1"/>
          </p:nvPr>
        </p:nvSpPr>
        <p:spPr>
          <a:xfrm>
            <a:off x="585788" y="1962150"/>
            <a:ext cx="8101012" cy="1408113"/>
          </a:xfrm>
        </p:spPr>
        <p:txBody>
          <a:bodyPr/>
          <a:lstStyle/>
          <a:p>
            <a:r>
              <a:rPr lang="en-US" altLang="zh-TW">
                <a:ea typeface="新細明體" panose="02020500000000000000" pitchFamily="18" charset="-120"/>
              </a:rPr>
              <a:t>Abstract Factory Pattern</a:t>
            </a:r>
          </a:p>
          <a:p>
            <a:r>
              <a:rPr lang="en-US" altLang="zh-TW">
                <a:ea typeface="新細明體" panose="02020500000000000000" pitchFamily="18" charset="-120"/>
              </a:rPr>
              <a:t>Factory Method Pattern</a:t>
            </a:r>
          </a:p>
          <a:p>
            <a:r>
              <a:rPr lang="en-US" altLang="zh-TW">
                <a:ea typeface="新細明體" panose="02020500000000000000" pitchFamily="18" charset="-120"/>
              </a:rPr>
              <a:t>Singleton Pattern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D1ADF77-7A2E-4919-9AFC-A7DB7B3E5595}"/>
              </a:ext>
            </a:extLst>
          </p:cNvPr>
          <p:cNvSpPr>
            <a:spLocks noGrp="1" noChangeArrowheads="1"/>
          </p:cNvSpPr>
          <p:nvPr>
            <p:ph type="title"/>
          </p:nvPr>
        </p:nvSpPr>
        <p:spPr>
          <a:xfrm>
            <a:off x="620713" y="812800"/>
            <a:ext cx="8066087" cy="823913"/>
          </a:xfrm>
        </p:spPr>
        <p:txBody>
          <a:bodyPr/>
          <a:lstStyle/>
          <a:p>
            <a:r>
              <a:rPr lang="en-US" altLang="zh-TW">
                <a:ea typeface="新細明體" panose="02020500000000000000" pitchFamily="18" charset="-120"/>
              </a:rPr>
              <a:t>5.2 Architecture Patterns </a:t>
            </a:r>
            <a:br>
              <a:rPr lang="en-US" altLang="zh-TW">
                <a:ea typeface="新細明體" panose="02020500000000000000" pitchFamily="18" charset="-120"/>
              </a:rPr>
            </a:br>
            <a:r>
              <a:rPr lang="en-US" altLang="zh-TW" sz="2800">
                <a:ea typeface="新細明體" panose="02020500000000000000" pitchFamily="18" charset="-120"/>
              </a:rPr>
              <a:t>[Buschman et al. 1996]</a:t>
            </a:r>
            <a:endParaRPr lang="zh-TW" altLang="en-US" sz="2800" baseline="30000">
              <a:ea typeface="新細明體" panose="02020500000000000000" pitchFamily="18" charset="-120"/>
            </a:endParaRPr>
          </a:p>
        </p:txBody>
      </p:sp>
      <p:sp>
        <p:nvSpPr>
          <p:cNvPr id="9219" name="Rectangle 3">
            <a:extLst>
              <a:ext uri="{FF2B5EF4-FFF2-40B4-BE49-F238E27FC236}">
                <a16:creationId xmlns:a16="http://schemas.microsoft.com/office/drawing/2014/main" id="{D7AFA1AC-D6BC-4A88-9F2C-B4F98AE5A2E2}"/>
              </a:ext>
            </a:extLst>
          </p:cNvPr>
          <p:cNvSpPr>
            <a:spLocks noGrp="1" noChangeArrowheads="1"/>
          </p:cNvSpPr>
          <p:nvPr>
            <p:ph type="body" idx="1"/>
          </p:nvPr>
        </p:nvSpPr>
        <p:spPr>
          <a:xfrm>
            <a:off x="585788" y="1962150"/>
            <a:ext cx="8101012" cy="3508375"/>
          </a:xfrm>
        </p:spPr>
        <p:txBody>
          <a:bodyPr/>
          <a:lstStyle/>
          <a:p>
            <a:pPr>
              <a:buFont typeface="Monotype Sorts" pitchFamily="2" charset="2"/>
              <a:buNone/>
            </a:pPr>
            <a:r>
              <a:rPr lang="en-US" altLang="zh-TW">
                <a:ea typeface="新細明體" panose="02020500000000000000" pitchFamily="18" charset="-120"/>
              </a:rPr>
              <a:t>5.2.1 Pipes and Filters</a:t>
            </a:r>
          </a:p>
          <a:p>
            <a:pPr>
              <a:buFont typeface="Monotype Sorts" pitchFamily="2" charset="2"/>
              <a:buNone/>
            </a:pPr>
            <a:r>
              <a:rPr lang="en-US" altLang="zh-TW">
                <a:ea typeface="新細明體" panose="02020500000000000000" pitchFamily="18" charset="-120"/>
              </a:rPr>
              <a:t>5.2.2 Model-View-Controller</a:t>
            </a:r>
          </a:p>
          <a:p>
            <a:pPr>
              <a:buFont typeface="Monotype Sorts" pitchFamily="2" charset="2"/>
              <a:buNone/>
            </a:pPr>
            <a:r>
              <a:rPr lang="en-US" altLang="zh-TW">
                <a:ea typeface="新細明體" panose="02020500000000000000" pitchFamily="18" charset="-120"/>
              </a:rPr>
              <a:t>5.2.3 Layers</a:t>
            </a:r>
          </a:p>
          <a:p>
            <a:pPr>
              <a:buFont typeface="Monotype Sorts" pitchFamily="2" charset="2"/>
              <a:buNone/>
            </a:pPr>
            <a:r>
              <a:rPr lang="en-US" altLang="zh-TW">
                <a:ea typeface="新細明體" panose="02020500000000000000" pitchFamily="18" charset="-120"/>
              </a:rPr>
              <a:t>5.2.4 Broker</a:t>
            </a:r>
          </a:p>
          <a:p>
            <a:pPr>
              <a:buFont typeface="Monotype Sorts" pitchFamily="2" charset="2"/>
              <a:buNone/>
            </a:pPr>
            <a:r>
              <a:rPr lang="en-US" altLang="zh-TW">
                <a:ea typeface="新細明體" panose="02020500000000000000" pitchFamily="18" charset="-120"/>
              </a:rPr>
              <a:t>Exercises</a:t>
            </a:r>
          </a:p>
          <a:p>
            <a:pPr>
              <a:buFont typeface="Monotype Sorts" pitchFamily="2" charset="2"/>
              <a:buNone/>
            </a:pPr>
            <a:endParaRPr lang="en-US" altLang="zh-TW">
              <a:ea typeface="新細明體" panose="02020500000000000000" pitchFamily="18" charset="-120"/>
            </a:endParaRPr>
          </a:p>
          <a:p>
            <a:pPr>
              <a:buFont typeface="Monotype Sorts" pitchFamily="2" charset="2"/>
              <a:buNone/>
            </a:pPr>
            <a:br>
              <a:rPr lang="en-US" altLang="zh-TW" sz="1800">
                <a:ea typeface="新細明體" panose="02020500000000000000" pitchFamily="18" charset="-120"/>
              </a:rPr>
            </a:br>
            <a:endParaRPr lang="zh-TW" altLang="en-US" sz="1800">
              <a:ea typeface="新細明體"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71CB525-530E-4859-BDAD-01153B1C02A4}"/>
              </a:ext>
            </a:extLst>
          </p:cNvPr>
          <p:cNvSpPr>
            <a:spLocks noGrp="1" noChangeArrowheads="1"/>
          </p:cNvSpPr>
          <p:nvPr>
            <p:ph type="title"/>
          </p:nvPr>
        </p:nvSpPr>
        <p:spPr>
          <a:xfrm>
            <a:off x="561975" y="406400"/>
            <a:ext cx="8066088" cy="482600"/>
          </a:xfrm>
        </p:spPr>
        <p:txBody>
          <a:bodyPr/>
          <a:lstStyle/>
          <a:p>
            <a:pPr>
              <a:buSzPct val="60000"/>
              <a:buFont typeface="Wingdings" panose="05000000000000000000" pitchFamily="2" charset="2"/>
              <a:buChar char="l"/>
            </a:pPr>
            <a:r>
              <a:rPr lang="en-US" altLang="zh-TW">
                <a:ea typeface="新細明體" panose="02020500000000000000" pitchFamily="18" charset="-120"/>
              </a:rPr>
              <a:t> Abstract Factory</a:t>
            </a:r>
          </a:p>
        </p:txBody>
      </p:sp>
      <p:sp>
        <p:nvSpPr>
          <p:cNvPr id="52227" name="Rectangle 3">
            <a:extLst>
              <a:ext uri="{FF2B5EF4-FFF2-40B4-BE49-F238E27FC236}">
                <a16:creationId xmlns:a16="http://schemas.microsoft.com/office/drawing/2014/main" id="{02BDC470-EBBE-4470-8516-2995510008B5}"/>
              </a:ext>
            </a:extLst>
          </p:cNvPr>
          <p:cNvSpPr>
            <a:spLocks noGrp="1" noChangeArrowheads="1"/>
          </p:cNvSpPr>
          <p:nvPr>
            <p:ph type="body" idx="1"/>
          </p:nvPr>
        </p:nvSpPr>
        <p:spPr>
          <a:xfrm>
            <a:off x="544513" y="923925"/>
            <a:ext cx="8101012" cy="5133975"/>
          </a:xfrm>
        </p:spPr>
        <p:txBody>
          <a:bodyPr/>
          <a:lstStyle/>
          <a:p>
            <a:r>
              <a:rPr lang="en-US" altLang="zh-TW" sz="2800">
                <a:ea typeface="新細明體" panose="02020500000000000000" pitchFamily="18" charset="-120"/>
              </a:rPr>
              <a:t>Intent.</a:t>
            </a:r>
          </a:p>
          <a:p>
            <a:pPr lvl="1"/>
            <a:r>
              <a:rPr lang="en-US" altLang="zh-TW" sz="2400">
                <a:ea typeface="新細明體" panose="02020500000000000000" pitchFamily="18" charset="-120"/>
              </a:rPr>
              <a:t>To have families or set of objects for particular clients.</a:t>
            </a:r>
          </a:p>
          <a:p>
            <a:r>
              <a:rPr lang="en-US" altLang="zh-TW" sz="2800">
                <a:ea typeface="新細明體" panose="02020500000000000000" pitchFamily="18" charset="-120"/>
              </a:rPr>
              <a:t>Problem.</a:t>
            </a:r>
          </a:p>
          <a:p>
            <a:pPr lvl="1"/>
            <a:r>
              <a:rPr lang="en-US" altLang="zh-TW" sz="2400">
                <a:ea typeface="新細明體" panose="02020500000000000000" pitchFamily="18" charset="-120"/>
              </a:rPr>
              <a:t>How to create families of related or dependent objects that implement a common interface.</a:t>
            </a:r>
          </a:p>
          <a:p>
            <a:r>
              <a:rPr lang="en-US" altLang="zh-TW" sz="2800">
                <a:ea typeface="新細明體" panose="02020500000000000000" pitchFamily="18" charset="-120"/>
              </a:rPr>
              <a:t>Solution.</a:t>
            </a:r>
          </a:p>
          <a:p>
            <a:pPr lvl="1"/>
            <a:r>
              <a:rPr lang="en-US" altLang="zh-TW" sz="2400">
                <a:ea typeface="新細明體" panose="02020500000000000000" pitchFamily="18" charset="-120"/>
              </a:rPr>
              <a:t>Define a factory interface (i.e., the abstract factory).</a:t>
            </a:r>
          </a:p>
          <a:p>
            <a:pPr lvl="1"/>
            <a:r>
              <a:rPr lang="en-US" altLang="zh-TW" sz="2400">
                <a:ea typeface="新細明體" panose="02020500000000000000" pitchFamily="18" charset="-120"/>
              </a:rPr>
              <a:t>Define a concrete factory class for each family of things to be created.</a:t>
            </a:r>
          </a:p>
          <a:p>
            <a:pPr lvl="1"/>
            <a:r>
              <a:rPr lang="en-US" altLang="zh-TW" sz="2400">
                <a:ea typeface="新細明體" panose="02020500000000000000" pitchFamily="18" charset="-120"/>
              </a:rPr>
              <a:t>Define an abstract class that specifies which objects are to be made, if any.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894676E-9481-4A4E-BFD1-1BA802BBE77D}"/>
              </a:ext>
            </a:extLst>
          </p:cNvPr>
          <p:cNvSpPr>
            <a:spLocks noGrp="1" noChangeArrowheads="1"/>
          </p:cNvSpPr>
          <p:nvPr>
            <p:ph type="title"/>
          </p:nvPr>
        </p:nvSpPr>
        <p:spPr>
          <a:xfrm>
            <a:off x="528638" y="363538"/>
            <a:ext cx="8066087" cy="484187"/>
          </a:xfrm>
        </p:spPr>
        <p:txBody>
          <a:bodyPr/>
          <a:lstStyle/>
          <a:p>
            <a:r>
              <a:rPr lang="en-US" altLang="zh-TW">
                <a:ea typeface="新細明體" panose="02020500000000000000" pitchFamily="18" charset="-120"/>
              </a:rPr>
              <a:t>Abstract Factory (cont’d)</a:t>
            </a:r>
            <a:endParaRPr lang="zh-TW" altLang="en-US">
              <a:ea typeface="新細明體" panose="02020500000000000000" pitchFamily="18" charset="-120"/>
            </a:endParaRPr>
          </a:p>
        </p:txBody>
      </p:sp>
      <p:sp>
        <p:nvSpPr>
          <p:cNvPr id="53251" name="Rectangle 3">
            <a:extLst>
              <a:ext uri="{FF2B5EF4-FFF2-40B4-BE49-F238E27FC236}">
                <a16:creationId xmlns:a16="http://schemas.microsoft.com/office/drawing/2014/main" id="{91FAD3A7-2A09-4238-BBB4-28646C40BA7A}"/>
              </a:ext>
            </a:extLst>
          </p:cNvPr>
          <p:cNvSpPr>
            <a:spLocks noGrp="1" noChangeArrowheads="1"/>
          </p:cNvSpPr>
          <p:nvPr>
            <p:ph type="body" idx="4294967295"/>
          </p:nvPr>
        </p:nvSpPr>
        <p:spPr>
          <a:xfrm>
            <a:off x="1042988" y="1885950"/>
            <a:ext cx="8101012" cy="473075"/>
          </a:xfrm>
        </p:spPr>
        <p:txBody>
          <a:bodyPr/>
          <a:lstStyle/>
          <a:p>
            <a:pPr>
              <a:buFont typeface="Monotype Sorts" pitchFamily="2" charset="2"/>
              <a:buNone/>
            </a:pPr>
            <a:r>
              <a:rPr lang="en-US" altLang="zh-TW">
                <a:ea typeface="新細明體" panose="02020500000000000000" pitchFamily="18" charset="-120"/>
              </a:rPr>
              <a:t> </a:t>
            </a:r>
          </a:p>
        </p:txBody>
      </p:sp>
      <p:sp>
        <p:nvSpPr>
          <p:cNvPr id="53252" name="Text Box 4">
            <a:extLst>
              <a:ext uri="{FF2B5EF4-FFF2-40B4-BE49-F238E27FC236}">
                <a16:creationId xmlns:a16="http://schemas.microsoft.com/office/drawing/2014/main" id="{8AFB8DBA-B733-4650-B97E-30D884C50841}"/>
              </a:ext>
            </a:extLst>
          </p:cNvPr>
          <p:cNvSpPr txBox="1">
            <a:spLocks noChangeArrowheads="1"/>
          </p:cNvSpPr>
          <p:nvPr/>
        </p:nvSpPr>
        <p:spPr bwMode="auto">
          <a:xfrm>
            <a:off x="630238" y="6410325"/>
            <a:ext cx="5024437"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Note: This figure is redrawn on the basis of [Shalloway et al. 2005].</a:t>
            </a:r>
          </a:p>
        </p:txBody>
      </p:sp>
      <p:pic>
        <p:nvPicPr>
          <p:cNvPr id="53253" name="Picture 5" descr="abstract factory">
            <a:extLst>
              <a:ext uri="{FF2B5EF4-FFF2-40B4-BE49-F238E27FC236}">
                <a16:creationId xmlns:a16="http://schemas.microsoft.com/office/drawing/2014/main" id="{736A0173-4119-4C91-9868-2FC6F0B9C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1427163"/>
            <a:ext cx="8869362"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25275F7-E8AA-44C8-8F9F-A28DE72633B9}"/>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Abstract Factory (cont’d)</a:t>
            </a:r>
            <a:endParaRPr lang="zh-TW" altLang="en-US">
              <a:ea typeface="新細明體" panose="02020500000000000000" pitchFamily="18" charset="-120"/>
            </a:endParaRPr>
          </a:p>
        </p:txBody>
      </p:sp>
      <p:sp>
        <p:nvSpPr>
          <p:cNvPr id="54275" name="Rectangle 3">
            <a:extLst>
              <a:ext uri="{FF2B5EF4-FFF2-40B4-BE49-F238E27FC236}">
                <a16:creationId xmlns:a16="http://schemas.microsoft.com/office/drawing/2014/main" id="{40C65BB1-66E4-43CB-AECA-6450FC92601A}"/>
              </a:ext>
            </a:extLst>
          </p:cNvPr>
          <p:cNvSpPr>
            <a:spLocks noGrp="1" noChangeArrowheads="1"/>
          </p:cNvSpPr>
          <p:nvPr>
            <p:ph type="body" idx="1"/>
          </p:nvPr>
        </p:nvSpPr>
        <p:spPr>
          <a:xfrm>
            <a:off x="585788" y="1962150"/>
            <a:ext cx="8101012" cy="3970338"/>
          </a:xfrm>
        </p:spPr>
        <p:txBody>
          <a:bodyPr/>
          <a:lstStyle/>
          <a:p>
            <a:pPr lvl="1"/>
            <a:r>
              <a:rPr lang="en-US" altLang="zh-TW" sz="2800">
                <a:ea typeface="新細明體" panose="02020500000000000000" pitchFamily="18" charset="-120"/>
              </a:rPr>
              <a:t>The family of things are Product-A1, Product-B1, Product-A2, and Product-B2 which are created by ConcreteFactory-1 and ConcreteFactory-2, respectively.</a:t>
            </a:r>
          </a:p>
          <a:p>
            <a:pPr lvl="1"/>
            <a:r>
              <a:rPr lang="en-US" altLang="zh-TW" sz="2800">
                <a:ea typeface="新細明體" panose="02020500000000000000" pitchFamily="18" charset="-120"/>
              </a:rPr>
              <a:t>Abstract Factory is the interface for creating each member of the family of things.</a:t>
            </a:r>
          </a:p>
          <a:p>
            <a:pPr lvl="1"/>
            <a:r>
              <a:rPr lang="en-US" altLang="zh-TW" sz="2800">
                <a:ea typeface="新細明體" panose="02020500000000000000" pitchFamily="18" charset="-120"/>
              </a:rPr>
              <a:t>The client object does not know which particular factory it uses because it only knows that it has an AbstractFactory object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7884CD2-A1A1-4D82-A387-CE1538123B8F}"/>
              </a:ext>
            </a:extLst>
          </p:cNvPr>
          <p:cNvSpPr>
            <a:spLocks noGrp="1" noChangeArrowheads="1"/>
          </p:cNvSpPr>
          <p:nvPr>
            <p:ph type="title"/>
          </p:nvPr>
        </p:nvSpPr>
        <p:spPr>
          <a:xfrm>
            <a:off x="647700" y="515938"/>
            <a:ext cx="8066088" cy="484187"/>
          </a:xfrm>
        </p:spPr>
        <p:txBody>
          <a:bodyPr/>
          <a:lstStyle/>
          <a:p>
            <a:r>
              <a:rPr lang="en-US" altLang="zh-TW">
                <a:ea typeface="新細明體" panose="02020500000000000000" pitchFamily="18" charset="-120"/>
              </a:rPr>
              <a:t>Abstract Factory (cont’d)</a:t>
            </a:r>
            <a:endParaRPr lang="zh-TW" altLang="en-US">
              <a:ea typeface="新細明體" panose="02020500000000000000" pitchFamily="18" charset="-120"/>
            </a:endParaRPr>
          </a:p>
        </p:txBody>
      </p:sp>
      <p:sp>
        <p:nvSpPr>
          <p:cNvPr id="56323" name="Rectangle 3">
            <a:extLst>
              <a:ext uri="{FF2B5EF4-FFF2-40B4-BE49-F238E27FC236}">
                <a16:creationId xmlns:a16="http://schemas.microsoft.com/office/drawing/2014/main" id="{CC5867C2-D3C5-4274-93FA-38C9FD3EA8E6}"/>
              </a:ext>
            </a:extLst>
          </p:cNvPr>
          <p:cNvSpPr>
            <a:spLocks noGrp="1" noChangeArrowheads="1"/>
          </p:cNvSpPr>
          <p:nvPr>
            <p:ph type="body" idx="1"/>
          </p:nvPr>
        </p:nvSpPr>
        <p:spPr>
          <a:xfrm>
            <a:off x="530225" y="1227138"/>
            <a:ext cx="8101013" cy="4802187"/>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pattern isolates the clients from implementation classes.</a:t>
            </a:r>
          </a:p>
          <a:p>
            <a:pPr lvl="1"/>
            <a:r>
              <a:rPr lang="en-US" altLang="zh-TW" sz="2800">
                <a:ea typeface="新細明體" panose="02020500000000000000" pitchFamily="18" charset="-120"/>
              </a:rPr>
              <a:t>Changing the concrete factory an application uses is easy, because the class of a concrete factory appears only once in an application.</a:t>
            </a:r>
          </a:p>
          <a:p>
            <a:pPr lvl="1"/>
            <a:r>
              <a:rPr lang="en-US" altLang="zh-TW" sz="2800">
                <a:ea typeface="新細明體" panose="02020500000000000000" pitchFamily="18" charset="-120"/>
              </a:rPr>
              <a:t>An application uses objects from only one family at a time.</a:t>
            </a:r>
          </a:p>
          <a:p>
            <a:pPr lvl="1"/>
            <a:r>
              <a:rPr lang="en-US" altLang="zh-TW" sz="2800">
                <a:ea typeface="新細明體" panose="02020500000000000000" pitchFamily="18" charset="-120"/>
              </a:rPr>
              <a:t>Extending abstract factories to produce new kinds of products is difficult.</a:t>
            </a:r>
            <a:endParaRPr lang="zh-TW" altLang="en-US" sz="2800">
              <a:ea typeface="新細明體" panose="02020500000000000000" pitchFamily="18" charset="-12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833F9BA-5658-4B61-B61A-5695A0E1F88A}"/>
              </a:ext>
            </a:extLst>
          </p:cNvPr>
          <p:cNvSpPr>
            <a:spLocks noGrp="1" noChangeArrowheads="1"/>
          </p:cNvSpPr>
          <p:nvPr>
            <p:ph type="title"/>
          </p:nvPr>
        </p:nvSpPr>
        <p:spPr>
          <a:xfrm>
            <a:off x="619125" y="196850"/>
            <a:ext cx="8066088" cy="542925"/>
          </a:xfrm>
        </p:spPr>
        <p:txBody>
          <a:bodyPr/>
          <a:lstStyle/>
          <a:p>
            <a:r>
              <a:rPr lang="en-US" altLang="zh-TW">
                <a:ea typeface="新細明體" panose="02020500000000000000" pitchFamily="18" charset="-120"/>
              </a:rPr>
              <a:t>Abstract Factory (cont’d)</a:t>
            </a:r>
            <a:endParaRPr lang="zh-TW" altLang="en-US">
              <a:ea typeface="新細明體" panose="02020500000000000000" pitchFamily="18" charset="-120"/>
            </a:endParaRPr>
          </a:p>
        </p:txBody>
      </p:sp>
      <p:sp>
        <p:nvSpPr>
          <p:cNvPr id="57347" name="Rectangle 3">
            <a:extLst>
              <a:ext uri="{FF2B5EF4-FFF2-40B4-BE49-F238E27FC236}">
                <a16:creationId xmlns:a16="http://schemas.microsoft.com/office/drawing/2014/main" id="{A44C6278-B44E-4699-B1CA-8DB4D7933964}"/>
              </a:ext>
            </a:extLst>
          </p:cNvPr>
          <p:cNvSpPr>
            <a:spLocks noGrp="1" noChangeArrowheads="1"/>
          </p:cNvSpPr>
          <p:nvPr>
            <p:ph type="body" idx="1"/>
          </p:nvPr>
        </p:nvSpPr>
        <p:spPr>
          <a:xfrm>
            <a:off x="619125" y="984250"/>
            <a:ext cx="8101013" cy="420688"/>
          </a:xfrm>
        </p:spPr>
        <p:txBody>
          <a:bodyPr/>
          <a:lstStyle/>
          <a:p>
            <a:r>
              <a:rPr lang="en-US" altLang="zh-TW">
                <a:ea typeface="新細明體" panose="02020500000000000000" pitchFamily="18" charset="-120"/>
              </a:rPr>
              <a:t>Example: A user interface toolkit </a:t>
            </a:r>
            <a:r>
              <a:rPr lang="en-US" altLang="zh-TW" baseline="30000">
                <a:ea typeface="新細明體" panose="02020500000000000000" pitchFamily="18" charset="-120"/>
              </a:rPr>
              <a:t>(*)</a:t>
            </a:r>
            <a:r>
              <a:rPr lang="en-US" altLang="zh-TW">
                <a:ea typeface="新細明體" panose="02020500000000000000" pitchFamily="18" charset="-120"/>
              </a:rPr>
              <a:t>. </a:t>
            </a:r>
          </a:p>
        </p:txBody>
      </p:sp>
      <p:pic>
        <p:nvPicPr>
          <p:cNvPr id="57348" name="Picture 5" descr="abstract factory example">
            <a:extLst>
              <a:ext uri="{FF2B5EF4-FFF2-40B4-BE49-F238E27FC236}">
                <a16:creationId xmlns:a16="http://schemas.microsoft.com/office/drawing/2014/main" id="{FFAB34AE-A476-473D-BB75-A95A1203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550988"/>
            <a:ext cx="7735888"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 Box 6">
            <a:extLst>
              <a:ext uri="{FF2B5EF4-FFF2-40B4-BE49-F238E27FC236}">
                <a16:creationId xmlns:a16="http://schemas.microsoft.com/office/drawing/2014/main" id="{95FF58F9-0331-4528-A9E0-179844FBE18E}"/>
              </a:ext>
            </a:extLst>
          </p:cNvPr>
          <p:cNvSpPr txBox="1">
            <a:spLocks noChangeArrowheads="1"/>
          </p:cNvSpPr>
          <p:nvPr/>
        </p:nvSpPr>
        <p:spPr bwMode="auto">
          <a:xfrm>
            <a:off x="619125" y="6450013"/>
            <a:ext cx="13128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[GoF 1995].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7CBDC49-7D29-4622-A610-82401DAEB693}"/>
              </a:ext>
            </a:extLst>
          </p:cNvPr>
          <p:cNvSpPr>
            <a:spLocks noGrp="1" noChangeArrowheads="1"/>
          </p:cNvSpPr>
          <p:nvPr>
            <p:ph type="title"/>
          </p:nvPr>
        </p:nvSpPr>
        <p:spPr>
          <a:xfrm>
            <a:off x="635000" y="460375"/>
            <a:ext cx="8066088" cy="484188"/>
          </a:xfrm>
        </p:spPr>
        <p:txBody>
          <a:bodyPr/>
          <a:lstStyle/>
          <a:p>
            <a:pPr>
              <a:buSzPct val="60000"/>
              <a:buFont typeface="Wingdings" panose="05000000000000000000" pitchFamily="2" charset="2"/>
              <a:buChar char="l"/>
            </a:pPr>
            <a:r>
              <a:rPr lang="en-US" altLang="zh-TW">
                <a:ea typeface="新細明體" panose="02020500000000000000" pitchFamily="18" charset="-120"/>
              </a:rPr>
              <a:t> Factory Method</a:t>
            </a:r>
          </a:p>
        </p:txBody>
      </p:sp>
      <p:sp>
        <p:nvSpPr>
          <p:cNvPr id="58371" name="Rectangle 3">
            <a:extLst>
              <a:ext uri="{FF2B5EF4-FFF2-40B4-BE49-F238E27FC236}">
                <a16:creationId xmlns:a16="http://schemas.microsoft.com/office/drawing/2014/main" id="{91100253-FA2B-4001-81BD-C936A82994C6}"/>
              </a:ext>
            </a:extLst>
          </p:cNvPr>
          <p:cNvSpPr>
            <a:spLocks noGrp="1" noChangeArrowheads="1"/>
          </p:cNvSpPr>
          <p:nvPr>
            <p:ph type="body" idx="1"/>
          </p:nvPr>
        </p:nvSpPr>
        <p:spPr>
          <a:xfrm>
            <a:off x="544513" y="977900"/>
            <a:ext cx="8101012" cy="5549900"/>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Define an interface for creating an object, but let subclasses decide which class to instantiate. Factory Method lets a class defer instantiation to subclasses [GoF 1995].</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A class needs to instantiate a derivation of another class, but doesn’t know which one.</a:t>
            </a:r>
          </a:p>
          <a:p>
            <a:r>
              <a:rPr lang="en-US" altLang="zh-TW" sz="3200">
                <a:ea typeface="新細明體" panose="02020500000000000000" pitchFamily="18" charset="-120"/>
              </a:rPr>
              <a:t>Solution.</a:t>
            </a:r>
          </a:p>
          <a:p>
            <a:pPr lvl="1"/>
            <a:r>
              <a:rPr lang="en-US" altLang="zh-TW" sz="2800">
                <a:ea typeface="新細明體" panose="02020500000000000000" pitchFamily="18" charset="-120"/>
              </a:rPr>
              <a:t>A derived class makes the decision on which class to instantiate and the rules to instantiate it.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7B2177-940A-4F18-B5C6-B222B5621987}"/>
              </a:ext>
            </a:extLst>
          </p:cNvPr>
          <p:cNvSpPr>
            <a:spLocks noGrp="1" noChangeArrowheads="1"/>
          </p:cNvSpPr>
          <p:nvPr>
            <p:ph type="title"/>
          </p:nvPr>
        </p:nvSpPr>
        <p:spPr>
          <a:xfrm>
            <a:off x="579438" y="598488"/>
            <a:ext cx="8066087" cy="484187"/>
          </a:xfrm>
        </p:spPr>
        <p:txBody>
          <a:bodyPr/>
          <a:lstStyle/>
          <a:p>
            <a:r>
              <a:rPr lang="en-US" altLang="zh-TW">
                <a:ea typeface="新細明體" panose="02020500000000000000" pitchFamily="18" charset="-120"/>
              </a:rPr>
              <a:t>Factory Method (cont’d)</a:t>
            </a:r>
            <a:endParaRPr lang="zh-TW" altLang="en-US">
              <a:ea typeface="新細明體" panose="02020500000000000000" pitchFamily="18" charset="-120"/>
            </a:endParaRPr>
          </a:p>
        </p:txBody>
      </p:sp>
      <p:sp>
        <p:nvSpPr>
          <p:cNvPr id="59395" name="Rectangle 3">
            <a:extLst>
              <a:ext uri="{FF2B5EF4-FFF2-40B4-BE49-F238E27FC236}">
                <a16:creationId xmlns:a16="http://schemas.microsoft.com/office/drawing/2014/main" id="{520DF953-5286-4305-BC84-9491485F6E5B}"/>
              </a:ext>
            </a:extLst>
          </p:cNvPr>
          <p:cNvSpPr>
            <a:spLocks noGrp="1" noChangeArrowheads="1"/>
          </p:cNvSpPr>
          <p:nvPr>
            <p:ph type="body" idx="4294967295"/>
          </p:nvPr>
        </p:nvSpPr>
        <p:spPr>
          <a:xfrm>
            <a:off x="1042988" y="1962150"/>
            <a:ext cx="8101012" cy="1028700"/>
          </a:xfrm>
        </p:spPr>
        <p:txBody>
          <a:bodyPr/>
          <a:lstStyle/>
          <a:p>
            <a:endParaRPr lang="en-US" altLang="zh-TW">
              <a:ea typeface="新細明體" panose="02020500000000000000" pitchFamily="18" charset="-120"/>
            </a:endParaRPr>
          </a:p>
          <a:p>
            <a:endParaRPr lang="en-US" altLang="zh-TW">
              <a:ea typeface="新細明體" panose="02020500000000000000" pitchFamily="18" charset="-120"/>
            </a:endParaRPr>
          </a:p>
        </p:txBody>
      </p:sp>
      <p:pic>
        <p:nvPicPr>
          <p:cNvPr id="59396" name="Picture 4" descr="factory method">
            <a:extLst>
              <a:ext uri="{FF2B5EF4-FFF2-40B4-BE49-F238E27FC236}">
                <a16:creationId xmlns:a16="http://schemas.microsoft.com/office/drawing/2014/main" id="{B7929000-7742-4165-9AB5-EE8873B8D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524000"/>
            <a:ext cx="7639050"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429D6E1-B52E-41A7-A3A5-0E5A68F7961D}"/>
              </a:ext>
            </a:extLst>
          </p:cNvPr>
          <p:cNvSpPr>
            <a:spLocks noGrp="1" noChangeArrowheads="1"/>
          </p:cNvSpPr>
          <p:nvPr>
            <p:ph type="title"/>
          </p:nvPr>
        </p:nvSpPr>
        <p:spPr>
          <a:xfrm>
            <a:off x="565150" y="460375"/>
            <a:ext cx="8066088" cy="484188"/>
          </a:xfrm>
        </p:spPr>
        <p:txBody>
          <a:bodyPr/>
          <a:lstStyle/>
          <a:p>
            <a:r>
              <a:rPr lang="en-US" altLang="zh-TW">
                <a:ea typeface="新細明體" panose="02020500000000000000" pitchFamily="18" charset="-120"/>
              </a:rPr>
              <a:t>Factory Method (cont’d)</a:t>
            </a:r>
            <a:endParaRPr lang="zh-TW" altLang="en-US">
              <a:ea typeface="新細明體" panose="02020500000000000000" pitchFamily="18" charset="-120"/>
            </a:endParaRPr>
          </a:p>
        </p:txBody>
      </p:sp>
      <p:sp>
        <p:nvSpPr>
          <p:cNvPr id="60419" name="Rectangle 3">
            <a:extLst>
              <a:ext uri="{FF2B5EF4-FFF2-40B4-BE49-F238E27FC236}">
                <a16:creationId xmlns:a16="http://schemas.microsoft.com/office/drawing/2014/main" id="{472C9465-2B1D-4092-9459-BA2BDFFCDE1B}"/>
              </a:ext>
            </a:extLst>
          </p:cNvPr>
          <p:cNvSpPr>
            <a:spLocks noGrp="1" noChangeArrowheads="1"/>
          </p:cNvSpPr>
          <p:nvPr>
            <p:ph type="body" idx="1"/>
          </p:nvPr>
        </p:nvSpPr>
        <p:spPr>
          <a:xfrm>
            <a:off x="571500" y="922338"/>
            <a:ext cx="8101013" cy="1809750"/>
          </a:xfrm>
        </p:spPr>
        <p:txBody>
          <a:bodyPr/>
          <a:lstStyle/>
          <a:p>
            <a:r>
              <a:rPr lang="en-US" altLang="zh-TW" sz="2800">
                <a:ea typeface="新細明體" panose="02020500000000000000" pitchFamily="18" charset="-120"/>
              </a:rPr>
              <a:t>Consequences.</a:t>
            </a:r>
          </a:p>
          <a:p>
            <a:pPr lvl="1"/>
            <a:r>
              <a:rPr lang="en-US" altLang="zh-TW" sz="2400">
                <a:ea typeface="新細明體" panose="02020500000000000000" pitchFamily="18" charset="-120"/>
              </a:rPr>
              <a:t>The set of product classes that can be instantiated (ConcreteProduct) may change dynamically.</a:t>
            </a:r>
          </a:p>
          <a:p>
            <a:pPr lvl="1"/>
            <a:r>
              <a:rPr lang="en-US" altLang="zh-TW" sz="2400">
                <a:ea typeface="新細明體" panose="02020500000000000000" pitchFamily="18" charset="-120"/>
              </a:rPr>
              <a:t>Example: Java Iterator</a:t>
            </a:r>
          </a:p>
        </p:txBody>
      </p:sp>
      <p:pic>
        <p:nvPicPr>
          <p:cNvPr id="60420" name="Picture 4" descr="class hierarchy">
            <a:extLst>
              <a:ext uri="{FF2B5EF4-FFF2-40B4-BE49-F238E27FC236}">
                <a16:creationId xmlns:a16="http://schemas.microsoft.com/office/drawing/2014/main" id="{7C8A015D-962E-4D1E-89E0-647BDF482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2711450"/>
            <a:ext cx="6350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CFC8B3D-0297-4D25-A64F-2BF54FF71F3F}"/>
              </a:ext>
            </a:extLst>
          </p:cNvPr>
          <p:cNvSpPr>
            <a:spLocks noGrp="1" noChangeArrowheads="1"/>
          </p:cNvSpPr>
          <p:nvPr>
            <p:ph type="title"/>
          </p:nvPr>
        </p:nvSpPr>
        <p:spPr>
          <a:xfrm>
            <a:off x="550863" y="460375"/>
            <a:ext cx="8066087" cy="482600"/>
          </a:xfrm>
        </p:spPr>
        <p:txBody>
          <a:bodyPr/>
          <a:lstStyle/>
          <a:p>
            <a:r>
              <a:rPr lang="en-US" altLang="zh-TW">
                <a:ea typeface="新細明體" panose="02020500000000000000" pitchFamily="18" charset="-120"/>
              </a:rPr>
              <a:t>Factory Method (cont’d)</a:t>
            </a:r>
            <a:endParaRPr lang="zh-TW" altLang="en-US">
              <a:ea typeface="新細明體" panose="02020500000000000000" pitchFamily="18" charset="-120"/>
            </a:endParaRPr>
          </a:p>
        </p:txBody>
      </p:sp>
      <p:sp>
        <p:nvSpPr>
          <p:cNvPr id="61443" name="Rectangle 3">
            <a:extLst>
              <a:ext uri="{FF2B5EF4-FFF2-40B4-BE49-F238E27FC236}">
                <a16:creationId xmlns:a16="http://schemas.microsoft.com/office/drawing/2014/main" id="{25F1FE20-D738-4427-B42E-DA7629CA8363}"/>
              </a:ext>
            </a:extLst>
          </p:cNvPr>
          <p:cNvSpPr>
            <a:spLocks noGrp="1" noChangeArrowheads="1"/>
          </p:cNvSpPr>
          <p:nvPr>
            <p:ph type="body" idx="1"/>
          </p:nvPr>
        </p:nvSpPr>
        <p:spPr>
          <a:xfrm>
            <a:off x="571500" y="1214438"/>
            <a:ext cx="8101013" cy="866775"/>
          </a:xfrm>
        </p:spPr>
        <p:txBody>
          <a:bodyPr/>
          <a:lstStyle/>
          <a:p>
            <a:r>
              <a:rPr lang="en-US" altLang="zh-TW" sz="2800">
                <a:ea typeface="新細明體" panose="02020500000000000000" pitchFamily="18" charset="-120"/>
              </a:rPr>
              <a:t>A bank wants to promote its credit card. A Factory Method handles the creation of credit cards.</a:t>
            </a:r>
          </a:p>
        </p:txBody>
      </p:sp>
      <p:sp>
        <p:nvSpPr>
          <p:cNvPr id="61444" name="Text Box 5">
            <a:extLst>
              <a:ext uri="{FF2B5EF4-FFF2-40B4-BE49-F238E27FC236}">
                <a16:creationId xmlns:a16="http://schemas.microsoft.com/office/drawing/2014/main" id="{C70186E0-5D5C-49C2-85CD-D47CF87A8CD7}"/>
              </a:ext>
            </a:extLst>
          </p:cNvPr>
          <p:cNvSpPr txBox="1">
            <a:spLocks noChangeArrowheads="1"/>
          </p:cNvSpPr>
          <p:nvPr/>
        </p:nvSpPr>
        <p:spPr bwMode="auto">
          <a:xfrm>
            <a:off x="669925" y="6450013"/>
            <a:ext cx="623888"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Note: </a:t>
            </a:r>
          </a:p>
        </p:txBody>
      </p:sp>
      <p:pic>
        <p:nvPicPr>
          <p:cNvPr id="61445" name="Picture 6" descr="factory method example">
            <a:extLst>
              <a:ext uri="{FF2B5EF4-FFF2-40B4-BE49-F238E27FC236}">
                <a16:creationId xmlns:a16="http://schemas.microsoft.com/office/drawing/2014/main" id="{E8C833B8-BCDC-490F-8FFF-D4370F24A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2058988"/>
            <a:ext cx="5986462"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9C3E3DB-42EC-46E6-8BE1-E4CE4707D9FA}"/>
              </a:ext>
            </a:extLst>
          </p:cNvPr>
          <p:cNvSpPr>
            <a:spLocks noGrp="1" noChangeArrowheads="1"/>
          </p:cNvSpPr>
          <p:nvPr>
            <p:ph type="title"/>
          </p:nvPr>
        </p:nvSpPr>
        <p:spPr>
          <a:xfrm>
            <a:off x="606425" y="404813"/>
            <a:ext cx="8066088" cy="482600"/>
          </a:xfrm>
        </p:spPr>
        <p:txBody>
          <a:bodyPr/>
          <a:lstStyle/>
          <a:p>
            <a:r>
              <a:rPr lang="en-US" altLang="zh-TW">
                <a:ea typeface="新細明體" panose="02020500000000000000" pitchFamily="18" charset="-120"/>
              </a:rPr>
              <a:t>Factory Method (cont’d)</a:t>
            </a:r>
            <a:endParaRPr lang="zh-TW" altLang="en-US">
              <a:ea typeface="新細明體" panose="02020500000000000000" pitchFamily="18" charset="-120"/>
            </a:endParaRPr>
          </a:p>
        </p:txBody>
      </p:sp>
      <p:sp>
        <p:nvSpPr>
          <p:cNvPr id="62467" name="Rectangle 3">
            <a:extLst>
              <a:ext uri="{FF2B5EF4-FFF2-40B4-BE49-F238E27FC236}">
                <a16:creationId xmlns:a16="http://schemas.microsoft.com/office/drawing/2014/main" id="{9A169C49-D783-4A5A-A2FE-3C18FEE43A22}"/>
              </a:ext>
            </a:extLst>
          </p:cNvPr>
          <p:cNvSpPr>
            <a:spLocks noGrp="1" noChangeArrowheads="1"/>
          </p:cNvSpPr>
          <p:nvPr>
            <p:ph type="body" idx="1"/>
          </p:nvPr>
        </p:nvSpPr>
        <p:spPr>
          <a:xfrm>
            <a:off x="585788" y="854075"/>
            <a:ext cx="8404225" cy="1698625"/>
          </a:xfrm>
        </p:spPr>
        <p:txBody>
          <a:bodyPr/>
          <a:lstStyle/>
          <a:p>
            <a:r>
              <a:rPr lang="en-US" altLang="zh-TW" sz="2800">
                <a:ea typeface="新細明體" panose="02020500000000000000" pitchFamily="18" charset="-120"/>
              </a:rPr>
              <a:t>The perspectives of the “using object” and the “creating object”.</a:t>
            </a:r>
          </a:p>
          <a:p>
            <a:pPr lvl="1"/>
            <a:r>
              <a:rPr lang="en-US" altLang="zh-TW" sz="2400">
                <a:ea typeface="新細明體" panose="02020500000000000000" pitchFamily="18" charset="-120"/>
              </a:rPr>
              <a:t>Objects should either use other objects or create other objects, but never both [Shalloway et al. 2005].</a:t>
            </a:r>
          </a:p>
        </p:txBody>
      </p:sp>
      <p:sp>
        <p:nvSpPr>
          <p:cNvPr id="62468" name="Text Box 5">
            <a:extLst>
              <a:ext uri="{FF2B5EF4-FFF2-40B4-BE49-F238E27FC236}">
                <a16:creationId xmlns:a16="http://schemas.microsoft.com/office/drawing/2014/main" id="{C2A5E9C6-45BB-47CC-8F85-FA1985374014}"/>
              </a:ext>
            </a:extLst>
          </p:cNvPr>
          <p:cNvSpPr txBox="1">
            <a:spLocks noChangeArrowheads="1"/>
          </p:cNvSpPr>
          <p:nvPr/>
        </p:nvSpPr>
        <p:spPr bwMode="auto">
          <a:xfrm>
            <a:off x="619125" y="6450013"/>
            <a:ext cx="48307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Note: Figures are extracted from [Shalloway et al. 2005], pp.352.</a:t>
            </a:r>
          </a:p>
        </p:txBody>
      </p:sp>
      <p:pic>
        <p:nvPicPr>
          <p:cNvPr id="62469" name="Picture 6" descr="perspectives of objects">
            <a:extLst>
              <a:ext uri="{FF2B5EF4-FFF2-40B4-BE49-F238E27FC236}">
                <a16:creationId xmlns:a16="http://schemas.microsoft.com/office/drawing/2014/main" id="{E026878D-AB71-49B0-A5BD-AF0F1C178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2922588"/>
            <a:ext cx="8963025"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8894B5C-7C37-4646-BA4F-0A81E5A84C83}"/>
              </a:ext>
            </a:extLst>
          </p:cNvPr>
          <p:cNvSpPr>
            <a:spLocks noGrp="1" noChangeArrowheads="1"/>
          </p:cNvSpPr>
          <p:nvPr>
            <p:ph type="body" idx="1"/>
          </p:nvPr>
        </p:nvSpPr>
        <p:spPr>
          <a:xfrm>
            <a:off x="636588" y="1833563"/>
            <a:ext cx="8101012" cy="3776662"/>
          </a:xfrm>
        </p:spPr>
        <p:txBody>
          <a:bodyPr/>
          <a:lstStyle/>
          <a:p>
            <a:r>
              <a:rPr lang="en-US" altLang="zh-TW" sz="3200">
                <a:ea typeface="新細明體" panose="02020500000000000000" pitchFamily="18" charset="-120"/>
              </a:rPr>
              <a:t>Intent: Processing large amount of data streams.</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To build a system that must process or transform a stream of input data. The system has to be built by several developers, the global system task decomposes obviously into several processing stages, and the requirements are likely to change.</a:t>
            </a:r>
          </a:p>
        </p:txBody>
      </p:sp>
      <p:sp>
        <p:nvSpPr>
          <p:cNvPr id="10243" name="Rectangle 3">
            <a:extLst>
              <a:ext uri="{FF2B5EF4-FFF2-40B4-BE49-F238E27FC236}">
                <a16:creationId xmlns:a16="http://schemas.microsoft.com/office/drawing/2014/main" id="{9187C53A-5554-4461-B860-DE5D96DDAFD6}"/>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5.2.1 Pipes and Filters</a:t>
            </a:r>
            <a:endParaRPr lang="zh-TW" altLang="en-US" sz="2400">
              <a:ea typeface="新細明體" panose="02020500000000000000" pitchFamily="18" charset="-120"/>
            </a:endParaRPr>
          </a:p>
        </p:txBody>
      </p:sp>
      <p:sp>
        <p:nvSpPr>
          <p:cNvPr id="10244" name="Rectangle 4">
            <a:extLst>
              <a:ext uri="{FF2B5EF4-FFF2-40B4-BE49-F238E27FC236}">
                <a16:creationId xmlns:a16="http://schemas.microsoft.com/office/drawing/2014/main" id="{FD20232A-4D80-4D4E-BAD5-E617CE7F61FE}"/>
              </a:ext>
            </a:extLst>
          </p:cNvPr>
          <p:cNvSpPr>
            <a:spLocks noChangeArrowheads="1"/>
          </p:cNvSpPr>
          <p:nvPr/>
        </p:nvSpPr>
        <p:spPr bwMode="auto">
          <a:xfrm>
            <a:off x="790575" y="6419850"/>
            <a:ext cx="221615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sz="1400" b="1">
              <a:ea typeface="新細明體" panose="02020500000000000000" pitchFamily="18" charset="-12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E9B2B5C-16C5-44BA-8EAA-02BE90A2A80C}"/>
              </a:ext>
            </a:extLst>
          </p:cNvPr>
          <p:cNvSpPr>
            <a:spLocks noGrp="1" noChangeArrowheads="1"/>
          </p:cNvSpPr>
          <p:nvPr>
            <p:ph type="title"/>
          </p:nvPr>
        </p:nvSpPr>
        <p:spPr>
          <a:xfrm>
            <a:off x="579438" y="446088"/>
            <a:ext cx="8066087" cy="484187"/>
          </a:xfrm>
        </p:spPr>
        <p:txBody>
          <a:bodyPr/>
          <a:lstStyle/>
          <a:p>
            <a:pPr>
              <a:buSzPct val="60000"/>
              <a:buFont typeface="Wingdings" panose="05000000000000000000" pitchFamily="2" charset="2"/>
              <a:buChar char="l"/>
            </a:pPr>
            <a:r>
              <a:rPr lang="en-US" altLang="zh-TW">
                <a:ea typeface="新細明體" panose="02020500000000000000" pitchFamily="18" charset="-120"/>
              </a:rPr>
              <a:t> Singleton</a:t>
            </a:r>
          </a:p>
        </p:txBody>
      </p:sp>
      <p:sp>
        <p:nvSpPr>
          <p:cNvPr id="63491" name="Rectangle 3">
            <a:extLst>
              <a:ext uri="{FF2B5EF4-FFF2-40B4-BE49-F238E27FC236}">
                <a16:creationId xmlns:a16="http://schemas.microsoft.com/office/drawing/2014/main" id="{DABAADA9-E5AC-4B47-BBC3-83364E07FF0C}"/>
              </a:ext>
            </a:extLst>
          </p:cNvPr>
          <p:cNvSpPr>
            <a:spLocks noGrp="1" noChangeArrowheads="1"/>
          </p:cNvSpPr>
          <p:nvPr>
            <p:ph type="body" idx="1"/>
          </p:nvPr>
        </p:nvSpPr>
        <p:spPr>
          <a:xfrm>
            <a:off x="558800" y="1020763"/>
            <a:ext cx="8101013" cy="5160962"/>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Ensure a class that only one instance is created. All objects that use an instance of the class use the same instance.</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Several different client objects need to refer to the same thing, and ensure no more than one of them.</a:t>
            </a:r>
          </a:p>
          <a:p>
            <a:r>
              <a:rPr lang="en-US" altLang="zh-TW" sz="3200">
                <a:ea typeface="新細明體" panose="02020500000000000000" pitchFamily="18" charset="-120"/>
              </a:rPr>
              <a:t>Solution.</a:t>
            </a:r>
          </a:p>
          <a:p>
            <a:pPr lvl="1"/>
            <a:r>
              <a:rPr lang="en-US" altLang="zh-TW" sz="2800">
                <a:ea typeface="新細明體" panose="02020500000000000000" pitchFamily="18" charset="-120"/>
              </a:rPr>
              <a:t>Define a static method of the class that returns the singleton.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226FF30-B46A-4CBC-A591-86E789646401}"/>
              </a:ext>
            </a:extLst>
          </p:cNvPr>
          <p:cNvSpPr>
            <a:spLocks noGrp="1" noChangeArrowheads="1"/>
          </p:cNvSpPr>
          <p:nvPr>
            <p:ph type="title"/>
          </p:nvPr>
        </p:nvSpPr>
        <p:spPr>
          <a:xfrm>
            <a:off x="635000" y="279400"/>
            <a:ext cx="8066088" cy="484188"/>
          </a:xfrm>
        </p:spPr>
        <p:txBody>
          <a:bodyPr/>
          <a:lstStyle/>
          <a:p>
            <a:r>
              <a:rPr lang="en-US" altLang="zh-TW">
                <a:ea typeface="新細明體" panose="02020500000000000000" pitchFamily="18" charset="-120"/>
              </a:rPr>
              <a:t>Singleton (cont’d)</a:t>
            </a:r>
          </a:p>
        </p:txBody>
      </p:sp>
      <p:sp>
        <p:nvSpPr>
          <p:cNvPr id="64515" name="Rectangle 3">
            <a:extLst>
              <a:ext uri="{FF2B5EF4-FFF2-40B4-BE49-F238E27FC236}">
                <a16:creationId xmlns:a16="http://schemas.microsoft.com/office/drawing/2014/main" id="{9B87B274-F263-4EFA-9B88-930B3995886A}"/>
              </a:ext>
            </a:extLst>
          </p:cNvPr>
          <p:cNvSpPr>
            <a:spLocks noGrp="1" noChangeArrowheads="1"/>
          </p:cNvSpPr>
          <p:nvPr>
            <p:ph type="body" idx="1"/>
          </p:nvPr>
        </p:nvSpPr>
        <p:spPr>
          <a:xfrm>
            <a:off x="585788" y="1962150"/>
            <a:ext cx="8101012" cy="4219575"/>
          </a:xfrm>
        </p:spPr>
        <p:txBody>
          <a:bodyPr/>
          <a:lstStyle/>
          <a:p>
            <a:endParaRPr lang="en-US" altLang="zh-TW" sz="2800">
              <a:ea typeface="新細明體" panose="02020500000000000000" pitchFamily="18" charset="-120"/>
            </a:endParaRPr>
          </a:p>
          <a:p>
            <a:endParaRPr lang="en-US" altLang="zh-TW" sz="2800">
              <a:ea typeface="新細明體" panose="02020500000000000000" pitchFamily="18" charset="-120"/>
            </a:endParaRPr>
          </a:p>
          <a:p>
            <a:endParaRPr lang="en-US" altLang="zh-TW" sz="2800">
              <a:ea typeface="新細明體" panose="02020500000000000000" pitchFamily="18" charset="-120"/>
            </a:endParaRPr>
          </a:p>
          <a:p>
            <a:r>
              <a:rPr lang="en-US" altLang="zh-TW" sz="2800">
                <a:ea typeface="新細明體" panose="02020500000000000000" pitchFamily="18" charset="-120"/>
              </a:rPr>
              <a:t>Consequences.</a:t>
            </a:r>
          </a:p>
          <a:p>
            <a:pPr lvl="1"/>
            <a:r>
              <a:rPr lang="en-US" altLang="zh-TW" sz="2400">
                <a:ea typeface="新細明體" panose="02020500000000000000" pitchFamily="18" charset="-120"/>
              </a:rPr>
              <a:t>Clients need not concern themselves whether an instance of the Singleton exists. This can be controlled from within the Singleton.</a:t>
            </a:r>
          </a:p>
          <a:p>
            <a:pPr lvl="1"/>
            <a:r>
              <a:rPr lang="en-US" altLang="zh-TW" sz="2400">
                <a:ea typeface="新細明體" panose="02020500000000000000" pitchFamily="18" charset="-120"/>
              </a:rPr>
              <a:t>singletonInstance is a class scope attribute, and getInstance () is a class scope operation.</a:t>
            </a:r>
          </a:p>
        </p:txBody>
      </p:sp>
      <p:sp>
        <p:nvSpPr>
          <p:cNvPr id="64516" name="Line 5">
            <a:extLst>
              <a:ext uri="{FF2B5EF4-FFF2-40B4-BE49-F238E27FC236}">
                <a16:creationId xmlns:a16="http://schemas.microsoft.com/office/drawing/2014/main" id="{C27AB60C-BCE0-4396-BBAB-F012415721B5}"/>
              </a:ext>
            </a:extLst>
          </p:cNvPr>
          <p:cNvSpPr>
            <a:spLocks noChangeShapeType="1"/>
          </p:cNvSpPr>
          <p:nvPr/>
        </p:nvSpPr>
        <p:spPr bwMode="auto">
          <a:xfrm>
            <a:off x="3211513" y="2770188"/>
            <a:ext cx="12430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64517" name="Picture 6" descr="singleton pattern">
            <a:extLst>
              <a:ext uri="{FF2B5EF4-FFF2-40B4-BE49-F238E27FC236}">
                <a16:creationId xmlns:a16="http://schemas.microsoft.com/office/drawing/2014/main" id="{ED60CAD8-1D9D-415A-A208-849E2F92C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873125"/>
            <a:ext cx="5262562"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368AEA0-9946-4477-B619-BEECDCDEB9D9}"/>
              </a:ext>
            </a:extLst>
          </p:cNvPr>
          <p:cNvSpPr>
            <a:spLocks noGrp="1" noChangeArrowheads="1"/>
          </p:cNvSpPr>
          <p:nvPr>
            <p:ph type="title"/>
          </p:nvPr>
        </p:nvSpPr>
        <p:spPr>
          <a:xfrm>
            <a:off x="579438" y="293688"/>
            <a:ext cx="8066087" cy="484187"/>
          </a:xfrm>
        </p:spPr>
        <p:txBody>
          <a:bodyPr/>
          <a:lstStyle/>
          <a:p>
            <a:r>
              <a:rPr lang="en-US" altLang="zh-TW">
                <a:ea typeface="新細明體" panose="02020500000000000000" pitchFamily="18" charset="-120"/>
              </a:rPr>
              <a:t>Singleton (cont’d)</a:t>
            </a:r>
            <a:endParaRPr lang="zh-TW" altLang="en-US">
              <a:ea typeface="新細明體" panose="02020500000000000000" pitchFamily="18" charset="-120"/>
            </a:endParaRPr>
          </a:p>
        </p:txBody>
      </p:sp>
      <p:sp>
        <p:nvSpPr>
          <p:cNvPr id="65539" name="Rectangle 3">
            <a:extLst>
              <a:ext uri="{FF2B5EF4-FFF2-40B4-BE49-F238E27FC236}">
                <a16:creationId xmlns:a16="http://schemas.microsoft.com/office/drawing/2014/main" id="{3DCB9D54-EA57-4D54-A0F0-1F644AF657DC}"/>
              </a:ext>
            </a:extLst>
          </p:cNvPr>
          <p:cNvSpPr>
            <a:spLocks noGrp="1" noChangeArrowheads="1"/>
          </p:cNvSpPr>
          <p:nvPr>
            <p:ph type="body" sz="half" idx="1"/>
          </p:nvPr>
        </p:nvSpPr>
        <p:spPr>
          <a:xfrm>
            <a:off x="571500" y="881063"/>
            <a:ext cx="3973513" cy="5327650"/>
          </a:xfrm>
        </p:spPr>
        <p:txBody>
          <a:bodyPr/>
          <a:lstStyle/>
          <a:p>
            <a:r>
              <a:rPr lang="en-US" altLang="zh-TW">
                <a:ea typeface="新細明體" panose="02020500000000000000" pitchFamily="18" charset="-120"/>
              </a:rPr>
              <a:t>An example of the e-commerce system.</a:t>
            </a:r>
          </a:p>
          <a:p>
            <a:pPr>
              <a:buFont typeface="Monotype Sorts" pitchFamily="2" charset="2"/>
              <a:buNone/>
            </a:pPr>
            <a:r>
              <a:rPr lang="en-US" altLang="zh-TW" sz="2000">
                <a:ea typeface="新細明體" panose="02020500000000000000" pitchFamily="18" charset="-120"/>
              </a:rPr>
              <a:t>	abstract public class Tax {</a:t>
            </a:r>
          </a:p>
          <a:p>
            <a:pPr>
              <a:buFont typeface="Monotype Sorts" pitchFamily="2" charset="2"/>
              <a:buNone/>
            </a:pPr>
            <a:r>
              <a:rPr lang="en-US" altLang="zh-TW" sz="2000">
                <a:ea typeface="新細明體" panose="02020500000000000000" pitchFamily="18" charset="-120"/>
              </a:rPr>
              <a:t>	   static private Tax tax;</a:t>
            </a:r>
          </a:p>
          <a:p>
            <a:pPr>
              <a:buFont typeface="Monotype Sorts" pitchFamily="2" charset="2"/>
              <a:buNone/>
            </a:pPr>
            <a:r>
              <a:rPr lang="en-US" altLang="zh-TW" sz="2000">
                <a:ea typeface="新細明體" panose="02020500000000000000" pitchFamily="18" charset="-120"/>
              </a:rPr>
              <a:t>	   protected Tax ( ) { };</a:t>
            </a:r>
          </a:p>
          <a:p>
            <a:pPr>
              <a:buFont typeface="Monotype Sorts" pitchFamily="2" charset="2"/>
              <a:buNone/>
            </a:pPr>
            <a:r>
              <a:rPr lang="en-US" altLang="zh-TW" sz="2000">
                <a:ea typeface="新細明體" panose="02020500000000000000" pitchFamily="18" charset="-120"/>
              </a:rPr>
              <a:t>	   abstract double calcTax 		(double qty, double price);</a:t>
            </a:r>
          </a:p>
          <a:p>
            <a:pPr>
              <a:buFont typeface="Monotype Sorts" pitchFamily="2" charset="2"/>
              <a:buNone/>
            </a:pPr>
            <a:r>
              <a:rPr lang="en-US" altLang="zh-TW" sz="2000">
                <a:ea typeface="新細明體" panose="02020500000000000000" pitchFamily="18" charset="-120"/>
              </a:rPr>
              <a:t>	   public static Tax getInstance ( ) {</a:t>
            </a:r>
          </a:p>
          <a:p>
            <a:pPr>
              <a:buFont typeface="Monotype Sorts" pitchFamily="2" charset="2"/>
              <a:buNone/>
            </a:pPr>
            <a:r>
              <a:rPr lang="en-US" altLang="zh-TW" sz="2000">
                <a:ea typeface="新細明體" panose="02020500000000000000" pitchFamily="18" charset="-120"/>
              </a:rPr>
              <a:t>	     tax = Taiwan.getInstance ( );</a:t>
            </a:r>
          </a:p>
          <a:p>
            <a:pPr>
              <a:buFont typeface="Monotype Sorts" pitchFamily="2" charset="2"/>
              <a:buNone/>
            </a:pPr>
            <a:r>
              <a:rPr lang="en-US" altLang="zh-TW" sz="2000">
                <a:ea typeface="新細明體" panose="02020500000000000000" pitchFamily="18" charset="-120"/>
              </a:rPr>
              <a:t>	      return tax;</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a:t>
            </a:r>
            <a:r>
              <a:rPr lang="en-US" altLang="zh-TW">
                <a:ea typeface="新細明體" panose="02020500000000000000" pitchFamily="18" charset="-120"/>
              </a:rPr>
              <a:t>		</a:t>
            </a:r>
          </a:p>
        </p:txBody>
      </p:sp>
      <p:sp>
        <p:nvSpPr>
          <p:cNvPr id="65540" name="Rectangle 4">
            <a:extLst>
              <a:ext uri="{FF2B5EF4-FFF2-40B4-BE49-F238E27FC236}">
                <a16:creationId xmlns:a16="http://schemas.microsoft.com/office/drawing/2014/main" id="{D4C3E874-E520-4707-A734-8238D7B0C643}"/>
              </a:ext>
            </a:extLst>
          </p:cNvPr>
          <p:cNvSpPr>
            <a:spLocks noGrp="1" noChangeArrowheads="1"/>
          </p:cNvSpPr>
          <p:nvPr>
            <p:ph type="body" sz="half" idx="2"/>
          </p:nvPr>
        </p:nvSpPr>
        <p:spPr>
          <a:xfrm>
            <a:off x="4413250" y="950913"/>
            <a:ext cx="4232275" cy="5354637"/>
          </a:xfrm>
        </p:spPr>
        <p:txBody>
          <a:bodyPr/>
          <a:lstStyle/>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public class TaiwanTax extends Tax {</a:t>
            </a:r>
          </a:p>
          <a:p>
            <a:pPr>
              <a:buFont typeface="Monotype Sorts" pitchFamily="2" charset="2"/>
              <a:buNone/>
            </a:pPr>
            <a:r>
              <a:rPr lang="en-US" altLang="zh-TW" sz="2000">
                <a:ea typeface="新細明體" panose="02020500000000000000" pitchFamily="18" charset="-120"/>
              </a:rPr>
              <a:t>    	   private static TaiwanTax tax;</a:t>
            </a:r>
          </a:p>
          <a:p>
            <a:pPr>
              <a:buFont typeface="Monotype Sorts" pitchFamily="2" charset="2"/>
              <a:buNone/>
            </a:pPr>
            <a:r>
              <a:rPr lang="en-US" altLang="zh-TW" sz="2000">
                <a:ea typeface="新細明體" panose="02020500000000000000" pitchFamily="18" charset="-120"/>
              </a:rPr>
              <a:t>	   private TaiwanTax ( ) { };</a:t>
            </a:r>
          </a:p>
          <a:p>
            <a:pPr>
              <a:buFont typeface="Monotype Sorts" pitchFamily="2" charset="2"/>
              <a:buNone/>
            </a:pPr>
            <a:r>
              <a:rPr lang="en-US" altLang="zh-TW" sz="2000">
                <a:ea typeface="新細明體" panose="02020500000000000000" pitchFamily="18" charset="-120"/>
              </a:rPr>
              <a:t>	   public static Tax getInstance ( ) {</a:t>
            </a:r>
          </a:p>
          <a:p>
            <a:pPr>
              <a:buFont typeface="Monotype Sorts" pitchFamily="2" charset="2"/>
              <a:buNone/>
            </a:pPr>
            <a:r>
              <a:rPr lang="en-US" altLang="zh-TW" sz="2000">
                <a:ea typeface="新細明體" panose="02020500000000000000" pitchFamily="18" charset="-120"/>
              </a:rPr>
              <a:t>	      if (tax = = null) tax = new TaiwanTax( );</a:t>
            </a:r>
          </a:p>
          <a:p>
            <a:pPr>
              <a:buFont typeface="Monotype Sorts" pitchFamily="2" charset="2"/>
              <a:buNone/>
            </a:pPr>
            <a:r>
              <a:rPr lang="en-US" altLang="zh-TW" sz="2000">
                <a:ea typeface="新細明體" panose="02020500000000000000" pitchFamily="18" charset="-120"/>
              </a:rPr>
              <a:t>	      return tax;</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/*getInstance returns the singleton, the only instance tax.</a:t>
            </a:r>
          </a:p>
          <a:p>
            <a:pPr>
              <a:buFont typeface="Monotype Sorts" pitchFamily="2" charset="2"/>
              <a:buNone/>
            </a:pPr>
            <a:r>
              <a:rPr lang="en-US" altLang="zh-TW" sz="2000">
                <a:ea typeface="新細明體" panose="02020500000000000000" pitchFamily="18" charset="-12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DE385AC-CAD9-4B08-AD7D-88B97BA5BDB9}"/>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5.3.4 Structural Patterns</a:t>
            </a:r>
          </a:p>
        </p:txBody>
      </p:sp>
      <p:sp>
        <p:nvSpPr>
          <p:cNvPr id="66563" name="Rectangle 3">
            <a:extLst>
              <a:ext uri="{FF2B5EF4-FFF2-40B4-BE49-F238E27FC236}">
                <a16:creationId xmlns:a16="http://schemas.microsoft.com/office/drawing/2014/main" id="{8B5F74DA-A304-4C3C-9C51-0671B79E7018}"/>
              </a:ext>
            </a:extLst>
          </p:cNvPr>
          <p:cNvSpPr>
            <a:spLocks noGrp="1" noChangeArrowheads="1"/>
          </p:cNvSpPr>
          <p:nvPr>
            <p:ph type="body" idx="1"/>
          </p:nvPr>
        </p:nvSpPr>
        <p:spPr>
          <a:xfrm>
            <a:off x="585788" y="1962150"/>
            <a:ext cx="8101012" cy="2889250"/>
          </a:xfrm>
        </p:spPr>
        <p:txBody>
          <a:bodyPr/>
          <a:lstStyle/>
          <a:p>
            <a:r>
              <a:rPr lang="en-US" altLang="zh-TW">
                <a:ea typeface="新細明體" panose="02020500000000000000" pitchFamily="18" charset="-120"/>
              </a:rPr>
              <a:t>Fa</a:t>
            </a:r>
            <a:r>
              <a:rPr lang="en-US" altLang="zh-TW">
                <a:ea typeface="新細明體" panose="02020500000000000000" pitchFamily="18" charset="-120"/>
                <a:cs typeface="Times New Roman" panose="02020603050405020304" pitchFamily="18" charset="0"/>
              </a:rPr>
              <a:t>çade</a:t>
            </a:r>
          </a:p>
          <a:p>
            <a:r>
              <a:rPr lang="en-US" altLang="zh-TW">
                <a:ea typeface="新細明體" panose="02020500000000000000" pitchFamily="18" charset="-120"/>
              </a:rPr>
              <a:t>Adapter</a:t>
            </a:r>
          </a:p>
          <a:p>
            <a:r>
              <a:rPr lang="en-US" altLang="zh-TW">
                <a:ea typeface="新細明體" panose="02020500000000000000" pitchFamily="18" charset="-120"/>
              </a:rPr>
              <a:t>Bridge</a:t>
            </a:r>
          </a:p>
          <a:p>
            <a:r>
              <a:rPr lang="en-US" altLang="zh-TW">
                <a:ea typeface="新細明體" panose="02020500000000000000" pitchFamily="18" charset="-120"/>
              </a:rPr>
              <a:t>Decorator</a:t>
            </a:r>
          </a:p>
          <a:p>
            <a:r>
              <a:rPr lang="en-US" altLang="zh-TW">
                <a:ea typeface="新細明體" panose="02020500000000000000" pitchFamily="18" charset="-120"/>
              </a:rPr>
              <a:t>Composition</a:t>
            </a:r>
          </a:p>
          <a:p>
            <a:r>
              <a:rPr lang="en-US" altLang="zh-TW">
                <a:ea typeface="新細明體" panose="02020500000000000000" pitchFamily="18" charset="-120"/>
              </a:rPr>
              <a:t>Proxy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96C9964-04BC-4509-992E-71CCC832810C}"/>
              </a:ext>
            </a:extLst>
          </p:cNvPr>
          <p:cNvSpPr>
            <a:spLocks noGrp="1" noChangeArrowheads="1"/>
          </p:cNvSpPr>
          <p:nvPr>
            <p:ph type="title"/>
          </p:nvPr>
        </p:nvSpPr>
        <p:spPr>
          <a:xfrm>
            <a:off x="661988" y="460375"/>
            <a:ext cx="8066087" cy="484188"/>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Fa</a:t>
            </a:r>
            <a:r>
              <a:rPr lang="en-US" altLang="zh-TW">
                <a:ea typeface="新細明體" panose="02020500000000000000" pitchFamily="18" charset="-120"/>
                <a:cs typeface="Times New Roman" panose="02020603050405020304" pitchFamily="18" charset="0"/>
              </a:rPr>
              <a:t>çade</a:t>
            </a:r>
          </a:p>
        </p:txBody>
      </p:sp>
      <p:sp>
        <p:nvSpPr>
          <p:cNvPr id="67587" name="Rectangle 3">
            <a:extLst>
              <a:ext uri="{FF2B5EF4-FFF2-40B4-BE49-F238E27FC236}">
                <a16:creationId xmlns:a16="http://schemas.microsoft.com/office/drawing/2014/main" id="{471132F0-5B5C-479B-84B3-CE6169E06BEA}"/>
              </a:ext>
            </a:extLst>
          </p:cNvPr>
          <p:cNvSpPr>
            <a:spLocks noGrp="1" noChangeArrowheads="1"/>
          </p:cNvSpPr>
          <p:nvPr>
            <p:ph type="body" idx="1"/>
          </p:nvPr>
        </p:nvSpPr>
        <p:spPr>
          <a:xfrm>
            <a:off x="612775" y="977900"/>
            <a:ext cx="8101013" cy="5133975"/>
          </a:xfrm>
        </p:spPr>
        <p:txBody>
          <a:bodyPr/>
          <a:lstStyle/>
          <a:p>
            <a:r>
              <a:rPr lang="en-US" altLang="zh-TW" sz="2800">
                <a:ea typeface="新細明體" panose="02020500000000000000" pitchFamily="18" charset="-120"/>
              </a:rPr>
              <a:t>Intent.</a:t>
            </a:r>
          </a:p>
          <a:p>
            <a:pPr lvl="1"/>
            <a:r>
              <a:rPr lang="en-US" altLang="zh-TW" sz="2400">
                <a:ea typeface="新細明體" panose="02020500000000000000" pitchFamily="18" charset="-120"/>
              </a:rPr>
              <a:t>Provide a unified interface (called fa</a:t>
            </a:r>
            <a:r>
              <a:rPr lang="en-US" altLang="zh-TW" sz="2400">
                <a:ea typeface="新細明體" panose="02020500000000000000" pitchFamily="18" charset="-120"/>
                <a:cs typeface="Times New Roman" panose="02020603050405020304" pitchFamily="18" charset="0"/>
              </a:rPr>
              <a:t>çade) to a set of interfaces in an existing subsystem.</a:t>
            </a:r>
          </a:p>
          <a:p>
            <a:r>
              <a:rPr lang="en-US" altLang="zh-TW" sz="2800">
                <a:ea typeface="新細明體" panose="02020500000000000000" pitchFamily="18" charset="-120"/>
              </a:rPr>
              <a:t>Problem.</a:t>
            </a:r>
          </a:p>
          <a:p>
            <a:pPr lvl="1"/>
            <a:r>
              <a:rPr lang="en-US" altLang="zh-TW" sz="2400">
                <a:ea typeface="新細明體" panose="02020500000000000000" pitchFamily="18" charset="-120"/>
              </a:rPr>
              <a:t>You need to use only a subset of a complex system. Or you need to interact with the subsystem in a particular way. What to do?</a:t>
            </a:r>
          </a:p>
          <a:p>
            <a:r>
              <a:rPr lang="en-US" altLang="zh-TW" sz="2800">
                <a:ea typeface="新細明體" panose="02020500000000000000" pitchFamily="18" charset="-120"/>
              </a:rPr>
              <a:t>Solution.</a:t>
            </a:r>
          </a:p>
          <a:p>
            <a:pPr lvl="1"/>
            <a:r>
              <a:rPr lang="en-US" altLang="zh-TW" sz="2400">
                <a:ea typeface="新細明體" panose="02020500000000000000" pitchFamily="18" charset="-120"/>
              </a:rPr>
              <a:t> Define a single point of contact to the subsystem, a façade object that wraps the subsystem. This façade object (single unified interface) is responsible for collaborating with the subsystem components.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F9B5500-EFC0-422E-88D1-4B6D6DC1E73F}"/>
              </a:ext>
            </a:extLst>
          </p:cNvPr>
          <p:cNvSpPr>
            <a:spLocks noGrp="1" noChangeArrowheads="1"/>
          </p:cNvSpPr>
          <p:nvPr>
            <p:ph type="title"/>
          </p:nvPr>
        </p:nvSpPr>
        <p:spPr>
          <a:xfrm>
            <a:off x="695325" y="320675"/>
            <a:ext cx="8066088" cy="484188"/>
          </a:xfrm>
        </p:spPr>
        <p:txBody>
          <a:bodyPr/>
          <a:lstStyle/>
          <a:p>
            <a:r>
              <a:rPr lang="en-US" altLang="zh-TW">
                <a:ea typeface="新細明體" panose="02020500000000000000" pitchFamily="18" charset="-120"/>
              </a:rPr>
              <a:t>Fa</a:t>
            </a:r>
            <a:r>
              <a:rPr lang="en-US" altLang="zh-TW">
                <a:ea typeface="新細明體" panose="02020500000000000000" pitchFamily="18" charset="-120"/>
                <a:cs typeface="Times New Roman" panose="02020603050405020304" pitchFamily="18" charset="0"/>
              </a:rPr>
              <a:t>çade (cont’d)</a:t>
            </a:r>
            <a:endParaRPr lang="zh-TW" altLang="en-US">
              <a:ea typeface="新細明體" panose="02020500000000000000" pitchFamily="18" charset="-120"/>
              <a:cs typeface="Times New Roman" panose="02020603050405020304" pitchFamily="18" charset="0"/>
            </a:endParaRPr>
          </a:p>
        </p:txBody>
      </p:sp>
      <p:sp>
        <p:nvSpPr>
          <p:cNvPr id="68611" name="Rectangle 3">
            <a:extLst>
              <a:ext uri="{FF2B5EF4-FFF2-40B4-BE49-F238E27FC236}">
                <a16:creationId xmlns:a16="http://schemas.microsoft.com/office/drawing/2014/main" id="{E622278A-53A3-4567-B8ED-CB52731DD9CF}"/>
              </a:ext>
            </a:extLst>
          </p:cNvPr>
          <p:cNvSpPr>
            <a:spLocks noGrp="1" noChangeArrowheads="1"/>
          </p:cNvSpPr>
          <p:nvPr>
            <p:ph type="body" idx="4294967295"/>
          </p:nvPr>
        </p:nvSpPr>
        <p:spPr>
          <a:xfrm>
            <a:off x="1042988" y="1962150"/>
            <a:ext cx="8101012" cy="474663"/>
          </a:xfrm>
        </p:spPr>
        <p:txBody>
          <a:bodyPr/>
          <a:lstStyle/>
          <a:p>
            <a:pPr>
              <a:buFont typeface="Monotype Sorts" pitchFamily="2" charset="2"/>
              <a:buNone/>
            </a:pPr>
            <a:r>
              <a:rPr lang="en-US" altLang="zh-TW">
                <a:ea typeface="新細明體" panose="02020500000000000000" pitchFamily="18" charset="-120"/>
              </a:rPr>
              <a:t> </a:t>
            </a:r>
          </a:p>
        </p:txBody>
      </p:sp>
      <p:pic>
        <p:nvPicPr>
          <p:cNvPr id="68612" name="Picture 4" descr="facade">
            <a:extLst>
              <a:ext uri="{FF2B5EF4-FFF2-40B4-BE49-F238E27FC236}">
                <a16:creationId xmlns:a16="http://schemas.microsoft.com/office/drawing/2014/main" id="{F41C5C9B-2327-4E38-86AA-5322D729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00" y="900113"/>
            <a:ext cx="6421438" cy="538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CDEBC06-BE8C-4640-8568-C19ABB82C13D}"/>
              </a:ext>
            </a:extLst>
          </p:cNvPr>
          <p:cNvSpPr>
            <a:spLocks noGrp="1" noChangeArrowheads="1"/>
          </p:cNvSpPr>
          <p:nvPr>
            <p:ph type="title"/>
          </p:nvPr>
        </p:nvSpPr>
        <p:spPr>
          <a:xfrm>
            <a:off x="647700" y="404813"/>
            <a:ext cx="8066088" cy="484187"/>
          </a:xfrm>
        </p:spPr>
        <p:txBody>
          <a:bodyPr/>
          <a:lstStyle/>
          <a:p>
            <a:r>
              <a:rPr lang="en-US" altLang="zh-TW">
                <a:ea typeface="新細明體" panose="02020500000000000000" pitchFamily="18" charset="-120"/>
              </a:rPr>
              <a:t>Fa</a:t>
            </a:r>
            <a:r>
              <a:rPr lang="en-US" altLang="zh-TW">
                <a:ea typeface="新細明體" panose="02020500000000000000" pitchFamily="18" charset="-120"/>
                <a:cs typeface="Times New Roman" panose="02020603050405020304" pitchFamily="18" charset="0"/>
              </a:rPr>
              <a:t>çade (cont’d)</a:t>
            </a:r>
            <a:endParaRPr lang="zh-TW" altLang="en-US">
              <a:ea typeface="新細明體" panose="02020500000000000000" pitchFamily="18" charset="-120"/>
              <a:cs typeface="Times New Roman" panose="02020603050405020304" pitchFamily="18" charset="0"/>
            </a:endParaRPr>
          </a:p>
        </p:txBody>
      </p:sp>
      <p:sp>
        <p:nvSpPr>
          <p:cNvPr id="69635" name="Rectangle 3">
            <a:extLst>
              <a:ext uri="{FF2B5EF4-FFF2-40B4-BE49-F238E27FC236}">
                <a16:creationId xmlns:a16="http://schemas.microsoft.com/office/drawing/2014/main" id="{6F3AE0EF-F5A1-470B-BF04-0A540CB27281}"/>
              </a:ext>
            </a:extLst>
          </p:cNvPr>
          <p:cNvSpPr>
            <a:spLocks noGrp="1" noChangeArrowheads="1"/>
          </p:cNvSpPr>
          <p:nvPr>
            <p:ph type="body" idx="1"/>
          </p:nvPr>
        </p:nvSpPr>
        <p:spPr>
          <a:xfrm>
            <a:off x="517525" y="909638"/>
            <a:ext cx="8101013" cy="2557462"/>
          </a:xfrm>
        </p:spPr>
        <p:txBody>
          <a:bodyPr/>
          <a:lstStyle/>
          <a:p>
            <a:r>
              <a:rPr lang="en-US" altLang="zh-TW" sz="2800">
                <a:ea typeface="新細明體" panose="02020500000000000000" pitchFamily="18" charset="-120"/>
              </a:rPr>
              <a:t>Consequences.</a:t>
            </a:r>
          </a:p>
          <a:p>
            <a:pPr lvl="1"/>
            <a:r>
              <a:rPr lang="en-US" altLang="zh-TW" sz="2400">
                <a:ea typeface="新細明體" panose="02020500000000000000" pitchFamily="18" charset="-120"/>
              </a:rPr>
              <a:t>Clients need not to know about any of the classes behind the fa</a:t>
            </a:r>
            <a:r>
              <a:rPr lang="en-US" altLang="zh-TW" sz="2400">
                <a:ea typeface="新細明體" panose="02020500000000000000" pitchFamily="18" charset="-120"/>
                <a:cs typeface="Times New Roman" panose="02020603050405020304" pitchFamily="18" charset="0"/>
              </a:rPr>
              <a:t>çade.</a:t>
            </a:r>
          </a:p>
          <a:p>
            <a:pPr lvl="1"/>
            <a:r>
              <a:rPr lang="en-US" altLang="zh-TW" sz="2400">
                <a:ea typeface="新細明體" panose="02020500000000000000" pitchFamily="18" charset="-120"/>
                <a:cs typeface="Times New Roman" panose="02020603050405020304" pitchFamily="18" charset="0"/>
              </a:rPr>
              <a:t>Façade can be used to reduce the number objects that a client must deal with.</a:t>
            </a:r>
          </a:p>
          <a:p>
            <a:pPr lvl="2"/>
            <a:r>
              <a:rPr lang="en-US" altLang="zh-TW" sz="2000">
                <a:ea typeface="新細明體" panose="02020500000000000000" pitchFamily="18" charset="-120"/>
                <a:cs typeface="Times New Roman" panose="02020603050405020304" pitchFamily="18" charset="0"/>
              </a:rPr>
              <a:t>Example.</a:t>
            </a:r>
          </a:p>
        </p:txBody>
      </p:sp>
      <p:pic>
        <p:nvPicPr>
          <p:cNvPr id="69636" name="Picture 4" descr="facade reduce complexity">
            <a:extLst>
              <a:ext uri="{FF2B5EF4-FFF2-40B4-BE49-F238E27FC236}">
                <a16:creationId xmlns:a16="http://schemas.microsoft.com/office/drawing/2014/main" id="{4BC60217-1290-4223-9984-A78A761EA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3671888"/>
            <a:ext cx="80359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AutoShape 5">
            <a:extLst>
              <a:ext uri="{FF2B5EF4-FFF2-40B4-BE49-F238E27FC236}">
                <a16:creationId xmlns:a16="http://schemas.microsoft.com/office/drawing/2014/main" id="{DA80EA88-CF1F-45B3-B6E3-538DD53646BD}"/>
              </a:ext>
            </a:extLst>
          </p:cNvPr>
          <p:cNvSpPr>
            <a:spLocks noChangeArrowheads="1"/>
          </p:cNvSpPr>
          <p:nvPr/>
        </p:nvSpPr>
        <p:spPr bwMode="auto">
          <a:xfrm>
            <a:off x="3559175" y="4568825"/>
            <a:ext cx="671513" cy="366713"/>
          </a:xfrm>
          <a:prstGeom prst="rightArrow">
            <a:avLst>
              <a:gd name="adj1" fmla="val 50000"/>
              <a:gd name="adj2" fmla="val 45779"/>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B2B0146-DA7E-4487-A743-5554D916C7D6}"/>
              </a:ext>
            </a:extLst>
          </p:cNvPr>
          <p:cNvSpPr>
            <a:spLocks noGrp="1" noChangeArrowheads="1"/>
          </p:cNvSpPr>
          <p:nvPr>
            <p:ph type="title"/>
          </p:nvPr>
        </p:nvSpPr>
        <p:spPr>
          <a:xfrm>
            <a:off x="647700" y="473075"/>
            <a:ext cx="8066088" cy="484188"/>
          </a:xfrm>
        </p:spPr>
        <p:txBody>
          <a:bodyPr/>
          <a:lstStyle/>
          <a:p>
            <a:pPr>
              <a:buSzPct val="60000"/>
              <a:buFont typeface="Wingdings" panose="05000000000000000000" pitchFamily="2" charset="2"/>
              <a:buChar char="l"/>
            </a:pPr>
            <a:r>
              <a:rPr lang="en-US" altLang="zh-TW">
                <a:ea typeface="新細明體" panose="02020500000000000000" pitchFamily="18" charset="-120"/>
              </a:rPr>
              <a:t> Adapter</a:t>
            </a:r>
          </a:p>
        </p:txBody>
      </p:sp>
      <p:sp>
        <p:nvSpPr>
          <p:cNvPr id="70659" name="Rectangle 3">
            <a:extLst>
              <a:ext uri="{FF2B5EF4-FFF2-40B4-BE49-F238E27FC236}">
                <a16:creationId xmlns:a16="http://schemas.microsoft.com/office/drawing/2014/main" id="{84907727-61F8-4040-82CF-57BB8F0A21EF}"/>
              </a:ext>
            </a:extLst>
          </p:cNvPr>
          <p:cNvSpPr>
            <a:spLocks noGrp="1" noChangeArrowheads="1"/>
          </p:cNvSpPr>
          <p:nvPr>
            <p:ph type="body" idx="1"/>
          </p:nvPr>
        </p:nvSpPr>
        <p:spPr>
          <a:xfrm>
            <a:off x="585788" y="1103313"/>
            <a:ext cx="8101012" cy="4691062"/>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To resolve incompatible interfaces, or provide a stable interface to similar components to be reused but with different interfaces.</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An existing class or a general-purpose class, and it is inappropriate for it to implement an interface for a specialized purpose. You may modify the class to fit your purpose, but you don’t have the source code for the class. What to do?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A173ECE-76BB-49BA-B393-38E33EC745F3}"/>
              </a:ext>
            </a:extLst>
          </p:cNvPr>
          <p:cNvSpPr>
            <a:spLocks noGrp="1" noChangeArrowheads="1"/>
          </p:cNvSpPr>
          <p:nvPr>
            <p:ph type="title"/>
          </p:nvPr>
        </p:nvSpPr>
        <p:spPr>
          <a:xfrm>
            <a:off x="614363" y="223838"/>
            <a:ext cx="8066087" cy="484187"/>
          </a:xfrm>
        </p:spPr>
        <p:txBody>
          <a:bodyPr/>
          <a:lstStyle/>
          <a:p>
            <a:r>
              <a:rPr lang="en-US" altLang="zh-TW">
                <a:ea typeface="新細明體" panose="02020500000000000000" pitchFamily="18" charset="-120"/>
              </a:rPr>
              <a:t>Adapter (cont’d)</a:t>
            </a:r>
            <a:endParaRPr lang="zh-TW" altLang="en-US">
              <a:ea typeface="新細明體" panose="02020500000000000000" pitchFamily="18" charset="-120"/>
            </a:endParaRPr>
          </a:p>
        </p:txBody>
      </p:sp>
      <p:sp>
        <p:nvSpPr>
          <p:cNvPr id="71683" name="Rectangle 3">
            <a:extLst>
              <a:ext uri="{FF2B5EF4-FFF2-40B4-BE49-F238E27FC236}">
                <a16:creationId xmlns:a16="http://schemas.microsoft.com/office/drawing/2014/main" id="{220F5CF7-E8A5-42C2-83C9-242D50778DBE}"/>
              </a:ext>
            </a:extLst>
          </p:cNvPr>
          <p:cNvSpPr>
            <a:spLocks noGrp="1" noChangeArrowheads="1"/>
          </p:cNvSpPr>
          <p:nvPr>
            <p:ph type="body" idx="1"/>
          </p:nvPr>
        </p:nvSpPr>
        <p:spPr>
          <a:xfrm>
            <a:off x="598488" y="784225"/>
            <a:ext cx="8099425" cy="2170113"/>
          </a:xfrm>
        </p:spPr>
        <p:txBody>
          <a:bodyPr/>
          <a:lstStyle/>
          <a:p>
            <a:r>
              <a:rPr lang="en-US" altLang="zh-TW" sz="3200">
                <a:ea typeface="新細明體" panose="02020500000000000000" pitchFamily="18" charset="-120"/>
              </a:rPr>
              <a:t>Solution.</a:t>
            </a:r>
          </a:p>
          <a:p>
            <a:pPr lvl="1"/>
            <a:r>
              <a:rPr lang="en-US" altLang="zh-TW" sz="2800">
                <a:ea typeface="新細明體" panose="02020500000000000000" pitchFamily="18" charset="-120"/>
              </a:rPr>
              <a:t>The Adapter provides a wrapper with the desired interface that a client uses.</a:t>
            </a:r>
          </a:p>
          <a:p>
            <a:pPr>
              <a:buFont typeface="Monotype Sorts" pitchFamily="2" charset="2"/>
              <a:buNone/>
            </a:pPr>
            <a:endParaRPr lang="en-US" altLang="zh-TW" sz="3200">
              <a:ea typeface="新細明體" panose="02020500000000000000" pitchFamily="18" charset="-120"/>
            </a:endParaRPr>
          </a:p>
        </p:txBody>
      </p:sp>
      <p:pic>
        <p:nvPicPr>
          <p:cNvPr id="71684" name="Picture 4" descr="adapter">
            <a:extLst>
              <a:ext uri="{FF2B5EF4-FFF2-40B4-BE49-F238E27FC236}">
                <a16:creationId xmlns:a16="http://schemas.microsoft.com/office/drawing/2014/main" id="{93FAE817-9D7A-4D2D-A01E-93761F37D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3071813"/>
            <a:ext cx="8818562"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3D5FDC2-C3EA-40AF-8A54-23BC52B22620}"/>
              </a:ext>
            </a:extLst>
          </p:cNvPr>
          <p:cNvSpPr>
            <a:spLocks noGrp="1" noChangeArrowheads="1"/>
          </p:cNvSpPr>
          <p:nvPr>
            <p:ph type="title"/>
          </p:nvPr>
        </p:nvSpPr>
        <p:spPr>
          <a:xfrm>
            <a:off x="620713" y="390525"/>
            <a:ext cx="8066087" cy="484188"/>
          </a:xfrm>
        </p:spPr>
        <p:txBody>
          <a:bodyPr/>
          <a:lstStyle/>
          <a:p>
            <a:r>
              <a:rPr lang="en-US" altLang="zh-TW">
                <a:ea typeface="新細明體" panose="02020500000000000000" pitchFamily="18" charset="-120"/>
              </a:rPr>
              <a:t>Adapter (cont’d)</a:t>
            </a:r>
            <a:endParaRPr lang="zh-TW" altLang="en-US">
              <a:ea typeface="新細明體" panose="02020500000000000000" pitchFamily="18" charset="-120"/>
            </a:endParaRPr>
          </a:p>
        </p:txBody>
      </p:sp>
      <p:sp>
        <p:nvSpPr>
          <p:cNvPr id="72707" name="Rectangle 3">
            <a:extLst>
              <a:ext uri="{FF2B5EF4-FFF2-40B4-BE49-F238E27FC236}">
                <a16:creationId xmlns:a16="http://schemas.microsoft.com/office/drawing/2014/main" id="{16DCE588-5343-4335-9B85-7C6E6A5358BC}"/>
              </a:ext>
            </a:extLst>
          </p:cNvPr>
          <p:cNvSpPr>
            <a:spLocks noGrp="1" noChangeArrowheads="1"/>
          </p:cNvSpPr>
          <p:nvPr>
            <p:ph type="body" idx="1"/>
          </p:nvPr>
        </p:nvSpPr>
        <p:spPr>
          <a:xfrm>
            <a:off x="558800" y="936625"/>
            <a:ext cx="8101013" cy="5327650"/>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Adapter pattern allows for preexisting or general-purpose objects to fit into new class structure without being limited by their interfaces.</a:t>
            </a:r>
          </a:p>
          <a:p>
            <a:r>
              <a:rPr lang="en-US" altLang="zh-TW" sz="3200">
                <a:ea typeface="新細明體" panose="02020500000000000000" pitchFamily="18" charset="-120"/>
              </a:rPr>
              <a:t>Note: There are actually two types of Adapter patterns:</a:t>
            </a:r>
          </a:p>
          <a:p>
            <a:pPr lvl="1"/>
            <a:r>
              <a:rPr lang="en-US" altLang="zh-TW" sz="2800">
                <a:ea typeface="新細明體" panose="02020500000000000000" pitchFamily="18" charset="-120"/>
              </a:rPr>
              <a:t>Class Adapter pattern: uses multiple inheritance to adapt one interface to another.</a:t>
            </a:r>
          </a:p>
          <a:p>
            <a:pPr lvl="1"/>
            <a:r>
              <a:rPr lang="en-US" altLang="zh-TW" sz="2800">
                <a:ea typeface="新細明體" panose="02020500000000000000" pitchFamily="18" charset="-120"/>
              </a:rPr>
              <a:t>Object Adapter pattern: relies on one object (the adapting object) containing another (the adapted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C3CF61-F25D-4710-9623-45E17864FC0C}"/>
              </a:ext>
            </a:extLst>
          </p:cNvPr>
          <p:cNvSpPr>
            <a:spLocks noGrp="1" noChangeArrowheads="1"/>
          </p:cNvSpPr>
          <p:nvPr>
            <p:ph type="body" idx="1"/>
          </p:nvPr>
        </p:nvSpPr>
        <p:spPr>
          <a:xfrm>
            <a:off x="527050" y="223838"/>
            <a:ext cx="8101013" cy="6796087"/>
          </a:xfrm>
        </p:spPr>
        <p:txBody>
          <a:bodyPr/>
          <a:lstStyle/>
          <a:p>
            <a:r>
              <a:rPr lang="en-US" altLang="zh-TW" sz="2800">
                <a:ea typeface="新細明體" panose="02020500000000000000" pitchFamily="18" charset="-120"/>
              </a:rPr>
              <a:t>Solution</a:t>
            </a:r>
          </a:p>
          <a:p>
            <a:pPr lvl="1"/>
            <a:r>
              <a:rPr lang="en-US" altLang="zh-TW" sz="2400">
                <a:ea typeface="新細明體" panose="02020500000000000000" pitchFamily="18" charset="-120"/>
              </a:rPr>
              <a:t>Provide a system structure that process a stream of data. Each processing step is encapsulated in a filter component. Data is passed through pipes between adjacent filters.</a:t>
            </a:r>
          </a:p>
          <a:p>
            <a:pPr lvl="1"/>
            <a:r>
              <a:rPr lang="en-US" altLang="zh-TW" sz="2400">
                <a:ea typeface="新細明體" panose="02020500000000000000" pitchFamily="18" charset="-120"/>
              </a:rPr>
              <a:t>Divide the task of a system into several sequential processing steps. These steps are connected by the data flow through them.</a:t>
            </a:r>
          </a:p>
          <a:p>
            <a:pPr lvl="1"/>
            <a:r>
              <a:rPr lang="en-US" altLang="zh-TW" sz="2400">
                <a:ea typeface="新細明體" panose="02020500000000000000" pitchFamily="18" charset="-120"/>
              </a:rPr>
              <a:t>Each processing step is implemented by a filter component, which consumes and delivers data incrementally.</a:t>
            </a:r>
          </a:p>
          <a:p>
            <a:pPr lvl="1"/>
            <a:r>
              <a:rPr lang="en-US" altLang="zh-TW" sz="2400">
                <a:ea typeface="新細明體" panose="02020500000000000000" pitchFamily="18" charset="-120"/>
              </a:rPr>
              <a:t>The input to the system is provided by a </a:t>
            </a:r>
            <a:r>
              <a:rPr lang="en-US" altLang="zh-TW" sz="2400" b="1">
                <a:ea typeface="新細明體" panose="02020500000000000000" pitchFamily="18" charset="-120"/>
              </a:rPr>
              <a:t>data source</a:t>
            </a:r>
            <a:r>
              <a:rPr lang="en-US" altLang="zh-TW" sz="2400">
                <a:ea typeface="新細明體" panose="02020500000000000000" pitchFamily="18" charset="-120"/>
              </a:rPr>
              <a:t>.</a:t>
            </a:r>
          </a:p>
          <a:p>
            <a:pPr lvl="1"/>
            <a:r>
              <a:rPr lang="en-US" altLang="zh-TW" sz="2400">
                <a:ea typeface="新細明體" panose="02020500000000000000" pitchFamily="18" charset="-120"/>
              </a:rPr>
              <a:t>The output flows into a </a:t>
            </a:r>
            <a:r>
              <a:rPr lang="en-US" altLang="zh-TW" sz="2400" b="1">
                <a:ea typeface="新細明體" panose="02020500000000000000" pitchFamily="18" charset="-120"/>
              </a:rPr>
              <a:t>data sink</a:t>
            </a:r>
            <a:r>
              <a:rPr lang="en-US" altLang="zh-TW" sz="2400">
                <a:ea typeface="新細明體" panose="02020500000000000000" pitchFamily="18" charset="-120"/>
              </a:rPr>
              <a:t>.</a:t>
            </a:r>
          </a:p>
          <a:p>
            <a:pPr lvl="1"/>
            <a:r>
              <a:rPr lang="en-US" altLang="zh-TW" sz="2400">
                <a:ea typeface="新細明體" panose="02020500000000000000" pitchFamily="18" charset="-120"/>
              </a:rPr>
              <a:t>The data source, the filters and the data sink are connected sequentially by pipes.</a:t>
            </a:r>
          </a:p>
          <a:p>
            <a:pPr lvl="1"/>
            <a:r>
              <a:rPr lang="en-US" altLang="zh-TW" sz="2400">
                <a:ea typeface="新細明體" panose="02020500000000000000" pitchFamily="18" charset="-120"/>
              </a:rPr>
              <a:t>The sequence of filters combined by pipes is called a </a:t>
            </a:r>
            <a:r>
              <a:rPr lang="en-US" altLang="zh-TW" sz="2400" b="1">
                <a:ea typeface="新細明體" panose="02020500000000000000" pitchFamily="18" charset="-120"/>
              </a:rPr>
              <a:t>processing pipeline.</a:t>
            </a:r>
          </a:p>
          <a:p>
            <a:pPr lvl="1"/>
            <a:endParaRPr lang="en-US" altLang="zh-TW" sz="2400">
              <a:ea typeface="新細明體" panose="02020500000000000000" pitchFamily="18" charset="-120"/>
            </a:endParaRPr>
          </a:p>
        </p:txBody>
      </p:sp>
      <p:sp>
        <p:nvSpPr>
          <p:cNvPr id="12291" name="Rectangle 3">
            <a:extLst>
              <a:ext uri="{FF2B5EF4-FFF2-40B4-BE49-F238E27FC236}">
                <a16:creationId xmlns:a16="http://schemas.microsoft.com/office/drawing/2014/main" id="{04AF502C-FF94-4113-8186-1FC099E4F69B}"/>
              </a:ext>
            </a:extLst>
          </p:cNvPr>
          <p:cNvSpPr>
            <a:spLocks noGrp="1" noChangeArrowheads="1"/>
          </p:cNvSpPr>
          <p:nvPr>
            <p:ph type="title"/>
          </p:nvPr>
        </p:nvSpPr>
        <p:spPr>
          <a:xfrm>
            <a:off x="606425" y="141288"/>
            <a:ext cx="8066088" cy="484187"/>
          </a:xfrm>
        </p:spPr>
        <p:txBody>
          <a:bodyPr/>
          <a:lstStyle/>
          <a:p>
            <a:r>
              <a:rPr lang="en-US" altLang="zh-TW">
                <a:ea typeface="新細明體" panose="02020500000000000000" pitchFamily="18" charset="-120"/>
              </a:rPr>
              <a:t>Pipes and Filters (cont’d)</a:t>
            </a:r>
            <a:endParaRPr lang="zh-TW" altLang="en-US">
              <a:ea typeface="新細明體" panose="02020500000000000000" pitchFamily="18" charset="-12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C730B2F-CE89-4DC3-AD9D-451FC6589103}"/>
              </a:ext>
            </a:extLst>
          </p:cNvPr>
          <p:cNvSpPr>
            <a:spLocks noGrp="1" noChangeArrowheads="1"/>
          </p:cNvSpPr>
          <p:nvPr>
            <p:ph type="title"/>
          </p:nvPr>
        </p:nvSpPr>
        <p:spPr>
          <a:xfrm>
            <a:off x="606425" y="293688"/>
            <a:ext cx="8066088" cy="484187"/>
          </a:xfrm>
        </p:spPr>
        <p:txBody>
          <a:bodyPr/>
          <a:lstStyle/>
          <a:p>
            <a:r>
              <a:rPr lang="en-US" altLang="zh-TW">
                <a:ea typeface="新細明體" panose="02020500000000000000" pitchFamily="18" charset="-120"/>
              </a:rPr>
              <a:t>Adapter (cont’d)</a:t>
            </a:r>
            <a:endParaRPr lang="zh-TW" altLang="en-US">
              <a:ea typeface="新細明體" panose="02020500000000000000" pitchFamily="18" charset="-120"/>
            </a:endParaRPr>
          </a:p>
        </p:txBody>
      </p:sp>
      <p:sp>
        <p:nvSpPr>
          <p:cNvPr id="73731" name="Rectangle 3">
            <a:extLst>
              <a:ext uri="{FF2B5EF4-FFF2-40B4-BE49-F238E27FC236}">
                <a16:creationId xmlns:a16="http://schemas.microsoft.com/office/drawing/2014/main" id="{35D73546-E8BA-4A3C-B34E-2CBF7D949AE7}"/>
              </a:ext>
            </a:extLst>
          </p:cNvPr>
          <p:cNvSpPr>
            <a:spLocks noGrp="1" noChangeArrowheads="1"/>
          </p:cNvSpPr>
          <p:nvPr>
            <p:ph type="body" sz="half" idx="1"/>
          </p:nvPr>
        </p:nvSpPr>
        <p:spPr>
          <a:xfrm>
            <a:off x="585788" y="1962150"/>
            <a:ext cx="3973512" cy="425450"/>
          </a:xfrm>
        </p:spPr>
        <p:txBody>
          <a:bodyPr/>
          <a:lstStyle/>
          <a:p>
            <a:r>
              <a:rPr lang="en-US" altLang="zh-TW" sz="2400">
                <a:ea typeface="新細明體" panose="02020500000000000000" pitchFamily="18" charset="-120"/>
              </a:rPr>
              <a:t>Class Adapter pattern.</a:t>
            </a:r>
          </a:p>
        </p:txBody>
      </p:sp>
      <p:sp>
        <p:nvSpPr>
          <p:cNvPr id="73732" name="Rectangle 4">
            <a:extLst>
              <a:ext uri="{FF2B5EF4-FFF2-40B4-BE49-F238E27FC236}">
                <a16:creationId xmlns:a16="http://schemas.microsoft.com/office/drawing/2014/main" id="{F192FD22-B262-4818-8A99-EA5D1943E260}"/>
              </a:ext>
            </a:extLst>
          </p:cNvPr>
          <p:cNvSpPr>
            <a:spLocks noGrp="1" noChangeArrowheads="1"/>
          </p:cNvSpPr>
          <p:nvPr>
            <p:ph type="body" sz="half" idx="2"/>
          </p:nvPr>
        </p:nvSpPr>
        <p:spPr>
          <a:xfrm>
            <a:off x="4711700" y="1962150"/>
            <a:ext cx="3975100" cy="425450"/>
          </a:xfrm>
        </p:spPr>
        <p:txBody>
          <a:bodyPr/>
          <a:lstStyle/>
          <a:p>
            <a:r>
              <a:rPr lang="en-US" altLang="zh-TW" sz="2400">
                <a:ea typeface="新細明體" panose="02020500000000000000" pitchFamily="18" charset="-120"/>
              </a:rPr>
              <a:t>Object Adapter pattern.</a:t>
            </a:r>
          </a:p>
        </p:txBody>
      </p:sp>
      <p:pic>
        <p:nvPicPr>
          <p:cNvPr id="73733" name="Picture 5" descr="class adapter">
            <a:extLst>
              <a:ext uri="{FF2B5EF4-FFF2-40B4-BE49-F238E27FC236}">
                <a16:creationId xmlns:a16="http://schemas.microsoft.com/office/drawing/2014/main" id="{04EF85FE-E192-4694-B0F9-D6CEEA350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2549525"/>
            <a:ext cx="4303712"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6" descr="object pattern">
            <a:extLst>
              <a:ext uri="{FF2B5EF4-FFF2-40B4-BE49-F238E27FC236}">
                <a16:creationId xmlns:a16="http://schemas.microsoft.com/office/drawing/2014/main" id="{0F60666C-AE93-4304-B794-DBCC05B51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575" y="2646363"/>
            <a:ext cx="4545013"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0DDEDA5-7F6B-48AA-9331-B66297ED599E}"/>
              </a:ext>
            </a:extLst>
          </p:cNvPr>
          <p:cNvSpPr>
            <a:spLocks noGrp="1" noChangeArrowheads="1"/>
          </p:cNvSpPr>
          <p:nvPr>
            <p:ph type="title"/>
          </p:nvPr>
        </p:nvSpPr>
        <p:spPr>
          <a:xfrm>
            <a:off x="606425" y="501650"/>
            <a:ext cx="8066088" cy="484188"/>
          </a:xfrm>
        </p:spPr>
        <p:txBody>
          <a:bodyPr/>
          <a:lstStyle/>
          <a:p>
            <a:r>
              <a:rPr lang="en-US" altLang="zh-TW">
                <a:ea typeface="新細明體" panose="02020500000000000000" pitchFamily="18" charset="-120"/>
              </a:rPr>
              <a:t>Adapter (cont’d)</a:t>
            </a:r>
            <a:endParaRPr lang="zh-TW" altLang="en-US">
              <a:ea typeface="新細明體" panose="02020500000000000000" pitchFamily="18" charset="-120"/>
            </a:endParaRPr>
          </a:p>
        </p:txBody>
      </p:sp>
      <p:sp>
        <p:nvSpPr>
          <p:cNvPr id="74755" name="Rectangle 3">
            <a:extLst>
              <a:ext uri="{FF2B5EF4-FFF2-40B4-BE49-F238E27FC236}">
                <a16:creationId xmlns:a16="http://schemas.microsoft.com/office/drawing/2014/main" id="{BE9D413F-3759-4F14-8A61-C69672279EB7}"/>
              </a:ext>
            </a:extLst>
          </p:cNvPr>
          <p:cNvSpPr>
            <a:spLocks noGrp="1" noChangeArrowheads="1"/>
          </p:cNvSpPr>
          <p:nvPr>
            <p:ph type="body" idx="1"/>
          </p:nvPr>
        </p:nvSpPr>
        <p:spPr>
          <a:xfrm>
            <a:off x="585788" y="1117600"/>
            <a:ext cx="8101012" cy="420688"/>
          </a:xfrm>
        </p:spPr>
        <p:txBody>
          <a:bodyPr/>
          <a:lstStyle/>
          <a:p>
            <a:r>
              <a:rPr lang="en-US" altLang="zh-TW">
                <a:ea typeface="新細明體" panose="02020500000000000000" pitchFamily="18" charset="-120"/>
              </a:rPr>
              <a:t>Example.</a:t>
            </a:r>
          </a:p>
        </p:txBody>
      </p:sp>
      <p:pic>
        <p:nvPicPr>
          <p:cNvPr id="74756" name="Picture 6" descr="adapter example">
            <a:extLst>
              <a:ext uri="{FF2B5EF4-FFF2-40B4-BE49-F238E27FC236}">
                <a16:creationId xmlns:a16="http://schemas.microsoft.com/office/drawing/2014/main" id="{910382EC-B4BF-465C-BB90-1F15C450A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1587500"/>
            <a:ext cx="81280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AE0EB9F-D17D-4F55-868D-543C406C0695}"/>
              </a:ext>
            </a:extLst>
          </p:cNvPr>
          <p:cNvSpPr>
            <a:spLocks noGrp="1" noChangeArrowheads="1"/>
          </p:cNvSpPr>
          <p:nvPr>
            <p:ph type="title"/>
          </p:nvPr>
        </p:nvSpPr>
        <p:spPr>
          <a:xfrm>
            <a:off x="661988" y="295275"/>
            <a:ext cx="8066087" cy="542925"/>
          </a:xfrm>
        </p:spPr>
        <p:txBody>
          <a:bodyPr/>
          <a:lstStyle/>
          <a:p>
            <a:r>
              <a:rPr lang="en-US" altLang="zh-TW">
                <a:ea typeface="新細明體" panose="02020500000000000000" pitchFamily="18" charset="-120"/>
              </a:rPr>
              <a:t>Adapter (cont’d)</a:t>
            </a:r>
            <a:endParaRPr lang="zh-TW" altLang="en-US">
              <a:ea typeface="新細明體" panose="02020500000000000000" pitchFamily="18" charset="-120"/>
            </a:endParaRPr>
          </a:p>
        </p:txBody>
      </p:sp>
      <p:sp>
        <p:nvSpPr>
          <p:cNvPr id="75779" name="Rectangle 3">
            <a:extLst>
              <a:ext uri="{FF2B5EF4-FFF2-40B4-BE49-F238E27FC236}">
                <a16:creationId xmlns:a16="http://schemas.microsoft.com/office/drawing/2014/main" id="{0FB1454E-5DF5-489F-B161-F0161470DAA3}"/>
              </a:ext>
            </a:extLst>
          </p:cNvPr>
          <p:cNvSpPr>
            <a:spLocks noGrp="1" noChangeArrowheads="1"/>
          </p:cNvSpPr>
          <p:nvPr>
            <p:ph type="body" idx="1"/>
          </p:nvPr>
        </p:nvSpPr>
        <p:spPr>
          <a:xfrm>
            <a:off x="492125" y="803275"/>
            <a:ext cx="8101013" cy="5797550"/>
          </a:xfrm>
        </p:spPr>
        <p:txBody>
          <a:bodyPr/>
          <a:lstStyle/>
          <a:p>
            <a:r>
              <a:rPr lang="en-US" altLang="zh-TW" sz="2800">
                <a:ea typeface="新細明體" panose="02020500000000000000" pitchFamily="18" charset="-120"/>
              </a:rPr>
              <a:t>Implementing the Adapter pattern in Java.</a:t>
            </a:r>
          </a:p>
          <a:p>
            <a:pPr>
              <a:buFont typeface="Monotype Sorts" pitchFamily="2" charset="2"/>
              <a:buNone/>
            </a:pPr>
            <a:r>
              <a:rPr lang="en-US" altLang="zh-TW" sz="3200">
                <a:ea typeface="新細明體" panose="02020500000000000000" pitchFamily="18" charset="-120"/>
              </a:rPr>
              <a:t>		</a:t>
            </a:r>
            <a:r>
              <a:rPr lang="en-US" altLang="zh-TW" sz="2000">
                <a:ea typeface="新細明體" panose="02020500000000000000" pitchFamily="18" charset="-120"/>
              </a:rPr>
              <a:t>class Circle extends Shape {</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private Ellipse myEllipse;</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public Circle ( ) {</a:t>
            </a:r>
          </a:p>
          <a:p>
            <a:pPr>
              <a:buFont typeface="Monotype Sorts" pitchFamily="2" charset="2"/>
              <a:buNone/>
            </a:pPr>
            <a:r>
              <a:rPr lang="en-US" altLang="zh-TW" sz="2000">
                <a:ea typeface="新細明體" panose="02020500000000000000" pitchFamily="18" charset="-120"/>
              </a:rPr>
              <a:t>	      	myEllipse = new Ellipse;</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void public display ( ) {</a:t>
            </a:r>
          </a:p>
          <a:p>
            <a:pPr>
              <a:buFont typeface="Monotype Sorts" pitchFamily="2" charset="2"/>
              <a:buNone/>
            </a:pPr>
            <a:r>
              <a:rPr lang="en-US" altLang="zh-TW" sz="2000">
                <a:ea typeface="新細明體" panose="02020500000000000000" pitchFamily="18" charset="-120"/>
              </a:rPr>
              <a:t>	     	 myEllipse.displayIt ( );</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a:t>
            </a:r>
          </a:p>
          <a:p>
            <a:pPr>
              <a:buFont typeface="Monotype Sorts" pitchFamily="2" charset="2"/>
              <a:buNone/>
            </a:pPr>
            <a:r>
              <a:rPr lang="en-US" altLang="zh-TW" sz="2000">
                <a:ea typeface="新細明體" panose="02020500000000000000" pitchFamily="18" charset="-12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667600A-FAA6-42E4-B16C-6A43AA4351FD}"/>
              </a:ext>
            </a:extLst>
          </p:cNvPr>
          <p:cNvSpPr>
            <a:spLocks noGrp="1" noChangeArrowheads="1"/>
          </p:cNvSpPr>
          <p:nvPr>
            <p:ph type="title"/>
          </p:nvPr>
        </p:nvSpPr>
        <p:spPr>
          <a:xfrm>
            <a:off x="608013" y="309563"/>
            <a:ext cx="8066087" cy="482600"/>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Bridge</a:t>
            </a:r>
          </a:p>
        </p:txBody>
      </p:sp>
      <p:sp>
        <p:nvSpPr>
          <p:cNvPr id="76803" name="Rectangle 3">
            <a:extLst>
              <a:ext uri="{FF2B5EF4-FFF2-40B4-BE49-F238E27FC236}">
                <a16:creationId xmlns:a16="http://schemas.microsoft.com/office/drawing/2014/main" id="{CBAA276E-AF45-4C62-A108-ECA691B3EC54}"/>
              </a:ext>
            </a:extLst>
          </p:cNvPr>
          <p:cNvSpPr>
            <a:spLocks noGrp="1" noChangeArrowheads="1"/>
          </p:cNvSpPr>
          <p:nvPr>
            <p:ph type="body" idx="1"/>
          </p:nvPr>
        </p:nvSpPr>
        <p:spPr>
          <a:xfrm>
            <a:off x="571500" y="790575"/>
            <a:ext cx="8101013" cy="5632450"/>
          </a:xfrm>
        </p:spPr>
        <p:txBody>
          <a:bodyPr/>
          <a:lstStyle/>
          <a:p>
            <a:r>
              <a:rPr lang="en-US" altLang="zh-TW" sz="2800">
                <a:ea typeface="新細明體" panose="02020500000000000000" pitchFamily="18" charset="-120"/>
              </a:rPr>
              <a:t>Intent.</a:t>
            </a:r>
          </a:p>
          <a:p>
            <a:pPr lvl="1"/>
            <a:r>
              <a:rPr lang="en-US" altLang="zh-TW" sz="2400">
                <a:ea typeface="新細明體" panose="02020500000000000000" pitchFamily="18" charset="-120"/>
              </a:rPr>
              <a:t>Decouple a set of implementations from the set of classes using them so that the two can vary independently.</a:t>
            </a:r>
          </a:p>
          <a:p>
            <a:r>
              <a:rPr lang="en-US" altLang="zh-TW" sz="2800">
                <a:ea typeface="新細明體" panose="02020500000000000000" pitchFamily="18" charset="-120"/>
              </a:rPr>
              <a:t>Problem.</a:t>
            </a:r>
          </a:p>
          <a:p>
            <a:pPr lvl="1"/>
            <a:r>
              <a:rPr lang="en-US" altLang="zh-TW" sz="2400">
                <a:ea typeface="新細明體" panose="02020500000000000000" pitchFamily="18" charset="-120"/>
              </a:rPr>
              <a:t>The derivation of an abstract class must use multiple implementations without causing an explosion in the number of classes </a:t>
            </a:r>
            <a:r>
              <a:rPr lang="en-US" altLang="zh-TW" sz="2400" baseline="30000">
                <a:ea typeface="新細明體" panose="02020500000000000000" pitchFamily="18" charset="-120"/>
              </a:rPr>
              <a:t>(*)</a:t>
            </a:r>
            <a:r>
              <a:rPr lang="en-US" altLang="zh-TW" sz="2400">
                <a:ea typeface="新細明體" panose="02020500000000000000" pitchFamily="18" charset="-120"/>
              </a:rPr>
              <a:t>.</a:t>
            </a:r>
          </a:p>
          <a:p>
            <a:pPr lvl="1"/>
            <a:r>
              <a:rPr lang="en-US" altLang="zh-TW" sz="2400">
                <a:ea typeface="新細明體" panose="02020500000000000000" pitchFamily="18" charset="-120"/>
              </a:rPr>
              <a:t>Changes in the implementation of an abstract class should no impact on clients.</a:t>
            </a:r>
          </a:p>
          <a:p>
            <a:r>
              <a:rPr lang="en-US" altLang="zh-TW" sz="2800">
                <a:ea typeface="新細明體" panose="02020500000000000000" pitchFamily="18" charset="-120"/>
              </a:rPr>
              <a:t>Solution.</a:t>
            </a:r>
          </a:p>
          <a:p>
            <a:pPr lvl="1"/>
            <a:r>
              <a:rPr lang="en-US" altLang="zh-TW" sz="2400">
                <a:ea typeface="新細明體" panose="02020500000000000000" pitchFamily="18" charset="-120"/>
              </a:rPr>
              <a:t>Define an interface for all implementations to use and have the derivations of the abstract class use that [Shalloway et al. 2005].</a:t>
            </a:r>
          </a:p>
        </p:txBody>
      </p:sp>
      <p:sp>
        <p:nvSpPr>
          <p:cNvPr id="76804" name="Text Box 4">
            <a:extLst>
              <a:ext uri="{FF2B5EF4-FFF2-40B4-BE49-F238E27FC236}">
                <a16:creationId xmlns:a16="http://schemas.microsoft.com/office/drawing/2014/main" id="{3409A27E-9952-4C46-9D41-94FE6CBD85E8}"/>
              </a:ext>
            </a:extLst>
          </p:cNvPr>
          <p:cNvSpPr txBox="1">
            <a:spLocks noChangeArrowheads="1"/>
          </p:cNvSpPr>
          <p:nvPr/>
        </p:nvSpPr>
        <p:spPr bwMode="auto">
          <a:xfrm>
            <a:off x="742950" y="6423025"/>
            <a:ext cx="18415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US" altLang="zh-TW" sz="1400">
              <a:ea typeface="新細明體" panose="02020500000000000000" pitchFamily="18" charset="-12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8DB6A86-5754-40A2-AEDA-C85590D6E985}"/>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Bridge (cont’d)</a:t>
            </a:r>
            <a:endParaRPr lang="zh-TW" altLang="en-US">
              <a:ea typeface="新細明體" panose="02020500000000000000" pitchFamily="18" charset="-120"/>
            </a:endParaRPr>
          </a:p>
        </p:txBody>
      </p:sp>
      <p:sp>
        <p:nvSpPr>
          <p:cNvPr id="77827" name="Rectangle 3">
            <a:extLst>
              <a:ext uri="{FF2B5EF4-FFF2-40B4-BE49-F238E27FC236}">
                <a16:creationId xmlns:a16="http://schemas.microsoft.com/office/drawing/2014/main" id="{41B55592-90BC-424C-A0AE-C24BC9E87CF3}"/>
              </a:ext>
            </a:extLst>
          </p:cNvPr>
          <p:cNvSpPr>
            <a:spLocks noGrp="1" noChangeArrowheads="1"/>
          </p:cNvSpPr>
          <p:nvPr>
            <p:ph type="body" idx="1"/>
          </p:nvPr>
        </p:nvSpPr>
        <p:spPr>
          <a:xfrm>
            <a:off x="585788" y="1962150"/>
            <a:ext cx="8101012" cy="2181225"/>
          </a:xfrm>
        </p:spPr>
        <p:txBody>
          <a:bodyPr/>
          <a:lstStyle/>
          <a:p>
            <a:pPr>
              <a:lnSpc>
                <a:spcPct val="100000"/>
              </a:lnSpc>
              <a:spcBef>
                <a:spcPct val="0"/>
              </a:spcBef>
              <a:buClrTx/>
              <a:buSzTx/>
              <a:buFontTx/>
              <a:buNone/>
            </a:pPr>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p:txBody>
      </p:sp>
      <p:pic>
        <p:nvPicPr>
          <p:cNvPr id="77828" name="Picture 4" descr="bridge">
            <a:extLst>
              <a:ext uri="{FF2B5EF4-FFF2-40B4-BE49-F238E27FC236}">
                <a16:creationId xmlns:a16="http://schemas.microsoft.com/office/drawing/2014/main" id="{EED01C44-BEEF-41E9-8A17-01AD1DE10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563813"/>
            <a:ext cx="8586788"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C750A5B-0025-4B58-BFB5-D1F011F2500E}"/>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Bridge (cont’d)</a:t>
            </a:r>
            <a:endParaRPr lang="zh-TW" altLang="en-US">
              <a:ea typeface="新細明體" panose="02020500000000000000" pitchFamily="18" charset="-120"/>
            </a:endParaRPr>
          </a:p>
        </p:txBody>
      </p:sp>
      <p:sp>
        <p:nvSpPr>
          <p:cNvPr id="78851" name="Rectangle 3">
            <a:extLst>
              <a:ext uri="{FF2B5EF4-FFF2-40B4-BE49-F238E27FC236}">
                <a16:creationId xmlns:a16="http://schemas.microsoft.com/office/drawing/2014/main" id="{2E6BF1EE-0F0C-41F5-9C71-D850CDC4E527}"/>
              </a:ext>
            </a:extLst>
          </p:cNvPr>
          <p:cNvSpPr>
            <a:spLocks noGrp="1" noChangeArrowheads="1"/>
          </p:cNvSpPr>
          <p:nvPr>
            <p:ph type="body" idx="1"/>
          </p:nvPr>
        </p:nvSpPr>
        <p:spPr>
          <a:xfrm>
            <a:off x="585788" y="1962150"/>
            <a:ext cx="8101012" cy="3970338"/>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decoupling of the implementations from the abstract classes that use them increases extensibility.</a:t>
            </a:r>
          </a:p>
          <a:p>
            <a:pPr lvl="2"/>
            <a:r>
              <a:rPr lang="en-US" altLang="zh-TW" sz="2400">
                <a:ea typeface="新細明體" panose="02020500000000000000" pitchFamily="18" charset="-120"/>
              </a:rPr>
              <a:t>The Bridge pattern allows the abstraction and the implementation to vary independently of each other.</a:t>
            </a:r>
          </a:p>
          <a:p>
            <a:pPr lvl="1"/>
            <a:r>
              <a:rPr lang="en-US" altLang="zh-TW" sz="2800">
                <a:ea typeface="新細明體" panose="02020500000000000000" pitchFamily="18" charset="-120"/>
              </a:rPr>
              <a:t>Clients are not aware of implementation issues.</a:t>
            </a:r>
          </a:p>
          <a:p>
            <a:endParaRPr lang="zh-TW" altLang="en-US" sz="3200">
              <a:ea typeface="新細明體" panose="02020500000000000000" pitchFamily="18"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969E7DC-58DE-41D4-B36C-DCDA7685FC30}"/>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Bridge (cont’d)</a:t>
            </a:r>
            <a:endParaRPr lang="zh-TW" altLang="en-US">
              <a:ea typeface="新細明體" panose="02020500000000000000" pitchFamily="18" charset="-120"/>
            </a:endParaRPr>
          </a:p>
        </p:txBody>
      </p:sp>
      <p:sp>
        <p:nvSpPr>
          <p:cNvPr id="79875" name="Rectangle 3">
            <a:extLst>
              <a:ext uri="{FF2B5EF4-FFF2-40B4-BE49-F238E27FC236}">
                <a16:creationId xmlns:a16="http://schemas.microsoft.com/office/drawing/2014/main" id="{A1A8B224-64C3-4E02-AD17-B6D702C2615B}"/>
              </a:ext>
            </a:extLst>
          </p:cNvPr>
          <p:cNvSpPr>
            <a:spLocks noGrp="1" noChangeArrowheads="1"/>
          </p:cNvSpPr>
          <p:nvPr>
            <p:ph type="body" idx="1"/>
          </p:nvPr>
        </p:nvSpPr>
        <p:spPr>
          <a:xfrm>
            <a:off x="585788" y="1962150"/>
            <a:ext cx="8101012" cy="479425"/>
          </a:xfrm>
        </p:spPr>
        <p:txBody>
          <a:bodyPr/>
          <a:lstStyle/>
          <a:p>
            <a:r>
              <a:rPr lang="en-US" altLang="zh-TW" sz="2800">
                <a:ea typeface="新細明體" panose="02020500000000000000" pitchFamily="18" charset="-120"/>
              </a:rPr>
              <a:t>Example: Abstracting database vendors.</a:t>
            </a:r>
          </a:p>
        </p:txBody>
      </p:sp>
      <p:pic>
        <p:nvPicPr>
          <p:cNvPr id="79876" name="Picture 6" descr="bridge example">
            <a:extLst>
              <a:ext uri="{FF2B5EF4-FFF2-40B4-BE49-F238E27FC236}">
                <a16:creationId xmlns:a16="http://schemas.microsoft.com/office/drawing/2014/main" id="{B4D19E8C-34E4-4B21-92D7-7DE7C268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425700"/>
            <a:ext cx="837247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C7647BD-6B1F-4B6F-966F-FCBE011BA6F3}"/>
              </a:ext>
            </a:extLst>
          </p:cNvPr>
          <p:cNvSpPr>
            <a:spLocks noGrp="1" noChangeArrowheads="1"/>
          </p:cNvSpPr>
          <p:nvPr>
            <p:ph type="title"/>
          </p:nvPr>
        </p:nvSpPr>
        <p:spPr>
          <a:xfrm>
            <a:off x="579438" y="363538"/>
            <a:ext cx="8066087"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Decorator</a:t>
            </a:r>
          </a:p>
        </p:txBody>
      </p:sp>
      <p:sp>
        <p:nvSpPr>
          <p:cNvPr id="80899" name="Rectangle 3">
            <a:extLst>
              <a:ext uri="{FF2B5EF4-FFF2-40B4-BE49-F238E27FC236}">
                <a16:creationId xmlns:a16="http://schemas.microsoft.com/office/drawing/2014/main" id="{C2F7F0FD-863D-4DF9-9C49-1D3BBA6AB173}"/>
              </a:ext>
            </a:extLst>
          </p:cNvPr>
          <p:cNvSpPr>
            <a:spLocks noGrp="1" noChangeArrowheads="1"/>
          </p:cNvSpPr>
          <p:nvPr>
            <p:ph type="body" idx="1"/>
          </p:nvPr>
        </p:nvSpPr>
        <p:spPr>
          <a:xfrm>
            <a:off x="571500" y="1006475"/>
            <a:ext cx="8101013" cy="6130925"/>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Attach additional responsibilities to an object dynamically.</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You may need to add some additional functionality to individual object dynamically and transparently without affecting other object and possibly to withdraw the extended functionality.</a:t>
            </a:r>
          </a:p>
          <a:p>
            <a:r>
              <a:rPr lang="en-US" altLang="zh-TW" sz="3200">
                <a:ea typeface="新細明體" panose="02020500000000000000" pitchFamily="18" charset="-120"/>
              </a:rPr>
              <a:t>Solution.</a:t>
            </a:r>
          </a:p>
          <a:p>
            <a:pPr lvl="1"/>
            <a:r>
              <a:rPr lang="en-US" altLang="zh-TW" sz="2800">
                <a:ea typeface="新細明體" panose="02020500000000000000" pitchFamily="18" charset="-120"/>
              </a:rPr>
              <a:t>During extending the functionality of an object without resorting to subclass.</a:t>
            </a:r>
          </a:p>
          <a:p>
            <a:pPr lvl="1"/>
            <a:endParaRPr lang="en-US" altLang="zh-TW" sz="2800">
              <a:ea typeface="新細明體" panose="02020500000000000000" pitchFamily="18" charset="-12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50C027D-5E85-42B8-AD21-068BC8DCC935}"/>
              </a:ext>
            </a:extLst>
          </p:cNvPr>
          <p:cNvSpPr>
            <a:spLocks noGrp="1" noChangeArrowheads="1"/>
          </p:cNvSpPr>
          <p:nvPr>
            <p:ph type="title"/>
          </p:nvPr>
        </p:nvSpPr>
        <p:spPr>
          <a:xfrm>
            <a:off x="585788" y="487363"/>
            <a:ext cx="8066087" cy="484187"/>
          </a:xfrm>
        </p:spPr>
        <p:txBody>
          <a:bodyPr/>
          <a:lstStyle/>
          <a:p>
            <a:r>
              <a:rPr lang="en-US" altLang="zh-TW">
                <a:ea typeface="新細明體" panose="02020500000000000000" pitchFamily="18" charset="-120"/>
              </a:rPr>
              <a:t>Decorator (cont’d)</a:t>
            </a:r>
            <a:endParaRPr lang="zh-TW" altLang="en-US">
              <a:ea typeface="新細明體" panose="02020500000000000000" pitchFamily="18" charset="-120"/>
            </a:endParaRPr>
          </a:p>
        </p:txBody>
      </p:sp>
      <p:sp>
        <p:nvSpPr>
          <p:cNvPr id="81923" name="Rectangle 3">
            <a:extLst>
              <a:ext uri="{FF2B5EF4-FFF2-40B4-BE49-F238E27FC236}">
                <a16:creationId xmlns:a16="http://schemas.microsoft.com/office/drawing/2014/main" id="{A9E1B759-4482-43B1-8FEF-B0421365A932}"/>
              </a:ext>
            </a:extLst>
          </p:cNvPr>
          <p:cNvSpPr>
            <a:spLocks noGrp="1" noChangeArrowheads="1"/>
          </p:cNvSpPr>
          <p:nvPr>
            <p:ph type="body" idx="4294967295"/>
          </p:nvPr>
        </p:nvSpPr>
        <p:spPr>
          <a:xfrm>
            <a:off x="1042988" y="1962150"/>
            <a:ext cx="8101012" cy="474663"/>
          </a:xfrm>
        </p:spPr>
        <p:txBody>
          <a:bodyPr/>
          <a:lstStyle/>
          <a:p>
            <a:pPr>
              <a:buFont typeface="Monotype Sorts" pitchFamily="2" charset="2"/>
              <a:buNone/>
            </a:pPr>
            <a:r>
              <a:rPr lang="en-US" altLang="zh-TW">
                <a:ea typeface="新細明體" panose="02020500000000000000" pitchFamily="18" charset="-120"/>
              </a:rPr>
              <a:t> </a:t>
            </a:r>
          </a:p>
        </p:txBody>
      </p:sp>
      <p:pic>
        <p:nvPicPr>
          <p:cNvPr id="81924" name="Picture 4" descr="decorator">
            <a:extLst>
              <a:ext uri="{FF2B5EF4-FFF2-40B4-BE49-F238E27FC236}">
                <a16:creationId xmlns:a16="http://schemas.microsoft.com/office/drawing/2014/main" id="{B8FF5A9D-076E-4E40-8D99-F68E944C5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1012825"/>
            <a:ext cx="7323138"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0B1B67C-06DD-42A1-89B0-4380633DD469}"/>
              </a:ext>
            </a:extLst>
          </p:cNvPr>
          <p:cNvSpPr>
            <a:spLocks noGrp="1" noChangeArrowheads="1"/>
          </p:cNvSpPr>
          <p:nvPr>
            <p:ph type="title"/>
          </p:nvPr>
        </p:nvSpPr>
        <p:spPr>
          <a:xfrm>
            <a:off x="620713" y="404813"/>
            <a:ext cx="8066087" cy="484187"/>
          </a:xfrm>
        </p:spPr>
        <p:txBody>
          <a:bodyPr/>
          <a:lstStyle/>
          <a:p>
            <a:r>
              <a:rPr lang="en-US" altLang="zh-TW">
                <a:ea typeface="新細明體" panose="02020500000000000000" pitchFamily="18" charset="-120"/>
              </a:rPr>
              <a:t>Decorator (cont’d)</a:t>
            </a:r>
            <a:endParaRPr lang="zh-TW" altLang="en-US">
              <a:ea typeface="新細明體" panose="02020500000000000000" pitchFamily="18" charset="-120"/>
            </a:endParaRPr>
          </a:p>
        </p:txBody>
      </p:sp>
      <p:sp>
        <p:nvSpPr>
          <p:cNvPr id="82947" name="Rectangle 3">
            <a:extLst>
              <a:ext uri="{FF2B5EF4-FFF2-40B4-BE49-F238E27FC236}">
                <a16:creationId xmlns:a16="http://schemas.microsoft.com/office/drawing/2014/main" id="{1903D707-CFA5-483E-ABDC-BD183E02145B}"/>
              </a:ext>
            </a:extLst>
          </p:cNvPr>
          <p:cNvSpPr>
            <a:spLocks noGrp="1" noChangeArrowheads="1"/>
          </p:cNvSpPr>
          <p:nvPr>
            <p:ph type="body" idx="1"/>
          </p:nvPr>
        </p:nvSpPr>
        <p:spPr>
          <a:xfrm>
            <a:off x="558800" y="1130300"/>
            <a:ext cx="8101013" cy="4829175"/>
          </a:xfrm>
        </p:spPr>
        <p:txBody>
          <a:bodyPr/>
          <a:lstStyle/>
          <a:p>
            <a:r>
              <a:rPr lang="en-US" altLang="zh-TW" sz="2800">
                <a:ea typeface="新細明體" panose="02020500000000000000" pitchFamily="18" charset="-120"/>
              </a:rPr>
              <a:t>Consequences.</a:t>
            </a:r>
          </a:p>
          <a:p>
            <a:pPr lvl="1"/>
            <a:r>
              <a:rPr lang="en-US" altLang="zh-TW" sz="2400">
                <a:ea typeface="新細明體" panose="02020500000000000000" pitchFamily="18" charset="-120"/>
              </a:rPr>
              <a:t>The Decorator pattern provides more flexibility than inheritance.</a:t>
            </a:r>
          </a:p>
          <a:p>
            <a:pPr lvl="1"/>
            <a:r>
              <a:rPr lang="en-US" altLang="zh-TW" sz="2400">
                <a:ea typeface="新細明體" panose="02020500000000000000" pitchFamily="18" charset="-120"/>
              </a:rPr>
              <a:t>The Decorator pattern provides different kinds of functionality via the ConcretDecorator to create new objects.</a:t>
            </a:r>
          </a:p>
          <a:p>
            <a:pPr lvl="2"/>
            <a:r>
              <a:rPr lang="en-US" altLang="zh-TW" sz="2000">
                <a:ea typeface="新細明體" panose="02020500000000000000" pitchFamily="18" charset="-120"/>
              </a:rPr>
              <a:t>Example: Composing a TextView object with BorderDecorator and ScrollDecorator.</a:t>
            </a:r>
            <a:r>
              <a:rPr lang="en-US" altLang="zh-TW" sz="2000" b="1">
                <a:ea typeface="新細明體" panose="02020500000000000000" pitchFamily="18" charset="-120"/>
              </a:rPr>
              <a:t>	</a:t>
            </a:r>
          </a:p>
          <a:p>
            <a:pPr>
              <a:buFont typeface="Monotype Sorts" pitchFamily="2" charset="2"/>
              <a:buNone/>
            </a:pPr>
            <a:r>
              <a:rPr lang="en-US" altLang="zh-TW" sz="2000" b="1">
                <a:ea typeface="新細明體" panose="02020500000000000000" pitchFamily="18" charset="-120"/>
              </a:rPr>
              <a:t>		</a:t>
            </a:r>
            <a:r>
              <a:rPr lang="en-US" altLang="zh-TW" sz="2000">
                <a:ea typeface="新細明體" panose="02020500000000000000" pitchFamily="18" charset="-120"/>
              </a:rPr>
              <a:t>aTextView ; aScrollBarDecorator 	</a:t>
            </a:r>
          </a:p>
          <a:p>
            <a:pPr>
              <a:buFont typeface="Monotype Sorts" pitchFamily="2" charset="2"/>
              <a:buNone/>
            </a:pPr>
            <a:r>
              <a:rPr lang="en-US" altLang="zh-TW" sz="2000">
                <a:ea typeface="新細明體" panose="02020500000000000000" pitchFamily="18" charset="-120"/>
              </a:rPr>
              <a:t>			</a:t>
            </a:r>
            <a:r>
              <a:rPr lang="en-US" altLang="zh-TW" sz="2000">
                <a:ea typeface="新細明體" panose="02020500000000000000" pitchFamily="18" charset="-120"/>
                <a:sym typeface="Symbol" panose="05050102010706020507" pitchFamily="18" charset="2"/>
              </a:rPr>
              <a:t> a scrollable text view + </a:t>
            </a:r>
            <a:r>
              <a:rPr lang="en-US" altLang="zh-TW" sz="2000">
                <a:ea typeface="新細明體" panose="02020500000000000000" pitchFamily="18" charset="-120"/>
              </a:rPr>
              <a:t>aBorderDecorator</a:t>
            </a:r>
          </a:p>
          <a:p>
            <a:pPr>
              <a:buFont typeface="Monotype Sorts" pitchFamily="2" charset="2"/>
              <a:buNone/>
            </a:pPr>
            <a:r>
              <a:rPr lang="en-US" altLang="zh-TW" sz="2000">
                <a:ea typeface="新細明體" panose="02020500000000000000" pitchFamily="18" charset="-120"/>
              </a:rPr>
              <a:t>			</a:t>
            </a:r>
            <a:r>
              <a:rPr lang="en-US" altLang="zh-TW" sz="2000">
                <a:ea typeface="新細明體" panose="02020500000000000000" pitchFamily="18" charset="-120"/>
                <a:sym typeface="Symbol" panose="05050102010706020507" pitchFamily="18" charset="2"/>
              </a:rPr>
              <a:t> a scrollable and bordered text view</a:t>
            </a:r>
          </a:p>
          <a:p>
            <a:pPr>
              <a:buFont typeface="Monotype Sorts" pitchFamily="2" charset="2"/>
              <a:buNone/>
            </a:pPr>
            <a:r>
              <a:rPr lang="en-US" altLang="zh-TW" sz="2000">
                <a:ea typeface="新細明體" panose="02020500000000000000" pitchFamily="18" charset="-120"/>
                <a:sym typeface="Symbol" panose="05050102010706020507" pitchFamily="18" charset="2"/>
              </a:rPr>
              <a:t>		where “;” means “compose”, “” means “produce”, “+” means add.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E055C35-51EB-40BE-96C3-86E9C516B042}"/>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Pipes and Filters (cont’d)</a:t>
            </a:r>
            <a:endParaRPr lang="zh-TW" altLang="en-US">
              <a:ea typeface="新細明體" panose="02020500000000000000" pitchFamily="18" charset="-120"/>
            </a:endParaRPr>
          </a:p>
        </p:txBody>
      </p:sp>
      <p:sp>
        <p:nvSpPr>
          <p:cNvPr id="13315" name="Rectangle 3">
            <a:extLst>
              <a:ext uri="{FF2B5EF4-FFF2-40B4-BE49-F238E27FC236}">
                <a16:creationId xmlns:a16="http://schemas.microsoft.com/office/drawing/2014/main" id="{944E77B5-4522-4D46-8BEC-39319CD8BEB5}"/>
              </a:ext>
            </a:extLst>
          </p:cNvPr>
          <p:cNvSpPr>
            <a:spLocks noGrp="1" noChangeArrowheads="1"/>
          </p:cNvSpPr>
          <p:nvPr>
            <p:ph type="body" idx="1"/>
          </p:nvPr>
        </p:nvSpPr>
        <p:spPr>
          <a:xfrm>
            <a:off x="585788" y="1962150"/>
            <a:ext cx="8101012" cy="1408113"/>
          </a:xfrm>
        </p:spPr>
        <p:txBody>
          <a:bodyPr/>
          <a:lstStyle/>
          <a:p>
            <a:r>
              <a:rPr lang="en-US" altLang="zh-TW">
                <a:ea typeface="新細明體" panose="02020500000000000000" pitchFamily="18" charset="-120"/>
              </a:rPr>
              <a:t>Example 1: An Order Processing System</a:t>
            </a:r>
          </a:p>
          <a:p>
            <a:endParaRPr lang="en-US" altLang="zh-TW">
              <a:ea typeface="新細明體" panose="02020500000000000000" pitchFamily="18" charset="-120"/>
            </a:endParaRPr>
          </a:p>
          <a:p>
            <a:endParaRPr lang="zh-TW" altLang="en-US">
              <a:ea typeface="新細明體" panose="02020500000000000000" pitchFamily="18" charset="-120"/>
            </a:endParaRPr>
          </a:p>
        </p:txBody>
      </p:sp>
      <p:sp>
        <p:nvSpPr>
          <p:cNvPr id="13316" name="AutoShape 4">
            <a:extLst>
              <a:ext uri="{FF2B5EF4-FFF2-40B4-BE49-F238E27FC236}">
                <a16:creationId xmlns:a16="http://schemas.microsoft.com/office/drawing/2014/main" id="{FE8C49BC-3B2B-42FD-9642-B2D57B041265}"/>
              </a:ext>
            </a:extLst>
          </p:cNvPr>
          <p:cNvSpPr>
            <a:spLocks noChangeArrowheads="1"/>
          </p:cNvSpPr>
          <p:nvPr/>
        </p:nvSpPr>
        <p:spPr bwMode="auto">
          <a:xfrm>
            <a:off x="620713" y="3530600"/>
            <a:ext cx="1122362" cy="546100"/>
          </a:xfrm>
          <a:prstGeom prst="rightArrow">
            <a:avLst>
              <a:gd name="adj1" fmla="val 50000"/>
              <a:gd name="adj2" fmla="val 5138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zh-TW" b="1">
                <a:ea typeface="新細明體" panose="02020500000000000000" pitchFamily="18" charset="-120"/>
              </a:rPr>
              <a:t>Data Sources</a:t>
            </a:r>
          </a:p>
        </p:txBody>
      </p:sp>
      <p:pic>
        <p:nvPicPr>
          <p:cNvPr id="13317" name="Picture 5" descr="pipe and filter">
            <a:extLst>
              <a:ext uri="{FF2B5EF4-FFF2-40B4-BE49-F238E27FC236}">
                <a16:creationId xmlns:a16="http://schemas.microsoft.com/office/drawing/2014/main" id="{19C07199-A726-443F-8A68-48DD09C01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2571750"/>
            <a:ext cx="60007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7">
            <a:extLst>
              <a:ext uri="{FF2B5EF4-FFF2-40B4-BE49-F238E27FC236}">
                <a16:creationId xmlns:a16="http://schemas.microsoft.com/office/drawing/2014/main" id="{39FF13C4-F4EE-4793-9D02-39A0680A277D}"/>
              </a:ext>
            </a:extLst>
          </p:cNvPr>
          <p:cNvSpPr>
            <a:spLocks noChangeArrowheads="1"/>
          </p:cNvSpPr>
          <p:nvPr/>
        </p:nvSpPr>
        <p:spPr bwMode="auto">
          <a:xfrm>
            <a:off x="2806700" y="4559300"/>
            <a:ext cx="4494213" cy="333375"/>
          </a:xfrm>
          <a:prstGeom prst="rightArrow">
            <a:avLst>
              <a:gd name="adj1" fmla="val 50000"/>
              <a:gd name="adj2" fmla="val 33702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A689E62-3E8E-4FF3-9B36-EC0BDB5B8A6F}"/>
              </a:ext>
            </a:extLst>
          </p:cNvPr>
          <p:cNvSpPr>
            <a:spLocks noGrp="1" noChangeArrowheads="1"/>
          </p:cNvSpPr>
          <p:nvPr>
            <p:ph type="title"/>
          </p:nvPr>
        </p:nvSpPr>
        <p:spPr>
          <a:xfrm>
            <a:off x="620713" y="744538"/>
            <a:ext cx="8066087" cy="542925"/>
          </a:xfrm>
        </p:spPr>
        <p:txBody>
          <a:bodyPr/>
          <a:lstStyle/>
          <a:p>
            <a:r>
              <a:rPr lang="en-US" altLang="zh-TW">
                <a:ea typeface="新細明體" panose="02020500000000000000" pitchFamily="18" charset="-120"/>
              </a:rPr>
              <a:t>Decorator (cont’d)</a:t>
            </a:r>
            <a:endParaRPr lang="zh-TW" altLang="en-US">
              <a:ea typeface="新細明體" panose="02020500000000000000" pitchFamily="18" charset="-120"/>
            </a:endParaRPr>
          </a:p>
        </p:txBody>
      </p:sp>
      <p:sp>
        <p:nvSpPr>
          <p:cNvPr id="83971" name="Rectangle 3">
            <a:extLst>
              <a:ext uri="{FF2B5EF4-FFF2-40B4-BE49-F238E27FC236}">
                <a16:creationId xmlns:a16="http://schemas.microsoft.com/office/drawing/2014/main" id="{20BB631F-B971-4FEB-9D86-8C35AD97CF0E}"/>
              </a:ext>
            </a:extLst>
          </p:cNvPr>
          <p:cNvSpPr>
            <a:spLocks noGrp="1" noChangeArrowheads="1"/>
          </p:cNvSpPr>
          <p:nvPr>
            <p:ph type="body" idx="1"/>
          </p:nvPr>
        </p:nvSpPr>
        <p:spPr>
          <a:xfrm>
            <a:off x="573088" y="1455738"/>
            <a:ext cx="8101012" cy="749300"/>
          </a:xfrm>
        </p:spPr>
        <p:txBody>
          <a:bodyPr/>
          <a:lstStyle/>
          <a:p>
            <a:r>
              <a:rPr lang="en-US" altLang="zh-TW">
                <a:ea typeface="新細明體" panose="02020500000000000000" pitchFamily="18" charset="-120"/>
              </a:rPr>
              <a:t>Example: A composition of TextView, ScrollBarDecorator, and BorderDecorator </a:t>
            </a:r>
            <a:r>
              <a:rPr lang="en-US" altLang="zh-TW" baseline="30000">
                <a:ea typeface="新細明體" panose="02020500000000000000" pitchFamily="18" charset="-120"/>
              </a:rPr>
              <a:t>(*)</a:t>
            </a:r>
            <a:r>
              <a:rPr lang="en-US" altLang="zh-TW">
                <a:ea typeface="新細明體" panose="02020500000000000000" pitchFamily="18" charset="-120"/>
              </a:rPr>
              <a:t>.</a:t>
            </a:r>
          </a:p>
        </p:txBody>
      </p:sp>
      <p:pic>
        <p:nvPicPr>
          <p:cNvPr id="83972" name="Picture 4" descr="decorator example">
            <a:extLst>
              <a:ext uri="{FF2B5EF4-FFF2-40B4-BE49-F238E27FC236}">
                <a16:creationId xmlns:a16="http://schemas.microsoft.com/office/drawing/2014/main" id="{A31A668A-6A0C-48B8-884A-2B551808E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3" y="2116138"/>
            <a:ext cx="5068887"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Text Box 6">
            <a:extLst>
              <a:ext uri="{FF2B5EF4-FFF2-40B4-BE49-F238E27FC236}">
                <a16:creationId xmlns:a16="http://schemas.microsoft.com/office/drawing/2014/main" id="{47B10D9E-7E18-497B-9954-ECB2E80A055B}"/>
              </a:ext>
            </a:extLst>
          </p:cNvPr>
          <p:cNvSpPr txBox="1">
            <a:spLocks noChangeArrowheads="1"/>
          </p:cNvSpPr>
          <p:nvPr/>
        </p:nvSpPr>
        <p:spPr bwMode="auto">
          <a:xfrm>
            <a:off x="606425" y="6450013"/>
            <a:ext cx="13128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[GoF 1995].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B333470-6D02-4B69-AB17-A2166BBE62DC}"/>
              </a:ext>
            </a:extLst>
          </p:cNvPr>
          <p:cNvSpPr>
            <a:spLocks noGrp="1" noChangeArrowheads="1"/>
          </p:cNvSpPr>
          <p:nvPr>
            <p:ph type="title"/>
          </p:nvPr>
        </p:nvSpPr>
        <p:spPr>
          <a:xfrm>
            <a:off x="539750" y="293688"/>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Composite</a:t>
            </a:r>
          </a:p>
        </p:txBody>
      </p:sp>
      <p:sp>
        <p:nvSpPr>
          <p:cNvPr id="84995" name="Rectangle 3">
            <a:extLst>
              <a:ext uri="{FF2B5EF4-FFF2-40B4-BE49-F238E27FC236}">
                <a16:creationId xmlns:a16="http://schemas.microsoft.com/office/drawing/2014/main" id="{6641DC78-3D43-43BA-B404-98E2202B3FB8}"/>
              </a:ext>
            </a:extLst>
          </p:cNvPr>
          <p:cNvSpPr>
            <a:spLocks noGrp="1" noChangeArrowheads="1"/>
          </p:cNvSpPr>
          <p:nvPr>
            <p:ph type="body" idx="1"/>
          </p:nvPr>
        </p:nvSpPr>
        <p:spPr>
          <a:xfrm>
            <a:off x="539750" y="1006475"/>
            <a:ext cx="8101013" cy="4884738"/>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Compose objects into tree structures to represent whole-part hierarchies [GoF 1995]. </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To decompose a complex object into a whole-part hierarchy of objects.</a:t>
            </a:r>
          </a:p>
          <a:p>
            <a:pPr lvl="1"/>
            <a:r>
              <a:rPr lang="en-US" altLang="zh-TW" sz="2800">
                <a:ea typeface="新細明體" panose="02020500000000000000" pitchFamily="18" charset="-120"/>
              </a:rPr>
              <a:t>Clients are able to ignore the difference between compositions of objects and individual object, that is, object in the composite will be treated uniformly.</a:t>
            </a:r>
          </a:p>
        </p:txBody>
      </p:sp>
      <p:sp>
        <p:nvSpPr>
          <p:cNvPr id="84996" name="Text Box 4">
            <a:extLst>
              <a:ext uri="{FF2B5EF4-FFF2-40B4-BE49-F238E27FC236}">
                <a16:creationId xmlns:a16="http://schemas.microsoft.com/office/drawing/2014/main" id="{ABC4AA9E-944F-488A-ACBE-FE342D273189}"/>
              </a:ext>
            </a:extLst>
          </p:cNvPr>
          <p:cNvSpPr txBox="1">
            <a:spLocks noChangeArrowheads="1"/>
          </p:cNvSpPr>
          <p:nvPr/>
        </p:nvSpPr>
        <p:spPr bwMode="auto">
          <a:xfrm>
            <a:off x="539750" y="6389688"/>
            <a:ext cx="13128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US" altLang="zh-TW" sz="1400">
              <a:ea typeface="新細明體" panose="02020500000000000000" pitchFamily="18" charset="-12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91D475-AE84-4146-9B69-B13D8BDA8129}"/>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Composite (cont’d)</a:t>
            </a:r>
            <a:endParaRPr lang="zh-TW" altLang="en-US">
              <a:ea typeface="新細明體" panose="02020500000000000000" pitchFamily="18" charset="-120"/>
            </a:endParaRPr>
          </a:p>
        </p:txBody>
      </p:sp>
      <p:sp>
        <p:nvSpPr>
          <p:cNvPr id="86019" name="Rectangle 3">
            <a:extLst>
              <a:ext uri="{FF2B5EF4-FFF2-40B4-BE49-F238E27FC236}">
                <a16:creationId xmlns:a16="http://schemas.microsoft.com/office/drawing/2014/main" id="{35BC9741-95E4-4066-A30A-30FC474F9641}"/>
              </a:ext>
            </a:extLst>
          </p:cNvPr>
          <p:cNvSpPr>
            <a:spLocks noGrp="1" noChangeArrowheads="1"/>
          </p:cNvSpPr>
          <p:nvPr>
            <p:ph type="body" idx="1"/>
          </p:nvPr>
        </p:nvSpPr>
        <p:spPr>
          <a:xfrm>
            <a:off x="585788" y="1962150"/>
            <a:ext cx="8101012" cy="2668588"/>
          </a:xfrm>
        </p:spPr>
        <p:txBody>
          <a:bodyPr/>
          <a:lstStyle/>
          <a:p>
            <a:r>
              <a:rPr lang="en-US" altLang="zh-TW" sz="3200">
                <a:ea typeface="新細明體" panose="02020500000000000000" pitchFamily="18" charset="-120"/>
              </a:rPr>
              <a:t>Solution.</a:t>
            </a:r>
          </a:p>
          <a:p>
            <a:pPr lvl="1"/>
            <a:r>
              <a:rPr lang="en-US" altLang="zh-TW" sz="2800">
                <a:ea typeface="新細明體" panose="02020500000000000000" pitchFamily="18" charset="-120"/>
              </a:rPr>
              <a:t>Providing an abstract superclass for all objects in hierarchy and an abstract superclass for all composites in the hierarchy to minimize the complexity of a composite object organized into whole-part hierarchies.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316BA74-7494-42C9-B855-B84049BED8B5}"/>
              </a:ext>
            </a:extLst>
          </p:cNvPr>
          <p:cNvSpPr>
            <a:spLocks noGrp="1" noChangeArrowheads="1"/>
          </p:cNvSpPr>
          <p:nvPr>
            <p:ph type="title"/>
          </p:nvPr>
        </p:nvSpPr>
        <p:spPr>
          <a:xfrm>
            <a:off x="573088" y="334963"/>
            <a:ext cx="8066087" cy="484187"/>
          </a:xfrm>
        </p:spPr>
        <p:txBody>
          <a:bodyPr/>
          <a:lstStyle/>
          <a:p>
            <a:r>
              <a:rPr lang="en-US" altLang="zh-TW">
                <a:ea typeface="新細明體" panose="02020500000000000000" pitchFamily="18" charset="-120"/>
              </a:rPr>
              <a:t>Composite (cont’d)</a:t>
            </a:r>
            <a:endParaRPr lang="zh-TW" altLang="en-US">
              <a:ea typeface="新細明體" panose="02020500000000000000" pitchFamily="18" charset="-120"/>
            </a:endParaRPr>
          </a:p>
        </p:txBody>
      </p:sp>
      <p:sp>
        <p:nvSpPr>
          <p:cNvPr id="87043" name="Rectangle 3">
            <a:extLst>
              <a:ext uri="{FF2B5EF4-FFF2-40B4-BE49-F238E27FC236}">
                <a16:creationId xmlns:a16="http://schemas.microsoft.com/office/drawing/2014/main" id="{F6A8A51E-180F-4264-A2ED-1671EBF13B57}"/>
              </a:ext>
            </a:extLst>
          </p:cNvPr>
          <p:cNvSpPr>
            <a:spLocks noGrp="1" noChangeArrowheads="1"/>
          </p:cNvSpPr>
          <p:nvPr>
            <p:ph type="body" idx="1"/>
          </p:nvPr>
        </p:nvSpPr>
        <p:spPr>
          <a:xfrm>
            <a:off x="585788" y="1962150"/>
            <a:ext cx="8101012" cy="420688"/>
          </a:xfrm>
        </p:spPr>
        <p:txBody>
          <a:bodyPr/>
          <a:lstStyle/>
          <a:p>
            <a:pPr>
              <a:buFont typeface="Monotype Sorts" pitchFamily="2" charset="2"/>
              <a:buNone/>
            </a:pPr>
            <a:r>
              <a:rPr lang="en-US" altLang="zh-TW">
                <a:ea typeface="新細明體" panose="02020500000000000000" pitchFamily="18" charset="-120"/>
              </a:rPr>
              <a:t> </a:t>
            </a:r>
          </a:p>
        </p:txBody>
      </p:sp>
      <p:pic>
        <p:nvPicPr>
          <p:cNvPr id="87044" name="Picture 4" descr="composite">
            <a:extLst>
              <a:ext uri="{FF2B5EF4-FFF2-40B4-BE49-F238E27FC236}">
                <a16:creationId xmlns:a16="http://schemas.microsoft.com/office/drawing/2014/main" id="{40C63BB1-DD29-465F-8C73-33A0A5BCC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890588"/>
            <a:ext cx="6448425" cy="515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2A4AEDA-9B90-4C2D-BF44-DD9D581F7733}"/>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Composite (cont’d)</a:t>
            </a:r>
            <a:endParaRPr lang="zh-TW" altLang="en-US">
              <a:ea typeface="新細明體" panose="02020500000000000000" pitchFamily="18" charset="-120"/>
            </a:endParaRPr>
          </a:p>
        </p:txBody>
      </p:sp>
      <p:sp>
        <p:nvSpPr>
          <p:cNvPr id="88067" name="Rectangle 3">
            <a:extLst>
              <a:ext uri="{FF2B5EF4-FFF2-40B4-BE49-F238E27FC236}">
                <a16:creationId xmlns:a16="http://schemas.microsoft.com/office/drawing/2014/main" id="{6A61B287-88B1-4292-B4F1-2CBF5107AAC5}"/>
              </a:ext>
            </a:extLst>
          </p:cNvPr>
          <p:cNvSpPr>
            <a:spLocks noGrp="1" noChangeArrowheads="1"/>
          </p:cNvSpPr>
          <p:nvPr>
            <p:ph type="body" idx="1"/>
          </p:nvPr>
        </p:nvSpPr>
        <p:spPr>
          <a:xfrm>
            <a:off x="585788" y="1962150"/>
            <a:ext cx="8101012" cy="4137025"/>
          </a:xfrm>
        </p:spPr>
        <p:txBody>
          <a:bodyPr/>
          <a:lstStyle/>
          <a:p>
            <a:r>
              <a:rPr lang="en-US" altLang="zh-TW" sz="2800">
                <a:ea typeface="新細明體" panose="02020500000000000000" pitchFamily="18" charset="-120"/>
              </a:rPr>
              <a:t>Consequences [GoF 1995].</a:t>
            </a:r>
          </a:p>
          <a:p>
            <a:pPr lvl="1"/>
            <a:r>
              <a:rPr lang="en-US" altLang="zh-TW" sz="2400">
                <a:ea typeface="新細明體" panose="02020500000000000000" pitchFamily="18" charset="-120"/>
              </a:rPr>
              <a:t>Define class hierarchies consisting of composite objects and primitive objects that can be composed into more complex objects, which in turn can be composed on recursively.</a:t>
            </a:r>
          </a:p>
          <a:p>
            <a:pPr lvl="1"/>
            <a:r>
              <a:rPr lang="en-US" altLang="zh-TW" sz="2400">
                <a:ea typeface="新細明體" panose="02020500000000000000" pitchFamily="18" charset="-120"/>
              </a:rPr>
              <a:t>Make the client simple.</a:t>
            </a:r>
          </a:p>
          <a:p>
            <a:pPr lvl="1"/>
            <a:r>
              <a:rPr lang="en-US" altLang="zh-TW" sz="2400">
                <a:ea typeface="新細明體" panose="02020500000000000000" pitchFamily="18" charset="-120"/>
              </a:rPr>
              <a:t>Make it easier to add new kinds of components</a:t>
            </a:r>
          </a:p>
          <a:p>
            <a:pPr lvl="1"/>
            <a:r>
              <a:rPr lang="en-US" altLang="zh-TW" sz="2400">
                <a:ea typeface="新細明體" panose="02020500000000000000" pitchFamily="18" charset="-120"/>
              </a:rPr>
              <a:t>Can make design overly general. Thus, making it easy to add new components is that makes it harder to restrict the components of a composite.</a:t>
            </a:r>
          </a:p>
        </p:txBody>
      </p:sp>
      <p:sp>
        <p:nvSpPr>
          <p:cNvPr id="88068" name="Text Box 4">
            <a:extLst>
              <a:ext uri="{FF2B5EF4-FFF2-40B4-BE49-F238E27FC236}">
                <a16:creationId xmlns:a16="http://schemas.microsoft.com/office/drawing/2014/main" id="{0ADC6C97-A2DE-47FF-A4DB-FBBB213E49BD}"/>
              </a:ext>
            </a:extLst>
          </p:cNvPr>
          <p:cNvSpPr txBox="1">
            <a:spLocks noChangeArrowheads="1"/>
          </p:cNvSpPr>
          <p:nvPr/>
        </p:nvSpPr>
        <p:spPr bwMode="auto">
          <a:xfrm>
            <a:off x="731838" y="6642100"/>
            <a:ext cx="184150" cy="309563"/>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zh-TW" altLang="en-US">
              <a:ea typeface="新細明體" panose="02020500000000000000" pitchFamily="18" charset="-12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D4C1A62-9F49-41DD-815D-531F2E3D636B}"/>
              </a:ext>
            </a:extLst>
          </p:cNvPr>
          <p:cNvSpPr>
            <a:spLocks noGrp="1" noChangeArrowheads="1"/>
          </p:cNvSpPr>
          <p:nvPr>
            <p:ph type="title"/>
          </p:nvPr>
        </p:nvSpPr>
        <p:spPr>
          <a:xfrm>
            <a:off x="606425" y="360363"/>
            <a:ext cx="8066088" cy="542925"/>
          </a:xfrm>
        </p:spPr>
        <p:txBody>
          <a:bodyPr/>
          <a:lstStyle/>
          <a:p>
            <a:r>
              <a:rPr lang="en-US" altLang="zh-TW">
                <a:ea typeface="新細明體" panose="02020500000000000000" pitchFamily="18" charset="-120"/>
              </a:rPr>
              <a:t>Composite (cont’d)</a:t>
            </a:r>
            <a:endParaRPr lang="zh-TW" altLang="en-US">
              <a:ea typeface="新細明體" panose="02020500000000000000" pitchFamily="18" charset="-120"/>
            </a:endParaRPr>
          </a:p>
        </p:txBody>
      </p:sp>
      <p:sp>
        <p:nvSpPr>
          <p:cNvPr id="89091" name="Rectangle 3">
            <a:extLst>
              <a:ext uri="{FF2B5EF4-FFF2-40B4-BE49-F238E27FC236}">
                <a16:creationId xmlns:a16="http://schemas.microsoft.com/office/drawing/2014/main" id="{97F7975F-9536-4FC1-B9D8-0BAB7CD548F8}"/>
              </a:ext>
            </a:extLst>
          </p:cNvPr>
          <p:cNvSpPr>
            <a:spLocks noGrp="1" noChangeArrowheads="1"/>
          </p:cNvSpPr>
          <p:nvPr>
            <p:ph type="body" idx="1"/>
          </p:nvPr>
        </p:nvSpPr>
        <p:spPr>
          <a:xfrm>
            <a:off x="606425" y="971550"/>
            <a:ext cx="8101013" cy="420688"/>
          </a:xfrm>
        </p:spPr>
        <p:txBody>
          <a:bodyPr/>
          <a:lstStyle/>
          <a:p>
            <a:r>
              <a:rPr lang="en-US" altLang="zh-TW">
                <a:ea typeface="新細明體" panose="02020500000000000000" pitchFamily="18" charset="-120"/>
              </a:rPr>
              <a:t>Example: A graphics application </a:t>
            </a:r>
            <a:r>
              <a:rPr lang="en-US" altLang="zh-TW" baseline="30000">
                <a:ea typeface="新細明體" panose="02020500000000000000" pitchFamily="18" charset="-120"/>
              </a:rPr>
              <a:t>(*)</a:t>
            </a:r>
            <a:r>
              <a:rPr lang="en-US" altLang="zh-TW">
                <a:ea typeface="新細明體" panose="02020500000000000000" pitchFamily="18" charset="-120"/>
              </a:rPr>
              <a:t>. </a:t>
            </a:r>
          </a:p>
        </p:txBody>
      </p:sp>
      <p:pic>
        <p:nvPicPr>
          <p:cNvPr id="89092" name="Picture 4" descr="composite example">
            <a:extLst>
              <a:ext uri="{FF2B5EF4-FFF2-40B4-BE49-F238E27FC236}">
                <a16:creationId xmlns:a16="http://schemas.microsoft.com/office/drawing/2014/main" id="{1375B5A2-1F29-42FA-BFEE-7FA78708B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371600"/>
            <a:ext cx="61341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 Box 5">
            <a:extLst>
              <a:ext uri="{FF2B5EF4-FFF2-40B4-BE49-F238E27FC236}">
                <a16:creationId xmlns:a16="http://schemas.microsoft.com/office/drawing/2014/main" id="{30EB962A-E868-4FAB-9437-B6E04CCAA1CD}"/>
              </a:ext>
            </a:extLst>
          </p:cNvPr>
          <p:cNvSpPr txBox="1">
            <a:spLocks noChangeArrowheads="1"/>
          </p:cNvSpPr>
          <p:nvPr/>
        </p:nvSpPr>
        <p:spPr bwMode="auto">
          <a:xfrm>
            <a:off x="606425" y="6462713"/>
            <a:ext cx="2416175"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Redrawn from {GoF 1995].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C66262B-7E19-4A47-9943-5BCC8F89A8EE}"/>
              </a:ext>
            </a:extLst>
          </p:cNvPr>
          <p:cNvSpPr>
            <a:spLocks noGrp="1" noChangeArrowheads="1"/>
          </p:cNvSpPr>
          <p:nvPr>
            <p:ph type="title"/>
          </p:nvPr>
        </p:nvSpPr>
        <p:spPr>
          <a:xfrm>
            <a:off x="615950" y="334963"/>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Proxy</a:t>
            </a:r>
          </a:p>
        </p:txBody>
      </p:sp>
      <p:sp>
        <p:nvSpPr>
          <p:cNvPr id="90115" name="Rectangle 3">
            <a:extLst>
              <a:ext uri="{FF2B5EF4-FFF2-40B4-BE49-F238E27FC236}">
                <a16:creationId xmlns:a16="http://schemas.microsoft.com/office/drawing/2014/main" id="{10241A3D-4C24-4F96-81B5-8615989F5A5D}"/>
              </a:ext>
            </a:extLst>
          </p:cNvPr>
          <p:cNvSpPr>
            <a:spLocks noGrp="1" noChangeArrowheads="1"/>
          </p:cNvSpPr>
          <p:nvPr>
            <p:ph type="body" idx="1"/>
          </p:nvPr>
        </p:nvSpPr>
        <p:spPr>
          <a:xfrm>
            <a:off x="392113" y="839788"/>
            <a:ext cx="8101012" cy="5022850"/>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Provide a lightweight class that makes it unnecessary to always have to deal with a heavyweight class [Lethbridge et al. 2001].</a:t>
            </a:r>
          </a:p>
          <a:p>
            <a:pPr lvl="2"/>
            <a:r>
              <a:rPr lang="en-US" altLang="zh-TW" sz="2400">
                <a:ea typeface="新細明體" panose="02020500000000000000" pitchFamily="18" charset="-120"/>
              </a:rPr>
              <a:t>A class is heavyweight when it is time-consuming and complicated to create instances of the class, for instance, instances of a heavyweight class might always reside in a database or a server.</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How to reduce the need to create instances of a heavyweight class?</a:t>
            </a:r>
          </a:p>
        </p:txBody>
      </p:sp>
      <p:sp>
        <p:nvSpPr>
          <p:cNvPr id="90116" name="Text Box 4">
            <a:extLst>
              <a:ext uri="{FF2B5EF4-FFF2-40B4-BE49-F238E27FC236}">
                <a16:creationId xmlns:a16="http://schemas.microsoft.com/office/drawing/2014/main" id="{2558CEE7-1DFC-41F2-8EF9-E19D17E467D2}"/>
              </a:ext>
            </a:extLst>
          </p:cNvPr>
          <p:cNvSpPr txBox="1">
            <a:spLocks noChangeArrowheads="1"/>
          </p:cNvSpPr>
          <p:nvPr/>
        </p:nvSpPr>
        <p:spPr bwMode="auto">
          <a:xfrm>
            <a:off x="615950" y="6419850"/>
            <a:ext cx="184150"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US" altLang="zh-TW" sz="1400">
              <a:ea typeface="新細明體" panose="02020500000000000000"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A2E8994-984A-47A7-872C-1289A36469CA}"/>
              </a:ext>
            </a:extLst>
          </p:cNvPr>
          <p:cNvSpPr>
            <a:spLocks noGrp="1" noChangeArrowheads="1"/>
          </p:cNvSpPr>
          <p:nvPr>
            <p:ph type="title"/>
          </p:nvPr>
        </p:nvSpPr>
        <p:spPr>
          <a:xfrm>
            <a:off x="679450" y="377825"/>
            <a:ext cx="8066088" cy="542925"/>
          </a:xfrm>
        </p:spPr>
        <p:txBody>
          <a:bodyPr/>
          <a:lstStyle/>
          <a:p>
            <a:r>
              <a:rPr lang="en-US" altLang="zh-TW">
                <a:ea typeface="新細明體" panose="02020500000000000000" pitchFamily="18" charset="-120"/>
              </a:rPr>
              <a:t>Proxy (cont’d)</a:t>
            </a:r>
            <a:endParaRPr lang="zh-TW" altLang="en-US">
              <a:ea typeface="新細明體" panose="02020500000000000000" pitchFamily="18" charset="-120"/>
            </a:endParaRPr>
          </a:p>
        </p:txBody>
      </p:sp>
      <p:sp>
        <p:nvSpPr>
          <p:cNvPr id="91139" name="Rectangle 3">
            <a:extLst>
              <a:ext uri="{FF2B5EF4-FFF2-40B4-BE49-F238E27FC236}">
                <a16:creationId xmlns:a16="http://schemas.microsoft.com/office/drawing/2014/main" id="{8281F772-2152-4BAA-A7C3-C94AAAC39326}"/>
              </a:ext>
            </a:extLst>
          </p:cNvPr>
          <p:cNvSpPr>
            <a:spLocks noGrp="1" noChangeArrowheads="1"/>
          </p:cNvSpPr>
          <p:nvPr>
            <p:ph type="body" idx="1"/>
          </p:nvPr>
        </p:nvSpPr>
        <p:spPr>
          <a:xfrm>
            <a:off x="661988" y="928688"/>
            <a:ext cx="8101012" cy="2309812"/>
          </a:xfrm>
        </p:spPr>
        <p:txBody>
          <a:bodyPr/>
          <a:lstStyle/>
          <a:p>
            <a:r>
              <a:rPr lang="en-US" altLang="zh-TW" sz="2800">
                <a:ea typeface="新細明體" panose="02020500000000000000" pitchFamily="18" charset="-120"/>
              </a:rPr>
              <a:t>Solution.</a:t>
            </a:r>
          </a:p>
          <a:p>
            <a:pPr lvl="1"/>
            <a:r>
              <a:rPr lang="en-US" altLang="zh-TW" sz="2400">
                <a:ea typeface="新細明體" panose="02020500000000000000" pitchFamily="18" charset="-120"/>
              </a:rPr>
              <a:t>Create a simpler version of the heavyweight class (RealSubject in [GoF 1995]) called Proxy. The Proxy has the same interface as the heavyweight class. So, programmers need not to care whether a Proxy or its heavyweight version will be put in the variable. </a:t>
            </a:r>
          </a:p>
        </p:txBody>
      </p:sp>
      <p:pic>
        <p:nvPicPr>
          <p:cNvPr id="91140" name="Picture 4" descr="proxy pattern">
            <a:extLst>
              <a:ext uri="{FF2B5EF4-FFF2-40B4-BE49-F238E27FC236}">
                <a16:creationId xmlns:a16="http://schemas.microsoft.com/office/drawing/2014/main" id="{7C249644-5957-4CD4-BB14-D39353E69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3173413"/>
            <a:ext cx="802322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91EB341-70E8-484A-9549-2E6675B0101C}"/>
              </a:ext>
            </a:extLst>
          </p:cNvPr>
          <p:cNvSpPr>
            <a:spLocks noGrp="1" noChangeArrowheads="1"/>
          </p:cNvSpPr>
          <p:nvPr>
            <p:ph type="title"/>
          </p:nvPr>
        </p:nvSpPr>
        <p:spPr>
          <a:xfrm>
            <a:off x="635000" y="363538"/>
            <a:ext cx="8066088" cy="484187"/>
          </a:xfrm>
        </p:spPr>
        <p:txBody>
          <a:bodyPr/>
          <a:lstStyle/>
          <a:p>
            <a:r>
              <a:rPr lang="en-US" altLang="zh-TW">
                <a:ea typeface="新細明體" panose="02020500000000000000" pitchFamily="18" charset="-120"/>
              </a:rPr>
              <a:t>Proxy (cont’d)</a:t>
            </a:r>
            <a:endParaRPr lang="zh-TW" altLang="en-US">
              <a:ea typeface="新細明體" panose="02020500000000000000" pitchFamily="18" charset="-120"/>
            </a:endParaRPr>
          </a:p>
        </p:txBody>
      </p:sp>
      <p:sp>
        <p:nvSpPr>
          <p:cNvPr id="92163" name="Rectangle 3">
            <a:extLst>
              <a:ext uri="{FF2B5EF4-FFF2-40B4-BE49-F238E27FC236}">
                <a16:creationId xmlns:a16="http://schemas.microsoft.com/office/drawing/2014/main" id="{B38094A5-68D5-4D8D-BEAB-B0C8DA4DA6A0}"/>
              </a:ext>
            </a:extLst>
          </p:cNvPr>
          <p:cNvSpPr>
            <a:spLocks noGrp="1" noChangeArrowheads="1"/>
          </p:cNvSpPr>
          <p:nvPr>
            <p:ph type="body" idx="1"/>
          </p:nvPr>
        </p:nvSpPr>
        <p:spPr>
          <a:xfrm>
            <a:off x="558800" y="1477963"/>
            <a:ext cx="8101013" cy="4246562"/>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The Proxy pattern introduces a level of indirection when clients access an object.</a:t>
            </a:r>
          </a:p>
          <a:p>
            <a:pPr lvl="1"/>
            <a:r>
              <a:rPr lang="en-US" altLang="zh-TW" sz="2800">
                <a:ea typeface="新細明體" panose="02020500000000000000" pitchFamily="18" charset="-120"/>
              </a:rPr>
              <a:t>The kind of proxy:</a:t>
            </a:r>
          </a:p>
          <a:p>
            <a:pPr lvl="2"/>
            <a:r>
              <a:rPr lang="en-US" altLang="zh-TW" sz="2400">
                <a:ea typeface="新細明體" panose="02020500000000000000" pitchFamily="18" charset="-120"/>
              </a:rPr>
              <a:t>Remote proxy: an object resides in a different address.</a:t>
            </a:r>
          </a:p>
          <a:p>
            <a:pPr lvl="2"/>
            <a:r>
              <a:rPr lang="en-US" altLang="zh-TW" sz="2400">
                <a:ea typeface="新細明體" panose="02020500000000000000" pitchFamily="18" charset="-120"/>
              </a:rPr>
              <a:t>Virtual proxy: creating an object on demand while partial information about the component is sufficient.</a:t>
            </a:r>
          </a:p>
          <a:p>
            <a:pPr lvl="2"/>
            <a:r>
              <a:rPr lang="en-US" altLang="zh-TW" sz="2400">
                <a:ea typeface="新細明體" panose="02020500000000000000" pitchFamily="18" charset="-120"/>
              </a:rPr>
              <a:t>Protection proxy: component must be protected from unauthorized access.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4EA3473-C1D0-4EDE-A01B-E76510DD0AAA}"/>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5.3.5 Behavior Patterns</a:t>
            </a:r>
          </a:p>
        </p:txBody>
      </p:sp>
      <p:sp>
        <p:nvSpPr>
          <p:cNvPr id="93187" name="Rectangle 3">
            <a:extLst>
              <a:ext uri="{FF2B5EF4-FFF2-40B4-BE49-F238E27FC236}">
                <a16:creationId xmlns:a16="http://schemas.microsoft.com/office/drawing/2014/main" id="{EA80373F-C43A-4A7C-A7D9-8FA74D67A6B1}"/>
              </a:ext>
            </a:extLst>
          </p:cNvPr>
          <p:cNvSpPr>
            <a:spLocks noGrp="1" noChangeArrowheads="1"/>
          </p:cNvSpPr>
          <p:nvPr>
            <p:ph type="body" idx="1"/>
          </p:nvPr>
        </p:nvSpPr>
        <p:spPr>
          <a:xfrm>
            <a:off x="585788" y="1962150"/>
            <a:ext cx="8101012" cy="2139950"/>
          </a:xfrm>
        </p:spPr>
        <p:txBody>
          <a:bodyPr/>
          <a:lstStyle/>
          <a:p>
            <a:r>
              <a:rPr lang="en-US" altLang="zh-TW">
                <a:ea typeface="新細明體" panose="02020500000000000000" pitchFamily="18" charset="-120"/>
              </a:rPr>
              <a:t>Chain of Responsibility</a:t>
            </a:r>
          </a:p>
          <a:p>
            <a:r>
              <a:rPr lang="en-US" altLang="zh-TW">
                <a:ea typeface="新細明體" panose="02020500000000000000" pitchFamily="18" charset="-120"/>
              </a:rPr>
              <a:t>Strategy</a:t>
            </a:r>
          </a:p>
          <a:p>
            <a:r>
              <a:rPr lang="en-US" altLang="zh-TW">
                <a:ea typeface="新細明體" panose="02020500000000000000" pitchFamily="18" charset="-120"/>
              </a:rPr>
              <a:t>Observer</a:t>
            </a:r>
          </a:p>
          <a:p>
            <a:r>
              <a:rPr lang="en-US" altLang="zh-TW">
                <a:ea typeface="新細明體" panose="02020500000000000000" pitchFamily="18" charset="-120"/>
              </a:rPr>
              <a:t>Template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A4C78D7-EBC1-49DA-85C5-9986EFE06BB3}"/>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Pipes and Filters (cont’d)</a:t>
            </a:r>
            <a:endParaRPr lang="zh-TW" altLang="en-US">
              <a:ea typeface="新細明體" panose="02020500000000000000" pitchFamily="18" charset="-120"/>
            </a:endParaRPr>
          </a:p>
        </p:txBody>
      </p:sp>
      <p:sp>
        <p:nvSpPr>
          <p:cNvPr id="14339" name="Rectangle 3">
            <a:extLst>
              <a:ext uri="{FF2B5EF4-FFF2-40B4-BE49-F238E27FC236}">
                <a16:creationId xmlns:a16="http://schemas.microsoft.com/office/drawing/2014/main" id="{048C9926-E287-4263-8824-1F993B3EBEEE}"/>
              </a:ext>
            </a:extLst>
          </p:cNvPr>
          <p:cNvSpPr>
            <a:spLocks noGrp="1" noChangeArrowheads="1"/>
          </p:cNvSpPr>
          <p:nvPr>
            <p:ph type="body" idx="1"/>
          </p:nvPr>
        </p:nvSpPr>
        <p:spPr>
          <a:xfrm>
            <a:off x="585788" y="1962150"/>
            <a:ext cx="8101012" cy="3970338"/>
          </a:xfrm>
        </p:spPr>
        <p:txBody>
          <a:bodyPr/>
          <a:lstStyle/>
          <a:p>
            <a:r>
              <a:rPr lang="en-US" altLang="zh-TW" sz="2800">
                <a:ea typeface="新細明體" panose="02020500000000000000" pitchFamily="18" charset="-120"/>
              </a:rPr>
              <a:t>Scenario.</a:t>
            </a:r>
          </a:p>
          <a:p>
            <a:pPr lvl="1"/>
            <a:r>
              <a:rPr lang="en-US" altLang="zh-TW" sz="2400">
                <a:ea typeface="新細明體" panose="02020500000000000000" pitchFamily="18" charset="-120"/>
              </a:rPr>
              <a:t>“Take Order” does its function, then put a stack of orders into data source/sink.</a:t>
            </a:r>
          </a:p>
          <a:p>
            <a:pPr lvl="1"/>
            <a:r>
              <a:rPr lang="en-US" altLang="zh-TW" sz="2400">
                <a:ea typeface="新細明體" panose="02020500000000000000" pitchFamily="18" charset="-120"/>
              </a:rPr>
              <a:t>“Check Order” checks the status of the order.</a:t>
            </a:r>
          </a:p>
          <a:p>
            <a:pPr lvl="1"/>
            <a:r>
              <a:rPr lang="en-US" altLang="zh-TW" sz="2400">
                <a:ea typeface="新細明體" panose="02020500000000000000" pitchFamily="18" charset="-120"/>
              </a:rPr>
              <a:t>“Ship Order” picks up a stack of orders, fill, and ship them.</a:t>
            </a:r>
          </a:p>
          <a:p>
            <a:pPr lvl="1"/>
            <a:r>
              <a:rPr lang="en-US" altLang="zh-TW" sz="2400">
                <a:ea typeface="新細明體" panose="02020500000000000000" pitchFamily="18" charset="-120"/>
              </a:rPr>
              <a:t>“Process Payment” picks up any payments from the data source/sink and process them.</a:t>
            </a:r>
          </a:p>
          <a:p>
            <a:pPr lvl="1"/>
            <a:r>
              <a:rPr lang="en-US" altLang="zh-TW" sz="2400">
                <a:ea typeface="新細明體" panose="02020500000000000000" pitchFamily="18" charset="-120"/>
              </a:rPr>
              <a:t>Each subsystem does its job completely</a:t>
            </a:r>
            <a:r>
              <a:rPr lang="en-US" altLang="zh-TW">
                <a:ea typeface="新細明體" panose="02020500000000000000" pitchFamily="18" charset="-120"/>
              </a:rPr>
              <a:t> </a:t>
            </a:r>
            <a:r>
              <a:rPr lang="en-US" altLang="zh-TW" sz="2400">
                <a:ea typeface="新細明體" panose="02020500000000000000" pitchFamily="18" charset="-120"/>
              </a:rPr>
              <a:t>independent of the rest subsystems</a:t>
            </a:r>
            <a:endParaRPr lang="zh-TW" altLang="en-US" sz="2400">
              <a:ea typeface="新細明體" panose="02020500000000000000" pitchFamily="18" charset="-12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ECEB5973-36E5-479E-A77F-3C830D6B4EDD}"/>
              </a:ext>
            </a:extLst>
          </p:cNvPr>
          <p:cNvSpPr>
            <a:spLocks noGrp="1" noChangeArrowheads="1"/>
          </p:cNvSpPr>
          <p:nvPr>
            <p:ph type="title"/>
          </p:nvPr>
        </p:nvSpPr>
        <p:spPr>
          <a:xfrm>
            <a:off x="647700" y="404813"/>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Chain of Responsibility</a:t>
            </a:r>
          </a:p>
        </p:txBody>
      </p:sp>
      <p:sp>
        <p:nvSpPr>
          <p:cNvPr id="94211" name="Rectangle 3">
            <a:extLst>
              <a:ext uri="{FF2B5EF4-FFF2-40B4-BE49-F238E27FC236}">
                <a16:creationId xmlns:a16="http://schemas.microsoft.com/office/drawing/2014/main" id="{E6AE089B-08DE-4612-BEFE-B273DAFD2D16}"/>
              </a:ext>
            </a:extLst>
          </p:cNvPr>
          <p:cNvSpPr>
            <a:spLocks noGrp="1" noChangeArrowheads="1"/>
          </p:cNvSpPr>
          <p:nvPr>
            <p:ph type="body" idx="1"/>
          </p:nvPr>
        </p:nvSpPr>
        <p:spPr>
          <a:xfrm>
            <a:off x="600075" y="1158875"/>
            <a:ext cx="8101013" cy="5078413"/>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A client sends a request without knowing what object or objects will receive it. It accomplishes that by passing the request  to a chain of objects. Each object in the chain may handle the request and pass the request on to the next object in the chain.</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You want to issue a request to one of several objects without specifying the receiver explicitly. What to do?</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7074F2-9ECE-47A0-8C36-5E7015DF8E67}"/>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Chain of Responsibility (cont’d)</a:t>
            </a:r>
            <a:endParaRPr lang="zh-TW" altLang="en-US">
              <a:ea typeface="新細明體" panose="02020500000000000000" pitchFamily="18" charset="-120"/>
            </a:endParaRPr>
          </a:p>
        </p:txBody>
      </p:sp>
      <p:sp>
        <p:nvSpPr>
          <p:cNvPr id="95235" name="Rectangle 3">
            <a:extLst>
              <a:ext uri="{FF2B5EF4-FFF2-40B4-BE49-F238E27FC236}">
                <a16:creationId xmlns:a16="http://schemas.microsoft.com/office/drawing/2014/main" id="{41F6AD6D-AFD4-434F-8E2F-F47928DC5AF7}"/>
              </a:ext>
            </a:extLst>
          </p:cNvPr>
          <p:cNvSpPr>
            <a:spLocks noGrp="1" noChangeArrowheads="1"/>
          </p:cNvSpPr>
          <p:nvPr>
            <p:ph type="body" idx="1"/>
          </p:nvPr>
        </p:nvSpPr>
        <p:spPr>
          <a:xfrm>
            <a:off x="585788" y="1962150"/>
            <a:ext cx="8101012" cy="3055938"/>
          </a:xfrm>
        </p:spPr>
        <p:txBody>
          <a:bodyPr/>
          <a:lstStyle/>
          <a:p>
            <a:r>
              <a:rPr lang="en-US" altLang="zh-TW" sz="3200">
                <a:ea typeface="新細明體" panose="02020500000000000000" pitchFamily="18" charset="-120"/>
              </a:rPr>
              <a:t>Solution.</a:t>
            </a:r>
          </a:p>
          <a:p>
            <a:pPr lvl="1"/>
            <a:r>
              <a:rPr lang="en-US" altLang="zh-TW" sz="2800">
                <a:ea typeface="新細明體" panose="02020500000000000000" pitchFamily="18" charset="-120"/>
              </a:rPr>
              <a:t>Let a client send a request to a handler that is actually part of a chain of handlers, and either handles the request directly, or passes on the request to its successor. This delegation continues until a handler that takes responsibility for the request.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FF40BB6-0710-4E08-AE6E-BD7EB9F988CB}"/>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Chain of Responsibility (cont’d)</a:t>
            </a:r>
            <a:endParaRPr lang="zh-TW" altLang="en-US">
              <a:ea typeface="新細明體" panose="02020500000000000000" pitchFamily="18" charset="-120"/>
            </a:endParaRPr>
          </a:p>
        </p:txBody>
      </p:sp>
      <p:pic>
        <p:nvPicPr>
          <p:cNvPr id="96259" name="Picture 3" descr="chain of responsibility">
            <a:extLst>
              <a:ext uri="{FF2B5EF4-FFF2-40B4-BE49-F238E27FC236}">
                <a16:creationId xmlns:a16="http://schemas.microsoft.com/office/drawing/2014/main" id="{4E1E1035-BF78-422D-89B5-4175309FE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982788"/>
            <a:ext cx="73977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7E623FA-563C-4222-AA09-58F1B460F583}"/>
              </a:ext>
            </a:extLst>
          </p:cNvPr>
          <p:cNvSpPr>
            <a:spLocks noGrp="1" noChangeArrowheads="1"/>
          </p:cNvSpPr>
          <p:nvPr>
            <p:ph type="title"/>
          </p:nvPr>
        </p:nvSpPr>
        <p:spPr>
          <a:xfrm>
            <a:off x="593725" y="293688"/>
            <a:ext cx="8066088" cy="484187"/>
          </a:xfrm>
        </p:spPr>
        <p:txBody>
          <a:bodyPr/>
          <a:lstStyle/>
          <a:p>
            <a:r>
              <a:rPr lang="en-US" altLang="zh-TW">
                <a:ea typeface="新細明體" panose="02020500000000000000" pitchFamily="18" charset="-120"/>
              </a:rPr>
              <a:t>Chain of Responsibility (cont’d)</a:t>
            </a:r>
            <a:endParaRPr lang="zh-TW" altLang="en-US">
              <a:ea typeface="新細明體" panose="02020500000000000000" pitchFamily="18" charset="-120"/>
            </a:endParaRPr>
          </a:p>
        </p:txBody>
      </p:sp>
      <p:sp>
        <p:nvSpPr>
          <p:cNvPr id="97283" name="Rectangle 3">
            <a:extLst>
              <a:ext uri="{FF2B5EF4-FFF2-40B4-BE49-F238E27FC236}">
                <a16:creationId xmlns:a16="http://schemas.microsoft.com/office/drawing/2014/main" id="{8D228ABD-611A-436D-893A-C94E0B8A8C2B}"/>
              </a:ext>
            </a:extLst>
          </p:cNvPr>
          <p:cNvSpPr>
            <a:spLocks noGrp="1" noChangeArrowheads="1"/>
          </p:cNvSpPr>
          <p:nvPr>
            <p:ph type="body" idx="1"/>
          </p:nvPr>
        </p:nvSpPr>
        <p:spPr>
          <a:xfrm>
            <a:off x="585788" y="895350"/>
            <a:ext cx="8101012" cy="5494338"/>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This pattern frees an object (request sender) from knowing which other object handles the request so that the coupling between request sender and request handler is reduced.</a:t>
            </a:r>
          </a:p>
          <a:p>
            <a:pPr lvl="2"/>
            <a:r>
              <a:rPr lang="en-US" altLang="zh-TW" sz="2400">
                <a:ea typeface="新細明體" panose="02020500000000000000" pitchFamily="18" charset="-120"/>
              </a:rPr>
              <a:t>Both sender and receiver have no knowledge of each other, and object in the chain doesn’t have to know about the chain’s structure.</a:t>
            </a:r>
          </a:p>
          <a:p>
            <a:pPr lvl="2"/>
            <a:r>
              <a:rPr lang="en-US" altLang="zh-TW" sz="2400">
                <a:ea typeface="新細明體" panose="02020500000000000000" pitchFamily="18" charset="-120"/>
              </a:rPr>
              <a:t>The pattern can simplify object interconnections.</a:t>
            </a:r>
          </a:p>
          <a:p>
            <a:pPr lvl="1"/>
            <a:r>
              <a:rPr lang="en-US" altLang="zh-TW" sz="2800">
                <a:ea typeface="新細明體" panose="02020500000000000000" pitchFamily="18" charset="-120"/>
              </a:rPr>
              <a:t>Assign responsibilities to objects is flexible.</a:t>
            </a:r>
          </a:p>
          <a:p>
            <a:pPr lvl="1"/>
            <a:r>
              <a:rPr lang="en-US" altLang="zh-TW" sz="2800">
                <a:ea typeface="新細明體" panose="02020500000000000000" pitchFamily="18" charset="-120"/>
              </a:rPr>
              <a:t>No guarantee that the request will be handled if the chain is not configured properly.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68153C4-F4B5-42C9-9BF8-D2C45DD0BF19}"/>
              </a:ext>
            </a:extLst>
          </p:cNvPr>
          <p:cNvSpPr>
            <a:spLocks noGrp="1" noChangeArrowheads="1"/>
          </p:cNvSpPr>
          <p:nvPr>
            <p:ph type="title"/>
          </p:nvPr>
        </p:nvSpPr>
        <p:spPr>
          <a:xfrm>
            <a:off x="620713" y="417513"/>
            <a:ext cx="8066087" cy="484187"/>
          </a:xfrm>
        </p:spPr>
        <p:txBody>
          <a:bodyPr/>
          <a:lstStyle/>
          <a:p>
            <a:r>
              <a:rPr lang="en-US" altLang="zh-TW">
                <a:ea typeface="新細明體" panose="02020500000000000000" pitchFamily="18" charset="-120"/>
              </a:rPr>
              <a:t>Chain of Responsibility (cont’d)</a:t>
            </a:r>
            <a:endParaRPr lang="zh-TW" altLang="en-US">
              <a:ea typeface="新細明體" panose="02020500000000000000" pitchFamily="18" charset="-120"/>
            </a:endParaRPr>
          </a:p>
        </p:txBody>
      </p:sp>
      <p:sp>
        <p:nvSpPr>
          <p:cNvPr id="98307" name="Rectangle 3">
            <a:extLst>
              <a:ext uri="{FF2B5EF4-FFF2-40B4-BE49-F238E27FC236}">
                <a16:creationId xmlns:a16="http://schemas.microsoft.com/office/drawing/2014/main" id="{F93ED8FF-912E-4EA2-9CC9-75CA8C386F41}"/>
              </a:ext>
            </a:extLst>
          </p:cNvPr>
          <p:cNvSpPr>
            <a:spLocks noGrp="1" noChangeArrowheads="1"/>
          </p:cNvSpPr>
          <p:nvPr>
            <p:ph type="body" idx="1"/>
          </p:nvPr>
        </p:nvSpPr>
        <p:spPr>
          <a:xfrm>
            <a:off x="585788" y="1227138"/>
            <a:ext cx="8101012" cy="749300"/>
          </a:xfrm>
        </p:spPr>
        <p:txBody>
          <a:bodyPr/>
          <a:lstStyle/>
          <a:p>
            <a:r>
              <a:rPr lang="en-US" altLang="zh-TW">
                <a:ea typeface="新細明體" panose="02020500000000000000" pitchFamily="18" charset="-120"/>
              </a:rPr>
              <a:t>Note: The GoF describes the dynamic semantics of this pattern by collaboration diagram.</a:t>
            </a:r>
          </a:p>
        </p:txBody>
      </p:sp>
      <p:pic>
        <p:nvPicPr>
          <p:cNvPr id="98308" name="Picture 4" descr="chain of responsibility coll">
            <a:extLst>
              <a:ext uri="{FF2B5EF4-FFF2-40B4-BE49-F238E27FC236}">
                <a16:creationId xmlns:a16="http://schemas.microsoft.com/office/drawing/2014/main" id="{09082B3B-CB0E-42C2-86C9-1FA23F2BD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958975"/>
            <a:ext cx="3965575"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1B2FDEC-F998-4D57-93F9-2A9A6E074692}"/>
              </a:ext>
            </a:extLst>
          </p:cNvPr>
          <p:cNvSpPr>
            <a:spLocks noGrp="1" noChangeArrowheads="1"/>
          </p:cNvSpPr>
          <p:nvPr>
            <p:ph type="title"/>
          </p:nvPr>
        </p:nvSpPr>
        <p:spPr>
          <a:xfrm>
            <a:off x="620713" y="431800"/>
            <a:ext cx="8066087" cy="484188"/>
          </a:xfrm>
        </p:spPr>
        <p:txBody>
          <a:bodyPr/>
          <a:lstStyle/>
          <a:p>
            <a:r>
              <a:rPr lang="en-US" altLang="zh-TW">
                <a:ea typeface="新細明體" panose="02020500000000000000" pitchFamily="18" charset="-120"/>
              </a:rPr>
              <a:t>Chain of Responsibility (cont’d)</a:t>
            </a:r>
            <a:endParaRPr lang="zh-TW" altLang="en-US">
              <a:ea typeface="新細明體" panose="02020500000000000000" pitchFamily="18" charset="-120"/>
            </a:endParaRPr>
          </a:p>
        </p:txBody>
      </p:sp>
      <p:sp>
        <p:nvSpPr>
          <p:cNvPr id="99331" name="Rectangle 3">
            <a:extLst>
              <a:ext uri="{FF2B5EF4-FFF2-40B4-BE49-F238E27FC236}">
                <a16:creationId xmlns:a16="http://schemas.microsoft.com/office/drawing/2014/main" id="{15708172-59DE-46A3-B284-4C7A0089EF77}"/>
              </a:ext>
            </a:extLst>
          </p:cNvPr>
          <p:cNvSpPr>
            <a:spLocks noGrp="1" noChangeArrowheads="1"/>
          </p:cNvSpPr>
          <p:nvPr>
            <p:ph type="body" idx="1"/>
          </p:nvPr>
        </p:nvSpPr>
        <p:spPr>
          <a:xfrm>
            <a:off x="585788" y="1241425"/>
            <a:ext cx="8101012" cy="749300"/>
          </a:xfrm>
        </p:spPr>
        <p:txBody>
          <a:bodyPr/>
          <a:lstStyle/>
          <a:p>
            <a:r>
              <a:rPr lang="en-US" altLang="zh-TW">
                <a:ea typeface="新細明體" panose="02020500000000000000" pitchFamily="18" charset="-120"/>
              </a:rPr>
              <a:t>Example: A patient comes to hospital. Who will resolves the trouble if there is a life-threatening situation?</a:t>
            </a:r>
          </a:p>
        </p:txBody>
      </p:sp>
      <p:pic>
        <p:nvPicPr>
          <p:cNvPr id="99332" name="Picture 7" descr="chain of responsibility example">
            <a:extLst>
              <a:ext uri="{FF2B5EF4-FFF2-40B4-BE49-F238E27FC236}">
                <a16:creationId xmlns:a16="http://schemas.microsoft.com/office/drawing/2014/main" id="{680EC2E7-4A84-4EE2-8742-151AA884D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2051050"/>
            <a:ext cx="7421562"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D1A73F5-09D6-4B52-B97B-C5447979A0AF}"/>
              </a:ext>
            </a:extLst>
          </p:cNvPr>
          <p:cNvSpPr>
            <a:spLocks noGrp="1" noChangeArrowheads="1"/>
          </p:cNvSpPr>
          <p:nvPr>
            <p:ph type="title"/>
          </p:nvPr>
        </p:nvSpPr>
        <p:spPr>
          <a:xfrm>
            <a:off x="606425" y="363538"/>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Strategy</a:t>
            </a:r>
          </a:p>
        </p:txBody>
      </p:sp>
      <p:sp>
        <p:nvSpPr>
          <p:cNvPr id="100355" name="Rectangle 3">
            <a:extLst>
              <a:ext uri="{FF2B5EF4-FFF2-40B4-BE49-F238E27FC236}">
                <a16:creationId xmlns:a16="http://schemas.microsoft.com/office/drawing/2014/main" id="{E97229DA-EA58-4B59-A346-0AEC01FEE313}"/>
              </a:ext>
            </a:extLst>
          </p:cNvPr>
          <p:cNvSpPr>
            <a:spLocks noGrp="1" noChangeArrowheads="1"/>
          </p:cNvSpPr>
          <p:nvPr>
            <p:ph type="body" idx="1"/>
          </p:nvPr>
        </p:nvSpPr>
        <p:spPr>
          <a:xfrm>
            <a:off x="585788" y="950913"/>
            <a:ext cx="8101012" cy="5272087"/>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Encapsulate related algorithms or business rules in classes that are subclasses of a common superclass, and let the algorithm vary independently form clients that use it.</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How to design for varying, but related algorithms or business rules.</a:t>
            </a:r>
          </a:p>
          <a:p>
            <a:pPr lvl="1"/>
            <a:r>
              <a:rPr lang="en-US" altLang="zh-TW" sz="2800">
                <a:ea typeface="新細明體" panose="02020500000000000000" pitchFamily="18" charset="-120"/>
              </a:rPr>
              <a:t>How to design for the ability to change these algorithms or business rules without affecting the others.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F1D7AE8-4CD7-45AF-A2B7-AF6D2AD13506}"/>
              </a:ext>
            </a:extLst>
          </p:cNvPr>
          <p:cNvSpPr>
            <a:spLocks noGrp="1" noChangeArrowheads="1"/>
          </p:cNvSpPr>
          <p:nvPr>
            <p:ph type="title"/>
          </p:nvPr>
        </p:nvSpPr>
        <p:spPr>
          <a:xfrm>
            <a:off x="620713" y="460375"/>
            <a:ext cx="8066087" cy="484188"/>
          </a:xfrm>
        </p:spPr>
        <p:txBody>
          <a:bodyPr/>
          <a:lstStyle/>
          <a:p>
            <a:r>
              <a:rPr lang="en-US" altLang="zh-TW">
                <a:ea typeface="新細明體" panose="02020500000000000000" pitchFamily="18" charset="-120"/>
              </a:rPr>
              <a:t>Strategy (cont’d)</a:t>
            </a:r>
          </a:p>
        </p:txBody>
      </p:sp>
      <p:sp>
        <p:nvSpPr>
          <p:cNvPr id="101379" name="Rectangle 3">
            <a:extLst>
              <a:ext uri="{FF2B5EF4-FFF2-40B4-BE49-F238E27FC236}">
                <a16:creationId xmlns:a16="http://schemas.microsoft.com/office/drawing/2014/main" id="{0F95BBC7-1DC2-4006-9BF0-1451AA17C1B3}"/>
              </a:ext>
            </a:extLst>
          </p:cNvPr>
          <p:cNvSpPr>
            <a:spLocks noGrp="1" noChangeArrowheads="1"/>
          </p:cNvSpPr>
          <p:nvPr>
            <p:ph type="body" idx="1"/>
          </p:nvPr>
        </p:nvSpPr>
        <p:spPr>
          <a:xfrm>
            <a:off x="534988" y="1074738"/>
            <a:ext cx="8099425" cy="1893887"/>
          </a:xfrm>
        </p:spPr>
        <p:txBody>
          <a:bodyPr/>
          <a:lstStyle/>
          <a:p>
            <a:r>
              <a:rPr lang="en-US" altLang="zh-TW" sz="2800">
                <a:ea typeface="新細明體" panose="02020500000000000000" pitchFamily="18" charset="-120"/>
              </a:rPr>
              <a:t>Solution.</a:t>
            </a:r>
          </a:p>
          <a:p>
            <a:pPr lvl="1"/>
            <a:r>
              <a:rPr lang="en-US" altLang="zh-TW" sz="2400">
                <a:ea typeface="新細明體" panose="02020500000000000000" pitchFamily="18" charset="-120"/>
              </a:rPr>
              <a:t>Define each algorithm or business rule in a separate class, with a common interface.</a:t>
            </a:r>
          </a:p>
          <a:p>
            <a:endParaRPr lang="zh-TW" altLang="en-US" sz="2800">
              <a:ea typeface="新細明體" panose="02020500000000000000" pitchFamily="18" charset="-120"/>
            </a:endParaRPr>
          </a:p>
        </p:txBody>
      </p:sp>
      <p:pic>
        <p:nvPicPr>
          <p:cNvPr id="101380" name="Picture 4" descr="strategy">
            <a:extLst>
              <a:ext uri="{FF2B5EF4-FFF2-40B4-BE49-F238E27FC236}">
                <a16:creationId xmlns:a16="http://schemas.microsoft.com/office/drawing/2014/main" id="{86604793-DB22-49D6-A8DB-FEC90638D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2881313"/>
            <a:ext cx="82835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1B09D71-2CEA-4B98-846D-EA2B55CCEC59}"/>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Strategy (cont’d)</a:t>
            </a:r>
          </a:p>
        </p:txBody>
      </p:sp>
      <p:sp>
        <p:nvSpPr>
          <p:cNvPr id="102403" name="Rectangle 3">
            <a:extLst>
              <a:ext uri="{FF2B5EF4-FFF2-40B4-BE49-F238E27FC236}">
                <a16:creationId xmlns:a16="http://schemas.microsoft.com/office/drawing/2014/main" id="{F01F23BE-F0CC-4219-9EDB-2DDFBBE45F6C}"/>
              </a:ext>
            </a:extLst>
          </p:cNvPr>
          <p:cNvSpPr>
            <a:spLocks noGrp="1" noChangeArrowheads="1"/>
          </p:cNvSpPr>
          <p:nvPr>
            <p:ph type="body" idx="1"/>
          </p:nvPr>
        </p:nvSpPr>
        <p:spPr>
          <a:xfrm>
            <a:off x="585788" y="1574800"/>
            <a:ext cx="8101012" cy="4606925"/>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Switch and/or if statement can be eliminated for the code of client.</a:t>
            </a:r>
          </a:p>
          <a:p>
            <a:pPr lvl="1"/>
            <a:r>
              <a:rPr lang="en-US" altLang="zh-TW" sz="2800">
                <a:ea typeface="新細明體" panose="02020500000000000000" pitchFamily="18" charset="-120"/>
              </a:rPr>
              <a:t>All algorithms must invoke in the same way, that is, they must have the same interface.</a:t>
            </a:r>
          </a:p>
          <a:p>
            <a:pPr lvl="1"/>
            <a:r>
              <a:rPr lang="en-US" altLang="zh-TW" sz="2800">
                <a:ea typeface="新細明體" panose="02020500000000000000" pitchFamily="18" charset="-120"/>
              </a:rPr>
              <a:t>The responsibility of selecting the particular implementation to use is  done by the Client object and is given to the Context object of the pattern, that is, the Context forwards requests from its client to Strategy.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911A74C-2027-4041-B694-6BB7602A53F4}"/>
              </a:ext>
            </a:extLst>
          </p:cNvPr>
          <p:cNvSpPr>
            <a:spLocks noGrp="1" noChangeArrowheads="1"/>
          </p:cNvSpPr>
          <p:nvPr>
            <p:ph type="title"/>
          </p:nvPr>
        </p:nvSpPr>
        <p:spPr>
          <a:xfrm>
            <a:off x="620713" y="307975"/>
            <a:ext cx="8066087" cy="484188"/>
          </a:xfrm>
        </p:spPr>
        <p:txBody>
          <a:bodyPr/>
          <a:lstStyle/>
          <a:p>
            <a:r>
              <a:rPr lang="en-US" altLang="zh-TW">
                <a:ea typeface="新細明體" panose="02020500000000000000" pitchFamily="18" charset="-120"/>
              </a:rPr>
              <a:t>Strategy (cont’d)</a:t>
            </a:r>
            <a:endParaRPr lang="zh-TW" altLang="en-US">
              <a:ea typeface="新細明體" panose="02020500000000000000" pitchFamily="18" charset="-120"/>
            </a:endParaRPr>
          </a:p>
        </p:txBody>
      </p:sp>
      <p:sp>
        <p:nvSpPr>
          <p:cNvPr id="103427" name="Rectangle 3">
            <a:extLst>
              <a:ext uri="{FF2B5EF4-FFF2-40B4-BE49-F238E27FC236}">
                <a16:creationId xmlns:a16="http://schemas.microsoft.com/office/drawing/2014/main" id="{A8349959-BCAC-4DAE-9CBD-F5EB8AD70279}"/>
              </a:ext>
            </a:extLst>
          </p:cNvPr>
          <p:cNvSpPr>
            <a:spLocks noGrp="1" noChangeArrowheads="1"/>
          </p:cNvSpPr>
          <p:nvPr>
            <p:ph type="body" idx="1"/>
          </p:nvPr>
        </p:nvSpPr>
        <p:spPr>
          <a:xfrm>
            <a:off x="585788" y="1117600"/>
            <a:ext cx="8101012" cy="749300"/>
          </a:xfrm>
        </p:spPr>
        <p:txBody>
          <a:bodyPr/>
          <a:lstStyle/>
          <a:p>
            <a:r>
              <a:rPr lang="en-US" altLang="zh-TW">
                <a:ea typeface="新細明體" panose="02020500000000000000" pitchFamily="18" charset="-120"/>
              </a:rPr>
              <a:t>Example: An order processing system for international e-commerce</a:t>
            </a:r>
            <a:r>
              <a:rPr lang="en-US" altLang="zh-TW" baseline="30000">
                <a:ea typeface="新細明體" panose="02020500000000000000" pitchFamily="18" charset="-120"/>
              </a:rPr>
              <a:t> (*)</a:t>
            </a:r>
            <a:r>
              <a:rPr lang="en-US" altLang="zh-TW">
                <a:ea typeface="新細明體" panose="02020500000000000000" pitchFamily="18" charset="-120"/>
              </a:rPr>
              <a:t>.</a:t>
            </a:r>
          </a:p>
        </p:txBody>
      </p:sp>
      <p:pic>
        <p:nvPicPr>
          <p:cNvPr id="103428" name="Picture 4" descr="strategy example">
            <a:extLst>
              <a:ext uri="{FF2B5EF4-FFF2-40B4-BE49-F238E27FC236}">
                <a16:creationId xmlns:a16="http://schemas.microsoft.com/office/drawing/2014/main" id="{EB4E07C7-3B15-4DC8-966B-6F66D612E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2051050"/>
            <a:ext cx="77978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Text Box 5">
            <a:extLst>
              <a:ext uri="{FF2B5EF4-FFF2-40B4-BE49-F238E27FC236}">
                <a16:creationId xmlns:a16="http://schemas.microsoft.com/office/drawing/2014/main" id="{E8899EBB-4D7D-4263-AE45-1C98BA6546AA}"/>
              </a:ext>
            </a:extLst>
          </p:cNvPr>
          <p:cNvSpPr txBox="1">
            <a:spLocks noChangeArrowheads="1"/>
          </p:cNvSpPr>
          <p:nvPr/>
        </p:nvSpPr>
        <p:spPr bwMode="auto">
          <a:xfrm>
            <a:off x="593725" y="6450013"/>
            <a:ext cx="2138363"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[Shalloway et al. 2005].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CF551D1-9EF4-496A-A09C-BDAAE1D0CDE4}"/>
              </a:ext>
            </a:extLst>
          </p:cNvPr>
          <p:cNvSpPr>
            <a:spLocks noGrp="1" noChangeArrowheads="1"/>
          </p:cNvSpPr>
          <p:nvPr>
            <p:ph type="title"/>
          </p:nvPr>
        </p:nvSpPr>
        <p:spPr>
          <a:xfrm>
            <a:off x="620713" y="1152525"/>
            <a:ext cx="8066087" cy="484188"/>
          </a:xfrm>
        </p:spPr>
        <p:txBody>
          <a:bodyPr/>
          <a:lstStyle/>
          <a:p>
            <a:r>
              <a:rPr lang="en-US" altLang="zh-TW">
                <a:ea typeface="新細明體" panose="02020500000000000000" pitchFamily="18" charset="-120"/>
              </a:rPr>
              <a:t>Pipes and Filters (cont’d)</a:t>
            </a:r>
            <a:endParaRPr lang="zh-TW" altLang="en-US">
              <a:ea typeface="新細明體" panose="02020500000000000000" pitchFamily="18" charset="-120"/>
            </a:endParaRPr>
          </a:p>
        </p:txBody>
      </p:sp>
      <p:sp>
        <p:nvSpPr>
          <p:cNvPr id="15363" name="Rectangle 3">
            <a:extLst>
              <a:ext uri="{FF2B5EF4-FFF2-40B4-BE49-F238E27FC236}">
                <a16:creationId xmlns:a16="http://schemas.microsoft.com/office/drawing/2014/main" id="{EA19DA7C-C7DB-41A4-90EC-EE0F2EAF2418}"/>
              </a:ext>
            </a:extLst>
          </p:cNvPr>
          <p:cNvSpPr>
            <a:spLocks noGrp="1" noChangeArrowheads="1"/>
          </p:cNvSpPr>
          <p:nvPr>
            <p:ph type="body" idx="1"/>
          </p:nvPr>
        </p:nvSpPr>
        <p:spPr>
          <a:xfrm>
            <a:off x="530225" y="1643063"/>
            <a:ext cx="8101013" cy="4691062"/>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Benefits:</a:t>
            </a:r>
          </a:p>
          <a:p>
            <a:pPr lvl="2"/>
            <a:r>
              <a:rPr lang="en-US" altLang="zh-TW" sz="2400">
                <a:ea typeface="新細明體" panose="02020500000000000000" pitchFamily="18" charset="-120"/>
              </a:rPr>
              <a:t>No intermediate files necessary</a:t>
            </a:r>
          </a:p>
          <a:p>
            <a:pPr lvl="2"/>
            <a:r>
              <a:rPr lang="en-US" altLang="zh-TW" sz="2400">
                <a:ea typeface="新細明體" panose="02020500000000000000" pitchFamily="18" charset="-120"/>
              </a:rPr>
              <a:t>Flexibility by filter change and recombination</a:t>
            </a:r>
          </a:p>
          <a:p>
            <a:pPr lvl="2"/>
            <a:r>
              <a:rPr lang="en-US" altLang="zh-TW" sz="2400">
                <a:ea typeface="新細明體" panose="02020500000000000000" pitchFamily="18" charset="-120"/>
              </a:rPr>
              <a:t>Reuse of filter components</a:t>
            </a:r>
          </a:p>
          <a:p>
            <a:pPr lvl="2"/>
            <a:r>
              <a:rPr lang="en-US" altLang="zh-TW" sz="2400">
                <a:ea typeface="新細明體" panose="02020500000000000000" pitchFamily="18" charset="-120"/>
              </a:rPr>
              <a:t>Rapid prototyping of pipelines</a:t>
            </a:r>
          </a:p>
          <a:p>
            <a:pPr lvl="2"/>
            <a:r>
              <a:rPr lang="en-US" altLang="zh-TW" sz="2400">
                <a:ea typeface="新細明體" panose="02020500000000000000" pitchFamily="18" charset="-120"/>
              </a:rPr>
              <a:t>Parallel processing</a:t>
            </a:r>
          </a:p>
          <a:p>
            <a:pPr lvl="1"/>
            <a:r>
              <a:rPr lang="en-US" altLang="zh-TW" sz="2800">
                <a:ea typeface="新細明體" panose="02020500000000000000" pitchFamily="18" charset="-120"/>
              </a:rPr>
              <a:t>Deficiencies:</a:t>
            </a:r>
          </a:p>
          <a:p>
            <a:pPr lvl="2"/>
            <a:r>
              <a:rPr lang="en-US" altLang="zh-TW" sz="2400">
                <a:ea typeface="新細明體" panose="02020500000000000000" pitchFamily="18" charset="-120"/>
              </a:rPr>
              <a:t>Sharing state information is expensive or inflexible.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D085A34-DEEC-4C2D-9CBD-9AD14459133E}"/>
              </a:ext>
            </a:extLst>
          </p:cNvPr>
          <p:cNvSpPr>
            <a:spLocks noGrp="1" noChangeArrowheads="1"/>
          </p:cNvSpPr>
          <p:nvPr>
            <p:ph type="title"/>
          </p:nvPr>
        </p:nvSpPr>
        <p:spPr>
          <a:xfrm>
            <a:off x="590550" y="404813"/>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Observer </a:t>
            </a:r>
            <a:r>
              <a:rPr lang="en-US" altLang="zh-TW" baseline="30000">
                <a:ea typeface="新細明體" panose="02020500000000000000" pitchFamily="18" charset="-120"/>
              </a:rPr>
              <a:t>(*)</a:t>
            </a:r>
          </a:p>
        </p:txBody>
      </p:sp>
      <p:sp>
        <p:nvSpPr>
          <p:cNvPr id="104451" name="Rectangle 3">
            <a:extLst>
              <a:ext uri="{FF2B5EF4-FFF2-40B4-BE49-F238E27FC236}">
                <a16:creationId xmlns:a16="http://schemas.microsoft.com/office/drawing/2014/main" id="{5200E361-F062-4214-8D35-7B7FC04F8726}"/>
              </a:ext>
            </a:extLst>
          </p:cNvPr>
          <p:cNvSpPr>
            <a:spLocks noGrp="1" noChangeArrowheads="1"/>
          </p:cNvSpPr>
          <p:nvPr>
            <p:ph type="body" idx="1"/>
          </p:nvPr>
        </p:nvSpPr>
        <p:spPr>
          <a:xfrm>
            <a:off x="590550" y="1103313"/>
            <a:ext cx="8101013" cy="4691062"/>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Define a one-to-many dependency between objects so that when one object (Subject or Publisher) changes state, all its dependencies (Observer or Subscriber) are notified and updated automatically.</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The observers want to react in their own unique way when the subject generates an event. The subject wants to maintain low coupling to the observers. What to do?</a:t>
            </a:r>
          </a:p>
        </p:txBody>
      </p:sp>
      <p:sp>
        <p:nvSpPr>
          <p:cNvPr id="104452" name="Text Box 4">
            <a:extLst>
              <a:ext uri="{FF2B5EF4-FFF2-40B4-BE49-F238E27FC236}">
                <a16:creationId xmlns:a16="http://schemas.microsoft.com/office/drawing/2014/main" id="{22B4C40E-B81B-479E-A051-C90FEA2861B5}"/>
              </a:ext>
            </a:extLst>
          </p:cNvPr>
          <p:cNvSpPr txBox="1">
            <a:spLocks noChangeArrowheads="1"/>
          </p:cNvSpPr>
          <p:nvPr/>
        </p:nvSpPr>
        <p:spPr bwMode="auto">
          <a:xfrm>
            <a:off x="590550" y="6419850"/>
            <a:ext cx="3162300" cy="3429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Also called Publish-Subscribe pattern.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06F7AED-DE57-483A-933D-4968F1D5D20F}"/>
              </a:ext>
            </a:extLst>
          </p:cNvPr>
          <p:cNvSpPr>
            <a:spLocks noGrp="1" noChangeArrowheads="1"/>
          </p:cNvSpPr>
          <p:nvPr>
            <p:ph type="title"/>
          </p:nvPr>
        </p:nvSpPr>
        <p:spPr>
          <a:xfrm>
            <a:off x="620713" y="265113"/>
            <a:ext cx="8066087" cy="484187"/>
          </a:xfrm>
        </p:spPr>
        <p:txBody>
          <a:bodyPr/>
          <a:lstStyle/>
          <a:p>
            <a:r>
              <a:rPr lang="en-US" altLang="zh-TW">
                <a:ea typeface="新細明體" panose="02020500000000000000" pitchFamily="18" charset="-120"/>
              </a:rPr>
              <a:t>Observer (cont’d)</a:t>
            </a:r>
            <a:endParaRPr lang="zh-TW" altLang="en-US">
              <a:ea typeface="新細明體" panose="02020500000000000000" pitchFamily="18" charset="-120"/>
            </a:endParaRPr>
          </a:p>
        </p:txBody>
      </p:sp>
      <p:sp>
        <p:nvSpPr>
          <p:cNvPr id="105475" name="Rectangle 3">
            <a:extLst>
              <a:ext uri="{FF2B5EF4-FFF2-40B4-BE49-F238E27FC236}">
                <a16:creationId xmlns:a16="http://schemas.microsoft.com/office/drawing/2014/main" id="{C7256CDB-A48F-4EB0-838B-B8C82336C44C}"/>
              </a:ext>
            </a:extLst>
          </p:cNvPr>
          <p:cNvSpPr>
            <a:spLocks noGrp="1" noChangeArrowheads="1"/>
          </p:cNvSpPr>
          <p:nvPr>
            <p:ph type="body" idx="1"/>
          </p:nvPr>
        </p:nvSpPr>
        <p:spPr>
          <a:xfrm>
            <a:off x="585788" y="730250"/>
            <a:ext cx="8101012" cy="1976438"/>
          </a:xfrm>
        </p:spPr>
        <p:txBody>
          <a:bodyPr/>
          <a:lstStyle/>
          <a:p>
            <a:r>
              <a:rPr lang="en-US" altLang="zh-TW" sz="2800">
                <a:ea typeface="新細明體" panose="02020500000000000000" pitchFamily="18" charset="-120"/>
              </a:rPr>
              <a:t>Solution.</a:t>
            </a:r>
          </a:p>
          <a:p>
            <a:pPr lvl="1"/>
            <a:r>
              <a:rPr lang="en-US" altLang="zh-TW" sz="2400">
                <a:ea typeface="新細明體" panose="02020500000000000000" pitchFamily="18" charset="-120"/>
              </a:rPr>
              <a:t>Define a observer or listener interface. Observers implement this interface. The subject can dynamically register observers who are interested in an event, and notify them when an event occurs.</a:t>
            </a:r>
          </a:p>
        </p:txBody>
      </p:sp>
      <p:pic>
        <p:nvPicPr>
          <p:cNvPr id="105476" name="Picture 4" descr="observer">
            <a:extLst>
              <a:ext uri="{FF2B5EF4-FFF2-40B4-BE49-F238E27FC236}">
                <a16:creationId xmlns:a16="http://schemas.microsoft.com/office/drawing/2014/main" id="{3E14AD09-EF62-47E5-8C0F-9D33D6F5F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2303463"/>
            <a:ext cx="6554788"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19384FF-9D70-4F36-9347-14D77133D9AB}"/>
              </a:ext>
            </a:extLst>
          </p:cNvPr>
          <p:cNvSpPr>
            <a:spLocks noGrp="1" noChangeArrowheads="1"/>
          </p:cNvSpPr>
          <p:nvPr>
            <p:ph type="title"/>
          </p:nvPr>
        </p:nvSpPr>
        <p:spPr>
          <a:xfrm>
            <a:off x="606425" y="446088"/>
            <a:ext cx="8066088" cy="484187"/>
          </a:xfrm>
        </p:spPr>
        <p:txBody>
          <a:bodyPr/>
          <a:lstStyle/>
          <a:p>
            <a:r>
              <a:rPr lang="en-US" altLang="zh-TW">
                <a:ea typeface="新細明體" panose="02020500000000000000" pitchFamily="18" charset="-120"/>
              </a:rPr>
              <a:t>Observer (cont’d)</a:t>
            </a:r>
            <a:endParaRPr lang="zh-TW" altLang="en-US">
              <a:ea typeface="新細明體" panose="02020500000000000000" pitchFamily="18" charset="-120"/>
            </a:endParaRPr>
          </a:p>
        </p:txBody>
      </p:sp>
      <p:sp>
        <p:nvSpPr>
          <p:cNvPr id="107523" name="Rectangle 3">
            <a:extLst>
              <a:ext uri="{FF2B5EF4-FFF2-40B4-BE49-F238E27FC236}">
                <a16:creationId xmlns:a16="http://schemas.microsoft.com/office/drawing/2014/main" id="{4BB00A98-1236-445E-A248-520F92766EC0}"/>
              </a:ext>
            </a:extLst>
          </p:cNvPr>
          <p:cNvSpPr>
            <a:spLocks noGrp="1" noChangeArrowheads="1"/>
          </p:cNvSpPr>
          <p:nvPr>
            <p:ph type="body" idx="1"/>
          </p:nvPr>
        </p:nvSpPr>
        <p:spPr>
          <a:xfrm>
            <a:off x="544513" y="757238"/>
            <a:ext cx="8101012" cy="5770562"/>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Observer has greater value if the list of objects (registered in Subject) need to be notified of an event changes or somehow conditional. These changes can occur either because the requirements changes or because the list of objects that need to be notified are changed.</a:t>
            </a:r>
          </a:p>
          <a:p>
            <a:pPr lvl="1"/>
            <a:r>
              <a:rPr lang="en-US" altLang="zh-TW" sz="2800">
                <a:ea typeface="新細明體" panose="02020500000000000000" pitchFamily="18" charset="-120"/>
              </a:rPr>
              <a:t>The system can run under different conditions or by different subjects, each having a different list of required observers.</a:t>
            </a:r>
          </a:p>
          <a:p>
            <a:pPr lvl="1"/>
            <a:r>
              <a:rPr lang="en-US" altLang="zh-TW" sz="2800">
                <a:ea typeface="新細明體" panose="02020500000000000000" pitchFamily="18" charset="-120"/>
              </a:rPr>
              <a:t>An observer may filter out some extra notifications if it may only need to handle certain cases of an event.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F8FD8A3-BF67-42A0-A2C1-3685E6702649}"/>
              </a:ext>
            </a:extLst>
          </p:cNvPr>
          <p:cNvSpPr>
            <a:spLocks noGrp="1" noChangeArrowheads="1"/>
          </p:cNvSpPr>
          <p:nvPr>
            <p:ph type="title"/>
          </p:nvPr>
        </p:nvSpPr>
        <p:spPr>
          <a:xfrm>
            <a:off x="620713" y="265113"/>
            <a:ext cx="8066087" cy="484187"/>
          </a:xfrm>
        </p:spPr>
        <p:txBody>
          <a:bodyPr/>
          <a:lstStyle/>
          <a:p>
            <a:r>
              <a:rPr lang="en-US" altLang="zh-TW">
                <a:ea typeface="新細明體" panose="02020500000000000000" pitchFamily="18" charset="-120"/>
              </a:rPr>
              <a:t>Observer (cont’d)</a:t>
            </a:r>
            <a:endParaRPr lang="zh-TW" altLang="en-US">
              <a:ea typeface="新細明體" panose="02020500000000000000" pitchFamily="18" charset="-120"/>
            </a:endParaRPr>
          </a:p>
        </p:txBody>
      </p:sp>
      <p:sp>
        <p:nvSpPr>
          <p:cNvPr id="108547" name="Rectangle 3">
            <a:extLst>
              <a:ext uri="{FF2B5EF4-FFF2-40B4-BE49-F238E27FC236}">
                <a16:creationId xmlns:a16="http://schemas.microsoft.com/office/drawing/2014/main" id="{8A12250D-17E7-4A8D-9BE8-9A505E552A99}"/>
              </a:ext>
            </a:extLst>
          </p:cNvPr>
          <p:cNvSpPr>
            <a:spLocks noGrp="1" noChangeArrowheads="1"/>
          </p:cNvSpPr>
          <p:nvPr>
            <p:ph type="body" idx="1"/>
          </p:nvPr>
        </p:nvSpPr>
        <p:spPr>
          <a:xfrm>
            <a:off x="585788" y="1074738"/>
            <a:ext cx="8101012" cy="420687"/>
          </a:xfrm>
        </p:spPr>
        <p:txBody>
          <a:bodyPr/>
          <a:lstStyle/>
          <a:p>
            <a:r>
              <a:rPr lang="en-US" altLang="zh-TW">
                <a:ea typeface="新細明體" panose="02020500000000000000" pitchFamily="18" charset="-120"/>
              </a:rPr>
              <a:t>Example: An alarm broadcasting </a:t>
            </a:r>
            <a:r>
              <a:rPr lang="en-US" altLang="zh-TW" baseline="30000">
                <a:ea typeface="新細明體" panose="02020500000000000000" pitchFamily="18" charset="-120"/>
              </a:rPr>
              <a:t>(*)</a:t>
            </a:r>
            <a:r>
              <a:rPr lang="en-US" altLang="zh-TW">
                <a:ea typeface="新細明體" panose="02020500000000000000" pitchFamily="18" charset="-120"/>
              </a:rPr>
              <a:t>.</a:t>
            </a:r>
          </a:p>
        </p:txBody>
      </p:sp>
      <p:pic>
        <p:nvPicPr>
          <p:cNvPr id="108548" name="Picture 4" descr="observer example">
            <a:extLst>
              <a:ext uri="{FF2B5EF4-FFF2-40B4-BE49-F238E27FC236}">
                <a16:creationId xmlns:a16="http://schemas.microsoft.com/office/drawing/2014/main" id="{6AB7E1AF-E7AD-4B25-823D-DCCBC533A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565275"/>
            <a:ext cx="8704262"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Text Box 5">
            <a:extLst>
              <a:ext uri="{FF2B5EF4-FFF2-40B4-BE49-F238E27FC236}">
                <a16:creationId xmlns:a16="http://schemas.microsoft.com/office/drawing/2014/main" id="{D31948FE-2B74-4530-97BC-02AA118E1C7D}"/>
              </a:ext>
            </a:extLst>
          </p:cNvPr>
          <p:cNvSpPr txBox="1">
            <a:spLocks noChangeArrowheads="1"/>
          </p:cNvSpPr>
          <p:nvPr/>
        </p:nvSpPr>
        <p:spPr bwMode="auto">
          <a:xfrm>
            <a:off x="568325" y="6450013"/>
            <a:ext cx="3475038" cy="304800"/>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sz="1400">
                <a:ea typeface="新細明體" panose="02020500000000000000" pitchFamily="18" charset="-120"/>
              </a:rPr>
              <a:t>(*) An example redrawn from [Larman 2002].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F504D3D-CE97-40A0-83E1-101C1CE39327}"/>
              </a:ext>
            </a:extLst>
          </p:cNvPr>
          <p:cNvSpPr>
            <a:spLocks noGrp="1" noChangeArrowheads="1"/>
          </p:cNvSpPr>
          <p:nvPr>
            <p:ph type="title"/>
          </p:nvPr>
        </p:nvSpPr>
        <p:spPr>
          <a:xfrm>
            <a:off x="620713" y="404813"/>
            <a:ext cx="8066087" cy="482600"/>
          </a:xfrm>
        </p:spPr>
        <p:txBody>
          <a:bodyPr/>
          <a:lstStyle/>
          <a:p>
            <a:r>
              <a:rPr lang="en-US" altLang="zh-TW">
                <a:ea typeface="新細明體" panose="02020500000000000000" pitchFamily="18" charset="-120"/>
              </a:rPr>
              <a:t>Case Exercise</a:t>
            </a:r>
          </a:p>
        </p:txBody>
      </p:sp>
      <p:sp>
        <p:nvSpPr>
          <p:cNvPr id="37891" name="Rectangle 3">
            <a:extLst>
              <a:ext uri="{FF2B5EF4-FFF2-40B4-BE49-F238E27FC236}">
                <a16:creationId xmlns:a16="http://schemas.microsoft.com/office/drawing/2014/main" id="{BC59F0A3-5654-41B0-BC1E-423BEADADE3B}"/>
              </a:ext>
            </a:extLst>
          </p:cNvPr>
          <p:cNvSpPr>
            <a:spLocks noGrp="1" noChangeArrowheads="1"/>
          </p:cNvSpPr>
          <p:nvPr>
            <p:ph type="body" idx="1"/>
          </p:nvPr>
        </p:nvSpPr>
        <p:spPr>
          <a:xfrm>
            <a:off x="515938" y="881063"/>
            <a:ext cx="8101012" cy="6297612"/>
          </a:xfrm>
        </p:spPr>
        <p:txBody>
          <a:bodyPr/>
          <a:lstStyle/>
          <a:p>
            <a:pPr marL="0" indent="0">
              <a:buClr>
                <a:schemeClr val="tx1"/>
              </a:buClr>
              <a:buSzPct val="95000"/>
              <a:buFont typeface="Monotype Sorts" pitchFamily="2" charset="2"/>
              <a:buNone/>
              <a:defRPr/>
            </a:pPr>
            <a:r>
              <a:rPr lang="en-US" altLang="zh-TW" sz="2800" dirty="0">
                <a:ea typeface="新細明體" pitchFamily="18" charset="-120"/>
              </a:rPr>
              <a:t> 	The headquarter of an international marketing company maintains database of its sales data of foreign subsidiaries on a server which are updated instantly. </a:t>
            </a:r>
          </a:p>
          <a:p>
            <a:pPr marL="0" indent="0">
              <a:buClr>
                <a:schemeClr val="tx1"/>
              </a:buClr>
              <a:buSzPct val="95000"/>
              <a:buFont typeface="Monotype Sorts" pitchFamily="2" charset="2"/>
              <a:buNone/>
              <a:defRPr/>
            </a:pPr>
            <a:r>
              <a:rPr lang="en-US" altLang="zh-TW" sz="2800" dirty="0">
                <a:ea typeface="新細明體" pitchFamily="18" charset="-120"/>
              </a:rPr>
              <a:t>	The status report on headquarter users’ computer display need to be refreshed automatically in different time interval according to its needs. Suppose the Senior Manager’s bar chart is updated after 5% change has taken place, Marketing is shown a new pie chart when a change of at least 1% takes place, and Operations’ display are updated whenever any change takes place.</a:t>
            </a:r>
          </a:p>
          <a:p>
            <a:pPr marL="0" indent="0">
              <a:buClr>
                <a:schemeClr val="tx1"/>
              </a:buClr>
              <a:buSzPct val="95000"/>
              <a:buFont typeface="Monotype Sorts" pitchFamily="2" charset="2"/>
              <a:buNone/>
              <a:defRPr/>
            </a:pPr>
            <a:r>
              <a:rPr lang="en-US" altLang="zh-TW" sz="2800" dirty="0">
                <a:ea typeface="新細明體" pitchFamily="18" charset="-120"/>
              </a:rPr>
              <a:t>	How can you design a software architecture to fulfill these requirements?	</a:t>
            </a:r>
          </a:p>
          <a:p>
            <a:pPr marL="457200" indent="-457200">
              <a:defRPr/>
            </a:pPr>
            <a:endParaRPr lang="en-US" altLang="zh-TW" sz="2800" dirty="0">
              <a:ea typeface="新細明體" pitchFamily="18" charset="-120"/>
            </a:endParaRPr>
          </a:p>
          <a:p>
            <a:pPr marL="457200" indent="-457200">
              <a:defRPr/>
            </a:pPr>
            <a:endParaRPr lang="zh-TW" altLang="en-US" sz="2800" dirty="0">
              <a:ea typeface="新細明體" pitchFamily="18" charset="-12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247A249-196A-4739-A44B-C041B464268A}"/>
              </a:ext>
            </a:extLst>
          </p:cNvPr>
          <p:cNvSpPr>
            <a:spLocks noGrp="1" noChangeArrowheads="1"/>
          </p:cNvSpPr>
          <p:nvPr>
            <p:ph type="title"/>
          </p:nvPr>
        </p:nvSpPr>
        <p:spPr>
          <a:xfrm>
            <a:off x="635000" y="446088"/>
            <a:ext cx="8066088" cy="484187"/>
          </a:xfrm>
        </p:spPr>
        <p:txBody>
          <a:bodyPr/>
          <a:lstStyle/>
          <a:p>
            <a:pPr>
              <a:buSzPct val="60000"/>
              <a:buFont typeface="Wingdings" panose="05000000000000000000" pitchFamily="2" charset="2"/>
              <a:buChar char="l"/>
            </a:pPr>
            <a:r>
              <a:rPr lang="zh-TW" altLang="en-US">
                <a:ea typeface="新細明體" panose="02020500000000000000" pitchFamily="18" charset="-120"/>
              </a:rPr>
              <a:t> </a:t>
            </a:r>
            <a:r>
              <a:rPr lang="en-US" altLang="zh-TW">
                <a:ea typeface="新細明體" panose="02020500000000000000" pitchFamily="18" charset="-120"/>
              </a:rPr>
              <a:t>Template Method</a:t>
            </a:r>
          </a:p>
        </p:txBody>
      </p:sp>
      <p:sp>
        <p:nvSpPr>
          <p:cNvPr id="110595" name="Rectangle 3">
            <a:extLst>
              <a:ext uri="{FF2B5EF4-FFF2-40B4-BE49-F238E27FC236}">
                <a16:creationId xmlns:a16="http://schemas.microsoft.com/office/drawing/2014/main" id="{6A9A6B4D-FE2E-4C34-97B4-FC975F4DCD21}"/>
              </a:ext>
            </a:extLst>
          </p:cNvPr>
          <p:cNvSpPr>
            <a:spLocks noGrp="1" noChangeArrowheads="1"/>
          </p:cNvSpPr>
          <p:nvPr>
            <p:ph type="body" idx="1"/>
          </p:nvPr>
        </p:nvSpPr>
        <p:spPr>
          <a:xfrm>
            <a:off x="558800" y="1117600"/>
            <a:ext cx="8101013" cy="4689475"/>
          </a:xfrm>
        </p:spPr>
        <p:txBody>
          <a:bodyPr/>
          <a:lstStyle/>
          <a:p>
            <a:r>
              <a:rPr lang="en-US" altLang="zh-TW" sz="3200">
                <a:ea typeface="新細明體" panose="02020500000000000000" pitchFamily="18" charset="-120"/>
              </a:rPr>
              <a:t>Intent.</a:t>
            </a:r>
          </a:p>
          <a:p>
            <a:pPr lvl="1"/>
            <a:r>
              <a:rPr lang="en-US" altLang="zh-TW" sz="2800">
                <a:ea typeface="新細明體" panose="02020500000000000000" pitchFamily="18" charset="-120"/>
              </a:rPr>
              <a:t>Define the skeleton of an algorithm in an operation, deferring some steps to subclass. Redefine the steps in an algorithm without changing the algorithm’s structure [GoF 1995].</a:t>
            </a:r>
          </a:p>
          <a:p>
            <a:r>
              <a:rPr lang="en-US" altLang="zh-TW" sz="3200">
                <a:ea typeface="新細明體" panose="02020500000000000000" pitchFamily="18" charset="-120"/>
              </a:rPr>
              <a:t>Problem.</a:t>
            </a:r>
          </a:p>
          <a:p>
            <a:pPr lvl="1"/>
            <a:r>
              <a:rPr lang="en-US" altLang="zh-TW" sz="2800">
                <a:ea typeface="新細明體" panose="02020500000000000000" pitchFamily="18" charset="-120"/>
              </a:rPr>
              <a:t>There is a procedure of a set of steps to follow that defines the skeleton of an algorithm at higher level, but individual steps may have different implementations at a lower level.</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1F896F5E-6BA3-4723-9FA4-6BA5A85C9987}"/>
              </a:ext>
            </a:extLst>
          </p:cNvPr>
          <p:cNvSpPr>
            <a:spLocks noGrp="1" noChangeArrowheads="1"/>
          </p:cNvSpPr>
          <p:nvPr>
            <p:ph type="title"/>
          </p:nvPr>
        </p:nvSpPr>
        <p:spPr>
          <a:xfrm>
            <a:off x="593725" y="293688"/>
            <a:ext cx="8066088" cy="484187"/>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1619" name="Rectangle 3">
            <a:extLst>
              <a:ext uri="{FF2B5EF4-FFF2-40B4-BE49-F238E27FC236}">
                <a16:creationId xmlns:a16="http://schemas.microsoft.com/office/drawing/2014/main" id="{4B5A3396-6933-482A-98E7-DA3CD5E95F95}"/>
              </a:ext>
            </a:extLst>
          </p:cNvPr>
          <p:cNvSpPr>
            <a:spLocks noGrp="1" noChangeArrowheads="1"/>
          </p:cNvSpPr>
          <p:nvPr>
            <p:ph type="body" idx="1"/>
          </p:nvPr>
        </p:nvSpPr>
        <p:spPr>
          <a:xfrm>
            <a:off x="600075" y="1006475"/>
            <a:ext cx="8101013" cy="1974850"/>
          </a:xfrm>
        </p:spPr>
        <p:txBody>
          <a:bodyPr/>
          <a:lstStyle/>
          <a:p>
            <a:r>
              <a:rPr lang="en-US" altLang="zh-TW" sz="2800">
                <a:ea typeface="新細明體" panose="02020500000000000000" pitchFamily="18" charset="-120"/>
              </a:rPr>
              <a:t>Solution.</a:t>
            </a:r>
          </a:p>
          <a:p>
            <a:pPr lvl="1"/>
            <a:r>
              <a:rPr lang="en-US" altLang="zh-TW" sz="2400">
                <a:ea typeface="新細明體" panose="02020500000000000000" pitchFamily="18" charset="-120"/>
              </a:rPr>
              <a:t>Define a method (the Template Method) in a superclass that defines the skeleton of an algorithm, and let the abstract methods in the superclass implemented in the subclass.</a:t>
            </a:r>
          </a:p>
        </p:txBody>
      </p:sp>
      <p:pic>
        <p:nvPicPr>
          <p:cNvPr id="111620" name="Picture 4" descr="template method pattern">
            <a:extLst>
              <a:ext uri="{FF2B5EF4-FFF2-40B4-BE49-F238E27FC236}">
                <a16:creationId xmlns:a16="http://schemas.microsoft.com/office/drawing/2014/main" id="{80638242-D0E3-4B36-80F7-3CEE58894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81313"/>
            <a:ext cx="7874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D05A136-F8F0-48FE-828B-2B9C09959C79}"/>
              </a:ext>
            </a:extLst>
          </p:cNvPr>
          <p:cNvSpPr>
            <a:spLocks noGrp="1" noChangeArrowheads="1"/>
          </p:cNvSpPr>
          <p:nvPr>
            <p:ph type="title"/>
          </p:nvPr>
        </p:nvSpPr>
        <p:spPr>
          <a:xfrm>
            <a:off x="606425" y="349250"/>
            <a:ext cx="8066088" cy="484188"/>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2643" name="Rectangle 3">
            <a:extLst>
              <a:ext uri="{FF2B5EF4-FFF2-40B4-BE49-F238E27FC236}">
                <a16:creationId xmlns:a16="http://schemas.microsoft.com/office/drawing/2014/main" id="{FD2547F3-2E83-40D3-8406-922696C77220}"/>
              </a:ext>
            </a:extLst>
          </p:cNvPr>
          <p:cNvSpPr>
            <a:spLocks noGrp="1" noChangeArrowheads="1"/>
          </p:cNvSpPr>
          <p:nvPr>
            <p:ph type="body" idx="1"/>
          </p:nvPr>
        </p:nvSpPr>
        <p:spPr>
          <a:xfrm>
            <a:off x="585788" y="881063"/>
            <a:ext cx="8101012" cy="4219575"/>
          </a:xfrm>
        </p:spPr>
        <p:txBody>
          <a:bodyPr/>
          <a:lstStyle/>
          <a:p>
            <a:r>
              <a:rPr lang="en-US" altLang="zh-TW" sz="3200">
                <a:ea typeface="新細明體" panose="02020500000000000000" pitchFamily="18" charset="-120"/>
              </a:rPr>
              <a:t>Consequences.</a:t>
            </a:r>
          </a:p>
          <a:p>
            <a:pPr lvl="1"/>
            <a:r>
              <a:rPr lang="en-US" altLang="zh-TW" sz="2800">
                <a:ea typeface="新細明體" panose="02020500000000000000" pitchFamily="18" charset="-120"/>
              </a:rPr>
              <a:t>Template methods are a fundamental technique for code reuse, and are helpful in ensuring the required steps are implemented.</a:t>
            </a:r>
          </a:p>
          <a:p>
            <a:pPr lvl="1"/>
            <a:r>
              <a:rPr lang="en-US" altLang="zh-TW" sz="2800">
                <a:ea typeface="新細明體" panose="02020500000000000000" pitchFamily="18" charset="-120"/>
              </a:rPr>
              <a:t>Template methods bind the overridden steps together for each Concrete class.</a:t>
            </a:r>
          </a:p>
          <a:p>
            <a:pPr lvl="1"/>
            <a:r>
              <a:rPr lang="en-US" altLang="zh-TW" sz="2800">
                <a:ea typeface="新細明體" panose="02020500000000000000" pitchFamily="18" charset="-120"/>
              </a:rPr>
              <a:t>The Template Method pattern forms the basis of all patterns dealing with abstract classes. It is the heart of framework design.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22EC085-122F-48DE-A879-CFD1711FC6F8}"/>
              </a:ext>
            </a:extLst>
          </p:cNvPr>
          <p:cNvSpPr>
            <a:spLocks noGrp="1" noChangeArrowheads="1"/>
          </p:cNvSpPr>
          <p:nvPr>
            <p:ph type="title"/>
          </p:nvPr>
        </p:nvSpPr>
        <p:spPr>
          <a:xfrm>
            <a:off x="539750" y="238125"/>
            <a:ext cx="8066088" cy="484188"/>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3667" name="Rectangle 3">
            <a:extLst>
              <a:ext uri="{FF2B5EF4-FFF2-40B4-BE49-F238E27FC236}">
                <a16:creationId xmlns:a16="http://schemas.microsoft.com/office/drawing/2014/main" id="{D1602AD1-596C-49F6-8CA9-3286E0845C0C}"/>
              </a:ext>
            </a:extLst>
          </p:cNvPr>
          <p:cNvSpPr>
            <a:spLocks noGrp="1" noChangeArrowheads="1"/>
          </p:cNvSpPr>
          <p:nvPr>
            <p:ph type="body" idx="1"/>
          </p:nvPr>
        </p:nvSpPr>
        <p:spPr>
          <a:xfrm>
            <a:off x="539750" y="895350"/>
            <a:ext cx="8101013" cy="4911725"/>
          </a:xfrm>
        </p:spPr>
        <p:txBody>
          <a:bodyPr/>
          <a:lstStyle/>
          <a:p>
            <a:pPr lvl="1"/>
            <a:r>
              <a:rPr lang="en-US" altLang="zh-TW" sz="2800">
                <a:ea typeface="新細明體" panose="02020500000000000000" pitchFamily="18" charset="-120"/>
              </a:rPr>
              <a:t>The following kinds of methods have to be distinguished in the implementation of frameworks </a:t>
            </a:r>
            <a:r>
              <a:rPr lang="en-US" altLang="zh-TW" sz="2800" baseline="30000">
                <a:ea typeface="新細明體" panose="02020500000000000000" pitchFamily="18" charset="-120"/>
              </a:rPr>
              <a:t>(*)</a:t>
            </a:r>
            <a:r>
              <a:rPr lang="en-US" altLang="zh-TW" sz="2800">
                <a:ea typeface="新細明體" panose="02020500000000000000" pitchFamily="18" charset="-120"/>
              </a:rPr>
              <a:t>:</a:t>
            </a:r>
          </a:p>
          <a:p>
            <a:pPr lvl="2"/>
            <a:r>
              <a:rPr lang="en-US" altLang="zh-TW" sz="2400">
                <a:ea typeface="新細明體" panose="02020500000000000000" pitchFamily="18" charset="-120"/>
              </a:rPr>
              <a:t>template methods which are based on</a:t>
            </a:r>
          </a:p>
          <a:p>
            <a:pPr lvl="2"/>
            <a:r>
              <a:rPr lang="en-US" altLang="zh-TW" sz="2400">
                <a:ea typeface="新細明體" panose="02020500000000000000" pitchFamily="18" charset="-120"/>
              </a:rPr>
              <a:t>hook methods, which are either</a:t>
            </a:r>
          </a:p>
          <a:p>
            <a:pPr lvl="3"/>
            <a:r>
              <a:rPr lang="en-US" altLang="zh-TW" sz="2000" i="1">
                <a:ea typeface="新細明體" panose="02020500000000000000" pitchFamily="18" charset="-120"/>
              </a:rPr>
              <a:t>abstract methods</a:t>
            </a:r>
            <a:r>
              <a:rPr lang="en-US" altLang="zh-TW" sz="2000" b="1">
                <a:ea typeface="新細明體" panose="02020500000000000000" pitchFamily="18" charset="-120"/>
              </a:rPr>
              <a:t>,</a:t>
            </a:r>
          </a:p>
          <a:p>
            <a:pPr lvl="3"/>
            <a:r>
              <a:rPr lang="en-US" altLang="zh-TW" sz="2000" i="1">
                <a:ea typeface="新細明體" panose="02020500000000000000" pitchFamily="18" charset="-120"/>
              </a:rPr>
              <a:t>regular methods</a:t>
            </a:r>
            <a:r>
              <a:rPr lang="en-US" altLang="zh-TW" sz="2000">
                <a:ea typeface="新細明體" panose="02020500000000000000" pitchFamily="18" charset="-120"/>
              </a:rPr>
              <a:t>,</a:t>
            </a:r>
            <a:r>
              <a:rPr lang="en-US" altLang="zh-TW" sz="2000" b="1">
                <a:ea typeface="新細明體" panose="02020500000000000000" pitchFamily="18" charset="-120"/>
              </a:rPr>
              <a:t> </a:t>
            </a:r>
            <a:r>
              <a:rPr lang="en-US" altLang="zh-TW" sz="2000">
                <a:ea typeface="新細明體" panose="02020500000000000000" pitchFamily="18" charset="-120"/>
              </a:rPr>
              <a:t>or</a:t>
            </a:r>
          </a:p>
          <a:p>
            <a:pPr lvl="3"/>
            <a:r>
              <a:rPr lang="en-US" altLang="zh-TW" sz="2000">
                <a:ea typeface="新細明體" panose="02020500000000000000" pitchFamily="18" charset="-120"/>
              </a:rPr>
              <a:t>template methods.</a:t>
            </a:r>
          </a:p>
          <a:p>
            <a:pPr lvl="2">
              <a:buFont typeface="Wingdings" panose="05000000000000000000" pitchFamily="2" charset="2"/>
              <a:buNone/>
            </a:pPr>
            <a:r>
              <a:rPr lang="en-US" altLang="zh-TW" sz="2400">
                <a:ea typeface="新細明體" panose="02020500000000000000" pitchFamily="18" charset="-120"/>
              </a:rPr>
              <a:t>	Note that a regular method provides a meaningful implementation without calling other methods.</a:t>
            </a:r>
          </a:p>
          <a:p>
            <a:pPr lvl="1"/>
            <a:endParaRPr lang="zh-TW" altLang="en-US" sz="2800">
              <a:ea typeface="新細明體" panose="02020500000000000000" pitchFamily="18" charset="-120"/>
            </a:endParaRPr>
          </a:p>
        </p:txBody>
      </p:sp>
      <p:sp>
        <p:nvSpPr>
          <p:cNvPr id="113668" name="Text Box 4">
            <a:extLst>
              <a:ext uri="{FF2B5EF4-FFF2-40B4-BE49-F238E27FC236}">
                <a16:creationId xmlns:a16="http://schemas.microsoft.com/office/drawing/2014/main" id="{D0C9EB43-EB89-4CB3-B11C-F4A04C57FD3D}"/>
              </a:ext>
            </a:extLst>
          </p:cNvPr>
          <p:cNvSpPr txBox="1">
            <a:spLocks noChangeArrowheads="1"/>
          </p:cNvSpPr>
          <p:nvPr/>
        </p:nvSpPr>
        <p:spPr bwMode="auto">
          <a:xfrm>
            <a:off x="539750" y="6459538"/>
            <a:ext cx="6510338" cy="274637"/>
          </a:xfrm>
          <a:prstGeom prst="rect">
            <a:avLst/>
          </a:prstGeom>
          <a:noFill/>
          <a:ln>
            <a:noFill/>
          </a:ln>
          <a:effectLst/>
          <a:extLst>
            <a:ext uri="{909E8E84-426E-40DD-AFC4-6F175D3DCCD1}">
              <a14:hiddenFill xmlns:a14="http://schemas.microsoft.com/office/drawing/2010/main">
                <a:gradFill rotWithShape="0">
                  <a:gsLst>
                    <a:gs pos="0">
                      <a:srgbClr val="73631D"/>
                    </a:gs>
                    <a:gs pos="100000">
                      <a:schemeClr val="hlink"/>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zh-TW">
                <a:ea typeface="新細明體" panose="02020500000000000000" pitchFamily="18" charset="-120"/>
              </a:rPr>
              <a:t>(*) Wolfgan Pree, </a:t>
            </a:r>
            <a:r>
              <a:rPr lang="en-US" altLang="zh-TW" i="1">
                <a:ea typeface="新細明體" panose="02020500000000000000" pitchFamily="18" charset="-120"/>
              </a:rPr>
              <a:t>Design Patterns for Object-Oriented Software Development</a:t>
            </a:r>
            <a:r>
              <a:rPr lang="en-US" altLang="zh-TW">
                <a:ea typeface="新細明體" panose="02020500000000000000" pitchFamily="18" charset="-120"/>
              </a:rPr>
              <a:t>, Addison-Wesley, 1994.</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D625C98-4D06-40A4-9857-1A4878260B50}"/>
              </a:ext>
            </a:extLst>
          </p:cNvPr>
          <p:cNvSpPr>
            <a:spLocks noGrp="1" noChangeArrowheads="1"/>
          </p:cNvSpPr>
          <p:nvPr>
            <p:ph type="title"/>
          </p:nvPr>
        </p:nvSpPr>
        <p:spPr>
          <a:xfrm>
            <a:off x="582613" y="180975"/>
            <a:ext cx="8066087" cy="542925"/>
          </a:xfrm>
        </p:spPr>
        <p:txBody>
          <a:bodyPr/>
          <a:lstStyle/>
          <a:p>
            <a:r>
              <a:rPr lang="en-US" altLang="zh-TW">
                <a:ea typeface="新細明體" panose="02020500000000000000" pitchFamily="18" charset="-120"/>
              </a:rPr>
              <a:t>Template Method (cont’d)</a:t>
            </a:r>
            <a:endParaRPr lang="zh-TW" altLang="en-US">
              <a:ea typeface="新細明體" panose="02020500000000000000" pitchFamily="18" charset="-120"/>
            </a:endParaRPr>
          </a:p>
        </p:txBody>
      </p:sp>
      <p:sp>
        <p:nvSpPr>
          <p:cNvPr id="114691" name="Rectangle 3">
            <a:extLst>
              <a:ext uri="{FF2B5EF4-FFF2-40B4-BE49-F238E27FC236}">
                <a16:creationId xmlns:a16="http://schemas.microsoft.com/office/drawing/2014/main" id="{94EC0208-1DBA-45C4-86ED-B07A6955B83C}"/>
              </a:ext>
            </a:extLst>
          </p:cNvPr>
          <p:cNvSpPr>
            <a:spLocks noGrp="1" noChangeArrowheads="1"/>
          </p:cNvSpPr>
          <p:nvPr>
            <p:ph type="body" idx="1"/>
          </p:nvPr>
        </p:nvSpPr>
        <p:spPr>
          <a:xfrm>
            <a:off x="585788" y="1093788"/>
            <a:ext cx="8101012" cy="420687"/>
          </a:xfrm>
        </p:spPr>
        <p:txBody>
          <a:bodyPr/>
          <a:lstStyle/>
          <a:p>
            <a:r>
              <a:rPr lang="en-US" altLang="zh-TW">
                <a:ea typeface="新細明體" panose="02020500000000000000" pitchFamily="18" charset="-120"/>
              </a:rPr>
              <a:t>Example 1: A GUI framework [Larman 2002].</a:t>
            </a:r>
            <a:endParaRPr lang="en-US" altLang="zh-TW" baseline="30000">
              <a:ea typeface="新細明體" panose="02020500000000000000" pitchFamily="18" charset="-120"/>
            </a:endParaRPr>
          </a:p>
        </p:txBody>
      </p:sp>
      <p:pic>
        <p:nvPicPr>
          <p:cNvPr id="114692" name="Picture 5" descr="template method example">
            <a:extLst>
              <a:ext uri="{FF2B5EF4-FFF2-40B4-BE49-F238E27FC236}">
                <a16:creationId xmlns:a16="http://schemas.microsoft.com/office/drawing/2014/main" id="{B0A10A7E-F3AA-4F12-AF1F-B9BB5E2E5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422400"/>
            <a:ext cx="766762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FFFFFF"/>
      </a:dk2>
      <a:lt2>
        <a:srgbClr val="000000"/>
      </a:lt2>
      <a:accent1>
        <a:srgbClr val="2268BE"/>
      </a:accent1>
      <a:accent2>
        <a:srgbClr val="B2C300"/>
      </a:accent2>
      <a:accent3>
        <a:srgbClr val="FFFFFF"/>
      </a:accent3>
      <a:accent4>
        <a:srgbClr val="000000"/>
      </a:accent4>
      <a:accent5>
        <a:srgbClr val="ABB9DB"/>
      </a:accent5>
      <a:accent6>
        <a:srgbClr val="A1B000"/>
      </a:accent6>
      <a:hlink>
        <a:srgbClr val="F8D73E"/>
      </a:hlink>
      <a:folHlink>
        <a:srgbClr val="FC8F0C"/>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hlink">
                <a:gamma/>
                <a:shade val="46275"/>
                <a:invGamma/>
              </a:schemeClr>
            </a:gs>
            <a:gs pos="100000">
              <a:schemeClr val="hlink"/>
            </a:gs>
          </a:gsLst>
          <a:lin ang="189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chemeClr val="hlink">
                <a:gamma/>
                <a:shade val="46275"/>
                <a:invGamma/>
              </a:schemeClr>
            </a:gs>
            <a:gs pos="100000">
              <a:schemeClr val="hlink"/>
            </a:gs>
          </a:gsLst>
          <a:lin ang="189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FFFFFF"/>
        </a:dk2>
        <a:lt2>
          <a:srgbClr val="000000"/>
        </a:lt2>
        <a:accent1>
          <a:srgbClr val="2268BE"/>
        </a:accent1>
        <a:accent2>
          <a:srgbClr val="B2C300"/>
        </a:accent2>
        <a:accent3>
          <a:srgbClr val="FFFFFF"/>
        </a:accent3>
        <a:accent4>
          <a:srgbClr val="000000"/>
        </a:accent4>
        <a:accent5>
          <a:srgbClr val="ABB9DB"/>
        </a:accent5>
        <a:accent6>
          <a:srgbClr val="A1B000"/>
        </a:accent6>
        <a:hlink>
          <a:srgbClr val="F8D73E"/>
        </a:hlink>
        <a:folHlink>
          <a:srgbClr val="FC8F0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180178</TotalTime>
  <Words>6301</Words>
  <Application>Microsoft Office PowerPoint</Application>
  <PresentationFormat>如螢幕大小 (4:3)</PresentationFormat>
  <Paragraphs>638</Paragraphs>
  <Slides>108</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108</vt:i4>
      </vt:variant>
    </vt:vector>
  </HeadingPairs>
  <TitlesOfParts>
    <vt:vector size="115" baseType="lpstr">
      <vt:lpstr>Times New Roman</vt:lpstr>
      <vt:lpstr>Arial</vt:lpstr>
      <vt:lpstr>Monotype Sorts</vt:lpstr>
      <vt:lpstr>Wingdings</vt:lpstr>
      <vt:lpstr>新細明體</vt:lpstr>
      <vt:lpstr>Symbol</vt:lpstr>
      <vt:lpstr>Default Design</vt:lpstr>
      <vt:lpstr>Chapter 5   Pattern-Oriented Software Development</vt:lpstr>
      <vt:lpstr>5.1.1 Pattern Definitions</vt:lpstr>
      <vt:lpstr>5.1.3 Pattern  Schema (*)</vt:lpstr>
      <vt:lpstr>5.2 Architecture Patterns  [Buschman et al. 1996]</vt:lpstr>
      <vt:lpstr>5.2.1 Pipes and Filters</vt:lpstr>
      <vt:lpstr>Pipes and Filters (cont’d)</vt:lpstr>
      <vt:lpstr>Pipes and Filters (cont’d)</vt:lpstr>
      <vt:lpstr>Pipes and Filters (cont’d)</vt:lpstr>
      <vt:lpstr>Pipes and Filters (cont’d)</vt:lpstr>
      <vt:lpstr>In Class Exercise</vt:lpstr>
      <vt:lpstr>5.2.2 Model-View-Controller (MVC)</vt:lpstr>
      <vt:lpstr>Model-View-Controller (cont’d)</vt:lpstr>
      <vt:lpstr>Model-View-Controller (cont’d)</vt:lpstr>
      <vt:lpstr>Model-View-Controller (cont’d)</vt:lpstr>
      <vt:lpstr>Model-View-Controller (cont’d)</vt:lpstr>
      <vt:lpstr>Model-View-Controller (cont’d)</vt:lpstr>
      <vt:lpstr>In-Class Exercise</vt:lpstr>
      <vt:lpstr>Question</vt:lpstr>
      <vt:lpstr>5.2.3 Layers</vt:lpstr>
      <vt:lpstr>Layers (cont’d)</vt:lpstr>
      <vt:lpstr>Layers (cont’d)</vt:lpstr>
      <vt:lpstr>Layers (cont’d)</vt:lpstr>
      <vt:lpstr>Layers (cont’d)</vt:lpstr>
      <vt:lpstr>Layers (cont’d)</vt:lpstr>
      <vt:lpstr>Layers (cont’d)</vt:lpstr>
      <vt:lpstr>In-Class Exercise</vt:lpstr>
      <vt:lpstr>5.2.4 Broker</vt:lpstr>
      <vt:lpstr>Broker (cont’d)</vt:lpstr>
      <vt:lpstr>Broker (cont’d)</vt:lpstr>
      <vt:lpstr>Broker (cont’d)</vt:lpstr>
      <vt:lpstr>Broker (cont’d)</vt:lpstr>
      <vt:lpstr>In Class Exercise</vt:lpstr>
      <vt:lpstr>Exercises</vt:lpstr>
      <vt:lpstr>5.3 Design Patterns</vt:lpstr>
      <vt:lpstr>5.3.1 Why Need Design Patterns?</vt:lpstr>
      <vt:lpstr>Why Need Design Patterns? (cont’d)</vt:lpstr>
      <vt:lpstr>5.3.2 Types of Design Patterns</vt:lpstr>
      <vt:lpstr>Types of Design Patterns (cont’d)</vt:lpstr>
      <vt:lpstr>5.3.3 Creational Patterns</vt:lpstr>
      <vt:lpstr> Abstract Factory</vt:lpstr>
      <vt:lpstr>Abstract Factory (cont’d)</vt:lpstr>
      <vt:lpstr>Abstract Factory (cont’d)</vt:lpstr>
      <vt:lpstr>Abstract Factory (cont’d)</vt:lpstr>
      <vt:lpstr>Abstract Factory (cont’d)</vt:lpstr>
      <vt:lpstr> Factory Method</vt:lpstr>
      <vt:lpstr>Factory Method (cont’d)</vt:lpstr>
      <vt:lpstr>Factory Method (cont’d)</vt:lpstr>
      <vt:lpstr>Factory Method (cont’d)</vt:lpstr>
      <vt:lpstr>Factory Method (cont’d)</vt:lpstr>
      <vt:lpstr> Singleton</vt:lpstr>
      <vt:lpstr>Singleton (cont’d)</vt:lpstr>
      <vt:lpstr>Singleton (cont’d)</vt:lpstr>
      <vt:lpstr>5.3.4 Structural Patterns</vt:lpstr>
      <vt:lpstr> Façade</vt:lpstr>
      <vt:lpstr>Façade (cont’d)</vt:lpstr>
      <vt:lpstr>Façade (cont’d)</vt:lpstr>
      <vt:lpstr> Adapter</vt:lpstr>
      <vt:lpstr>Adapter (cont’d)</vt:lpstr>
      <vt:lpstr>Adapter (cont’d)</vt:lpstr>
      <vt:lpstr>Adapter (cont’d)</vt:lpstr>
      <vt:lpstr>Adapter (cont’d)</vt:lpstr>
      <vt:lpstr>Adapter (cont’d)</vt:lpstr>
      <vt:lpstr> Bridge</vt:lpstr>
      <vt:lpstr>Bridge (cont’d)</vt:lpstr>
      <vt:lpstr>Bridge (cont’d)</vt:lpstr>
      <vt:lpstr>Bridge (cont’d)</vt:lpstr>
      <vt:lpstr> Decorator</vt:lpstr>
      <vt:lpstr>Decorator (cont’d)</vt:lpstr>
      <vt:lpstr>Decorator (cont’d)</vt:lpstr>
      <vt:lpstr>Decorator (cont’d)</vt:lpstr>
      <vt:lpstr> Composite</vt:lpstr>
      <vt:lpstr>Composite (cont’d)</vt:lpstr>
      <vt:lpstr>Composite (cont’d)</vt:lpstr>
      <vt:lpstr>Composite (cont’d)</vt:lpstr>
      <vt:lpstr>Composite (cont’d)</vt:lpstr>
      <vt:lpstr> Proxy</vt:lpstr>
      <vt:lpstr>Proxy (cont’d)</vt:lpstr>
      <vt:lpstr>Proxy (cont’d)</vt:lpstr>
      <vt:lpstr>5.3.5 Behavior Patterns</vt:lpstr>
      <vt:lpstr> Chain of Responsibility</vt:lpstr>
      <vt:lpstr>Chain of Responsibility (cont’d)</vt:lpstr>
      <vt:lpstr>Chain of Responsibility (cont’d)</vt:lpstr>
      <vt:lpstr>Chain of Responsibility (cont’d)</vt:lpstr>
      <vt:lpstr>Chain of Responsibility (cont’d)</vt:lpstr>
      <vt:lpstr>Chain of Responsibility (cont’d)</vt:lpstr>
      <vt:lpstr> Strategy</vt:lpstr>
      <vt:lpstr>Strategy (cont’d)</vt:lpstr>
      <vt:lpstr>Strategy (cont’d)</vt:lpstr>
      <vt:lpstr>Strategy (cont’d)</vt:lpstr>
      <vt:lpstr> Observer (*)</vt:lpstr>
      <vt:lpstr>Observer (cont’d)</vt:lpstr>
      <vt:lpstr>Observer (cont’d)</vt:lpstr>
      <vt:lpstr>Observer (cont’d)</vt:lpstr>
      <vt:lpstr>Case Exercise</vt:lpstr>
      <vt:lpstr> Template Method</vt:lpstr>
      <vt:lpstr>Template Method (cont’d)</vt:lpstr>
      <vt:lpstr>Template Method (cont’d)</vt:lpstr>
      <vt:lpstr>Template Method (cont’d)</vt:lpstr>
      <vt:lpstr>Template Method (cont’d)</vt:lpstr>
      <vt:lpstr>Template Method (cont’d)</vt:lpstr>
      <vt:lpstr>Template Method (cont’d)</vt:lpstr>
      <vt:lpstr>5.3.6 Compound Design Patterns</vt:lpstr>
      <vt:lpstr>Compound Design Patterns (cont’d)</vt:lpstr>
      <vt:lpstr>Compound Design Patterns (cont’d)</vt:lpstr>
      <vt:lpstr>Compound Design Patterns (cont’d)</vt:lpstr>
      <vt:lpstr>Compound Design Patterns (cont’d)</vt:lpstr>
      <vt:lpstr>Exercises</vt:lpstr>
      <vt:lpstr>Exercises</vt:lpstr>
    </vt:vector>
  </TitlesOfParts>
  <Company>Compuware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Template</dc:title>
  <dc:creator>Sandra Daugherty</dc:creator>
  <cp:lastModifiedBy>buddhist</cp:lastModifiedBy>
  <cp:revision>1624</cp:revision>
  <cp:lastPrinted>2000-09-12T18:15:08Z</cp:lastPrinted>
  <dcterms:created xsi:type="dcterms:W3CDTF">2000-07-25T14:24:20Z</dcterms:created>
  <dcterms:modified xsi:type="dcterms:W3CDTF">2024-11-04T05:34:33Z</dcterms:modified>
</cp:coreProperties>
</file>