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noProof="1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noProof="1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FE1389-4730-2E75-D12D-5065E26FD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F77D3C-C539-C745-8E97-810323C1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43C890-E5D3-A35B-148F-C31CC207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0FCE9-C736-4F9C-B538-97D9F23843B2}" type="slidenum">
              <a:rPr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610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51C140-6B46-9362-9B5F-C9D3897B4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BA5B3C-6005-257F-A9B4-A39732F5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D1BAEC-3489-822F-7B36-91D164D0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A1A26-36FA-427B-9F4E-91DAE4A5E510}" type="slidenum">
              <a:rPr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06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noProof="1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B0A9A4-0030-E32D-9E25-59A7CD144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C0424E-AB32-7DFE-2207-5B939B51F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F943DB-4691-A4FA-CEF1-C5601A1F7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1A558-3C26-468A-983E-E40B29B71375}" type="slidenum">
              <a:rPr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267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noProof="1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1024B9-E2A3-A9F4-5641-E7A64E1218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E311D-95B7-750E-C9CE-A896ABD8B1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EDC98E-2A3B-16FB-EAEE-444589F925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45CC37-951E-4973-94F9-A123F5C4C55C}" type="slidenum">
              <a:rPr altLang="zh-TW"/>
              <a:pPr>
                <a:defRPr/>
              </a:pPr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562301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noProof="1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F13067B-B614-4F79-DD92-F35D7836F3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E61B78C-C3C9-6CCA-905C-FEC5B06385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FD20990-2B19-55A0-7FBC-0869976120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1D0DC0-ED6A-47D5-8265-ABA873A852F3}" type="slidenum">
              <a:rPr altLang="zh-TW"/>
              <a:pPr>
                <a:defRPr/>
              </a:pPr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079923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noProof="1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 rtlCol="0">
            <a:normAutofit/>
          </a:bodyPr>
          <a:lstStyle/>
          <a:p>
            <a:pPr lvl="0"/>
            <a:endParaRPr lang="zh-TW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877C65E-7225-00D7-EB19-157112D56F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0E3062C-F0B9-8153-6C2F-3106A4E3CF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7046DA-E5E5-155D-D767-0B258E55F0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B9A555-6D47-4EB0-B290-7859AC00B6CD}" type="slidenum">
              <a:rPr altLang="zh-TW"/>
              <a:pPr>
                <a:defRPr/>
              </a:pPr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765141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noProof="1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B1A4A3B-A4CD-4499-5B68-4ABE0B869C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596A66C-D015-EE34-09E1-3E236C8149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135D70A-E15C-BBD1-0E12-B5A1636E25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AAA303-4E44-4F46-AB6B-08D7E6C48E6F}" type="slidenum">
              <a:rPr altLang="zh-TW"/>
              <a:pPr>
                <a:defRPr/>
              </a:pPr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947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E71778-DA5E-5EAA-8D61-B8B00F2A2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7D02C6-160C-00BF-024B-1DD0E4EA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C2E89A-10DD-036E-27FF-1889C65F3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7EA66B-FD78-4D83-81F0-13C97801E836}" type="slidenum">
              <a:rPr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68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noProof="1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C6FBA4-4D2A-B33A-464A-2AFA63680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7BE25E-5CEC-70D6-6455-6FE2378AF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430314-BE6E-D3F4-5972-763ECA267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8305A-3AB1-417B-8F83-1CF28F156929}" type="slidenum">
              <a:rPr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50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488EB5D6-A5E1-3E4F-24D1-C91257C4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F71A923B-DA44-D159-5A06-C46A88773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325BC53F-3192-6B62-90E6-B2251245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FF2E5-F026-4038-9DE8-9C94433D0362}" type="slidenum">
              <a:rPr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90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noProof="1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44A6B88C-4C4E-0476-F466-47676BA03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93CFEEA-9813-F6C6-75E9-B608B1FD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EB177A1B-0FDB-6C36-96ED-4EFAE3BA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7AFAA-E207-46A9-ACA8-27191563408D}" type="slidenum">
              <a:rPr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85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2DF9F7E8-EA1F-B293-2D8F-3A1032FCF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30233129-FC5C-65C6-16CA-8AB4F499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C50A8898-612C-138A-0406-EDB6E03B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5860F-449E-45AF-93F0-12B3110887A9}" type="slidenum">
              <a:rPr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84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6DC3D046-A09A-0B47-98D0-D7AF5C891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CE00572D-7018-6F7C-86C4-5B02B222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967935C6-6A6E-B179-ABC5-0F5A2A89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B3005-11D3-45F4-8BF3-902E08C371F0}" type="slidenum">
              <a:rPr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29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7E528A06-2BA6-B9EB-DEA0-4A813246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15238F8F-46A3-6C55-10B9-61B79A99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6F620B15-09A8-5B2A-EFE6-E558C4A07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03A22-5F55-4A35-8397-3F0E73054CFD}" type="slidenum">
              <a:rPr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16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AFC7CE0E-3DE3-B1D9-B350-94DA81D7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7730B09C-960F-6357-1ABA-EAB77D42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C0CAC95D-F0F5-3311-1EA1-B8433786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02385-9F6D-4359-A98E-3B0DE6A854B9}" type="slidenum">
              <a:rPr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50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>
            <a:extLst>
              <a:ext uri="{FF2B5EF4-FFF2-40B4-BE49-F238E27FC236}">
                <a16:creationId xmlns:a16="http://schemas.microsoft.com/office/drawing/2014/main" id="{69D28759-8C6E-DCD8-A131-19BFEAEC9C3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>
            <a:extLst>
              <a:ext uri="{FF2B5EF4-FFF2-40B4-BE49-F238E27FC236}">
                <a16:creationId xmlns:a16="http://schemas.microsoft.com/office/drawing/2014/main" id="{EE55B9FE-8DA9-B02D-78E8-848AF8D03C3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8CAF99-7AAA-8F92-FC24-C34B66093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630A4F-3D4F-08C0-29E0-B1CF387D5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D7A377-0792-58EA-A12D-90BDCBD54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noProof="1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164191A-FBD0-4170-BE8A-6589A485785D}" type="slidenum">
              <a:rPr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42.bin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5" Type="http://schemas.openxmlformats.org/officeDocument/2006/relationships/image" Target="../media/image42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4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5.wmf"/><Relationship Id="rId7" Type="http://schemas.openxmlformats.org/officeDocument/2006/relationships/oleObject" Target="../embeddings/oleObject49.bin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47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image" Target="../media/image48.wmf"/><Relationship Id="rId7" Type="http://schemas.openxmlformats.org/officeDocument/2006/relationships/image" Target="../media/image50.w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52.wmf"/><Relationship Id="rId5" Type="http://schemas.openxmlformats.org/officeDocument/2006/relationships/image" Target="../media/image49.wmf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51.bin"/><Relationship Id="rId9" Type="http://schemas.openxmlformats.org/officeDocument/2006/relationships/image" Target="../media/image5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image" Target="../media/image53.wmf"/><Relationship Id="rId7" Type="http://schemas.openxmlformats.org/officeDocument/2006/relationships/image" Target="../media/image55.w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57.wmf"/><Relationship Id="rId5" Type="http://schemas.openxmlformats.org/officeDocument/2006/relationships/image" Target="../media/image54.wmf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5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image" Target="../media/image58.wmf"/><Relationship Id="rId7" Type="http://schemas.openxmlformats.org/officeDocument/2006/relationships/image" Target="../media/image60.wmf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62.wmf"/><Relationship Id="rId5" Type="http://schemas.openxmlformats.org/officeDocument/2006/relationships/image" Target="../media/image59.wmf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61.bin"/><Relationship Id="rId9" Type="http://schemas.openxmlformats.org/officeDocument/2006/relationships/image" Target="../media/image6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image" Target="../media/image63.wmf"/><Relationship Id="rId7" Type="http://schemas.openxmlformats.org/officeDocument/2006/relationships/image" Target="../media/image65.wmf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67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66.bin"/><Relationship Id="rId9" Type="http://schemas.openxmlformats.org/officeDocument/2006/relationships/image" Target="../media/image6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image" Target="../media/image67.wmf"/><Relationship Id="rId7" Type="http://schemas.openxmlformats.org/officeDocument/2006/relationships/image" Target="../media/image69.wmf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71.wmf"/><Relationship Id="rId5" Type="http://schemas.openxmlformats.org/officeDocument/2006/relationships/image" Target="../media/image68.wmf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70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image" Target="../media/image72.wmf"/><Relationship Id="rId7" Type="http://schemas.openxmlformats.org/officeDocument/2006/relationships/image" Target="../media/image74.wmf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76.wmf"/><Relationship Id="rId5" Type="http://schemas.openxmlformats.org/officeDocument/2006/relationships/image" Target="../media/image73.wmf"/><Relationship Id="rId10" Type="http://schemas.openxmlformats.org/officeDocument/2006/relationships/oleObject" Target="../embeddings/oleObject78.bin"/><Relationship Id="rId4" Type="http://schemas.openxmlformats.org/officeDocument/2006/relationships/oleObject" Target="../embeddings/oleObject75.bin"/><Relationship Id="rId9" Type="http://schemas.openxmlformats.org/officeDocument/2006/relationships/image" Target="../media/image7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7.wmf"/><Relationship Id="rId7" Type="http://schemas.openxmlformats.org/officeDocument/2006/relationships/image" Target="../media/image79.wmf"/><Relationship Id="rId2" Type="http://schemas.openxmlformats.org/officeDocument/2006/relationships/oleObject" Target="../embeddings/oleObject7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1.bin"/><Relationship Id="rId5" Type="http://schemas.openxmlformats.org/officeDocument/2006/relationships/image" Target="../media/image78.wmf"/><Relationship Id="rId10" Type="http://schemas.openxmlformats.org/officeDocument/2006/relationships/image" Target="../media/image81.wmf"/><Relationship Id="rId4" Type="http://schemas.openxmlformats.org/officeDocument/2006/relationships/oleObject" Target="../embeddings/oleObject80.bin"/><Relationship Id="rId9" Type="http://schemas.openxmlformats.org/officeDocument/2006/relationships/oleObject" Target="../embeddings/oleObject82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13" Type="http://schemas.openxmlformats.org/officeDocument/2006/relationships/image" Target="../media/image87.wmf"/><Relationship Id="rId18" Type="http://schemas.openxmlformats.org/officeDocument/2006/relationships/oleObject" Target="../embeddings/oleObject91.bin"/><Relationship Id="rId3" Type="http://schemas.openxmlformats.org/officeDocument/2006/relationships/image" Target="../media/image82.wmf"/><Relationship Id="rId21" Type="http://schemas.openxmlformats.org/officeDocument/2006/relationships/image" Target="../media/image91.wmf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88.bin"/><Relationship Id="rId17" Type="http://schemas.openxmlformats.org/officeDocument/2006/relationships/image" Target="../media/image89.wmf"/><Relationship Id="rId25" Type="http://schemas.openxmlformats.org/officeDocument/2006/relationships/image" Target="../media/image93.wmf"/><Relationship Id="rId2" Type="http://schemas.openxmlformats.org/officeDocument/2006/relationships/oleObject" Target="../embeddings/oleObject83.bin"/><Relationship Id="rId16" Type="http://schemas.openxmlformats.org/officeDocument/2006/relationships/oleObject" Target="../embeddings/oleObject90.bin"/><Relationship Id="rId20" Type="http://schemas.openxmlformats.org/officeDocument/2006/relationships/oleObject" Target="../embeddings/oleObject92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86.wmf"/><Relationship Id="rId24" Type="http://schemas.openxmlformats.org/officeDocument/2006/relationships/oleObject" Target="../embeddings/oleObject94.bin"/><Relationship Id="rId5" Type="http://schemas.openxmlformats.org/officeDocument/2006/relationships/image" Target="../media/image83.wmf"/><Relationship Id="rId15" Type="http://schemas.openxmlformats.org/officeDocument/2006/relationships/image" Target="../media/image88.wmf"/><Relationship Id="rId23" Type="http://schemas.openxmlformats.org/officeDocument/2006/relationships/image" Target="../media/image92.wmf"/><Relationship Id="rId10" Type="http://schemas.openxmlformats.org/officeDocument/2006/relationships/oleObject" Target="../embeddings/oleObject87.bin"/><Relationship Id="rId19" Type="http://schemas.openxmlformats.org/officeDocument/2006/relationships/image" Target="../media/image90.wmf"/><Relationship Id="rId4" Type="http://schemas.openxmlformats.org/officeDocument/2006/relationships/oleObject" Target="../embeddings/oleObject84.bin"/><Relationship Id="rId9" Type="http://schemas.openxmlformats.org/officeDocument/2006/relationships/image" Target="../media/image85.wmf"/><Relationship Id="rId14" Type="http://schemas.openxmlformats.org/officeDocument/2006/relationships/oleObject" Target="../embeddings/oleObject89.bin"/><Relationship Id="rId22" Type="http://schemas.openxmlformats.org/officeDocument/2006/relationships/oleObject" Target="../embeddings/oleObject9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3" Type="http://schemas.openxmlformats.org/officeDocument/2006/relationships/image" Target="../media/image94.wmf"/><Relationship Id="rId7" Type="http://schemas.openxmlformats.org/officeDocument/2006/relationships/image" Target="../media/image96.wmf"/><Relationship Id="rId2" Type="http://schemas.openxmlformats.org/officeDocument/2006/relationships/oleObject" Target="../embeddings/oleObject95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97.bin"/><Relationship Id="rId5" Type="http://schemas.openxmlformats.org/officeDocument/2006/relationships/image" Target="../media/image95.wmf"/><Relationship Id="rId4" Type="http://schemas.openxmlformats.org/officeDocument/2006/relationships/oleObject" Target="../embeddings/oleObject96.bin"/><Relationship Id="rId9" Type="http://schemas.openxmlformats.org/officeDocument/2006/relationships/image" Target="../media/image9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oleObject" Target="../embeddings/oleObject99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9.wmf"/><Relationship Id="rId4" Type="http://schemas.openxmlformats.org/officeDocument/2006/relationships/oleObject" Target="../embeddings/oleObject100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13" Type="http://schemas.openxmlformats.org/officeDocument/2006/relationships/image" Target="../media/image105.wmf"/><Relationship Id="rId18" Type="http://schemas.openxmlformats.org/officeDocument/2006/relationships/oleObject" Target="../embeddings/oleObject109.bin"/><Relationship Id="rId26" Type="http://schemas.openxmlformats.org/officeDocument/2006/relationships/oleObject" Target="../embeddings/oleObject113.bin"/><Relationship Id="rId3" Type="http://schemas.openxmlformats.org/officeDocument/2006/relationships/image" Target="../media/image100.wmf"/><Relationship Id="rId21" Type="http://schemas.openxmlformats.org/officeDocument/2006/relationships/image" Target="../media/image109.wmf"/><Relationship Id="rId7" Type="http://schemas.openxmlformats.org/officeDocument/2006/relationships/image" Target="../media/image102.wmf"/><Relationship Id="rId12" Type="http://schemas.openxmlformats.org/officeDocument/2006/relationships/oleObject" Target="../embeddings/oleObject106.bin"/><Relationship Id="rId17" Type="http://schemas.openxmlformats.org/officeDocument/2006/relationships/image" Target="../media/image107.wmf"/><Relationship Id="rId25" Type="http://schemas.openxmlformats.org/officeDocument/2006/relationships/image" Target="../media/image111.wmf"/><Relationship Id="rId2" Type="http://schemas.openxmlformats.org/officeDocument/2006/relationships/oleObject" Target="../embeddings/oleObject101.bin"/><Relationship Id="rId16" Type="http://schemas.openxmlformats.org/officeDocument/2006/relationships/oleObject" Target="../embeddings/oleObject108.bin"/><Relationship Id="rId20" Type="http://schemas.openxmlformats.org/officeDocument/2006/relationships/oleObject" Target="../embeddings/oleObject110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03.bin"/><Relationship Id="rId11" Type="http://schemas.openxmlformats.org/officeDocument/2006/relationships/image" Target="../media/image104.wmf"/><Relationship Id="rId24" Type="http://schemas.openxmlformats.org/officeDocument/2006/relationships/oleObject" Target="../embeddings/oleObject112.bin"/><Relationship Id="rId5" Type="http://schemas.openxmlformats.org/officeDocument/2006/relationships/image" Target="../media/image101.wmf"/><Relationship Id="rId15" Type="http://schemas.openxmlformats.org/officeDocument/2006/relationships/image" Target="../media/image106.wmf"/><Relationship Id="rId23" Type="http://schemas.openxmlformats.org/officeDocument/2006/relationships/image" Target="../media/image110.wmf"/><Relationship Id="rId10" Type="http://schemas.openxmlformats.org/officeDocument/2006/relationships/oleObject" Target="../embeddings/oleObject105.bin"/><Relationship Id="rId19" Type="http://schemas.openxmlformats.org/officeDocument/2006/relationships/image" Target="../media/image108.wmf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103.wmf"/><Relationship Id="rId14" Type="http://schemas.openxmlformats.org/officeDocument/2006/relationships/oleObject" Target="../embeddings/oleObject107.bin"/><Relationship Id="rId22" Type="http://schemas.openxmlformats.org/officeDocument/2006/relationships/oleObject" Target="../embeddings/oleObject111.bin"/><Relationship Id="rId27" Type="http://schemas.openxmlformats.org/officeDocument/2006/relationships/image" Target="../media/image11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3" Type="http://schemas.openxmlformats.org/officeDocument/2006/relationships/image" Target="../media/image113.wmf"/><Relationship Id="rId7" Type="http://schemas.openxmlformats.org/officeDocument/2006/relationships/image" Target="../media/image115.wmf"/><Relationship Id="rId2" Type="http://schemas.openxmlformats.org/officeDocument/2006/relationships/oleObject" Target="../embeddings/oleObject11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6.bin"/><Relationship Id="rId11" Type="http://schemas.openxmlformats.org/officeDocument/2006/relationships/image" Target="../media/image117.wmf"/><Relationship Id="rId5" Type="http://schemas.openxmlformats.org/officeDocument/2006/relationships/image" Target="../media/image114.wmf"/><Relationship Id="rId10" Type="http://schemas.openxmlformats.org/officeDocument/2006/relationships/oleObject" Target="../embeddings/oleObject118.bin"/><Relationship Id="rId4" Type="http://schemas.openxmlformats.org/officeDocument/2006/relationships/oleObject" Target="../embeddings/oleObject115.bin"/><Relationship Id="rId9" Type="http://schemas.openxmlformats.org/officeDocument/2006/relationships/image" Target="../media/image116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6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3" Type="http://schemas.openxmlformats.org/officeDocument/2006/relationships/image" Target="../media/image127.wmf"/><Relationship Id="rId7" Type="http://schemas.openxmlformats.org/officeDocument/2006/relationships/image" Target="../media/image129.wmf"/><Relationship Id="rId2" Type="http://schemas.openxmlformats.org/officeDocument/2006/relationships/oleObject" Target="../embeddings/oleObject1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1.bin"/><Relationship Id="rId11" Type="http://schemas.openxmlformats.org/officeDocument/2006/relationships/image" Target="../media/image131.wmf"/><Relationship Id="rId5" Type="http://schemas.openxmlformats.org/officeDocument/2006/relationships/image" Target="../media/image128.wmf"/><Relationship Id="rId10" Type="http://schemas.openxmlformats.org/officeDocument/2006/relationships/oleObject" Target="../embeddings/oleObject123.bin"/><Relationship Id="rId4" Type="http://schemas.openxmlformats.org/officeDocument/2006/relationships/oleObject" Target="../embeddings/oleObject120.bin"/><Relationship Id="rId9" Type="http://schemas.openxmlformats.org/officeDocument/2006/relationships/image" Target="../media/image130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13" Type="http://schemas.openxmlformats.org/officeDocument/2006/relationships/image" Target="../media/image137.wmf"/><Relationship Id="rId18" Type="http://schemas.openxmlformats.org/officeDocument/2006/relationships/oleObject" Target="../embeddings/oleObject132.bin"/><Relationship Id="rId3" Type="http://schemas.openxmlformats.org/officeDocument/2006/relationships/image" Target="../media/image132.wmf"/><Relationship Id="rId7" Type="http://schemas.openxmlformats.org/officeDocument/2006/relationships/image" Target="../media/image134.wmf"/><Relationship Id="rId12" Type="http://schemas.openxmlformats.org/officeDocument/2006/relationships/oleObject" Target="../embeddings/oleObject129.bin"/><Relationship Id="rId17" Type="http://schemas.openxmlformats.org/officeDocument/2006/relationships/image" Target="../media/image139.wmf"/><Relationship Id="rId2" Type="http://schemas.openxmlformats.org/officeDocument/2006/relationships/oleObject" Target="../embeddings/oleObject124.bin"/><Relationship Id="rId16" Type="http://schemas.openxmlformats.org/officeDocument/2006/relationships/oleObject" Target="../embeddings/oleObject13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6.bin"/><Relationship Id="rId11" Type="http://schemas.openxmlformats.org/officeDocument/2006/relationships/image" Target="../media/image136.wmf"/><Relationship Id="rId5" Type="http://schemas.openxmlformats.org/officeDocument/2006/relationships/image" Target="../media/image133.wmf"/><Relationship Id="rId15" Type="http://schemas.openxmlformats.org/officeDocument/2006/relationships/image" Target="../media/image138.wmf"/><Relationship Id="rId10" Type="http://schemas.openxmlformats.org/officeDocument/2006/relationships/oleObject" Target="../embeddings/oleObject128.bin"/><Relationship Id="rId19" Type="http://schemas.openxmlformats.org/officeDocument/2006/relationships/image" Target="../media/image140.wmf"/><Relationship Id="rId4" Type="http://schemas.openxmlformats.org/officeDocument/2006/relationships/oleObject" Target="../embeddings/oleObject125.bin"/><Relationship Id="rId9" Type="http://schemas.openxmlformats.org/officeDocument/2006/relationships/image" Target="../media/image135.wmf"/><Relationship Id="rId14" Type="http://schemas.openxmlformats.org/officeDocument/2006/relationships/oleObject" Target="../embeddings/oleObject130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13" Type="http://schemas.openxmlformats.org/officeDocument/2006/relationships/image" Target="../media/image146.wmf"/><Relationship Id="rId3" Type="http://schemas.openxmlformats.org/officeDocument/2006/relationships/image" Target="../media/image141.wmf"/><Relationship Id="rId7" Type="http://schemas.openxmlformats.org/officeDocument/2006/relationships/image" Target="../media/image143.wmf"/><Relationship Id="rId12" Type="http://schemas.openxmlformats.org/officeDocument/2006/relationships/oleObject" Target="../embeddings/oleObject138.bin"/><Relationship Id="rId17" Type="http://schemas.openxmlformats.org/officeDocument/2006/relationships/image" Target="../media/image148.wmf"/><Relationship Id="rId2" Type="http://schemas.openxmlformats.org/officeDocument/2006/relationships/oleObject" Target="../embeddings/oleObject133.bin"/><Relationship Id="rId16" Type="http://schemas.openxmlformats.org/officeDocument/2006/relationships/oleObject" Target="../embeddings/oleObject140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35.bin"/><Relationship Id="rId11" Type="http://schemas.openxmlformats.org/officeDocument/2006/relationships/image" Target="../media/image145.wmf"/><Relationship Id="rId5" Type="http://schemas.openxmlformats.org/officeDocument/2006/relationships/image" Target="../media/image142.wmf"/><Relationship Id="rId15" Type="http://schemas.openxmlformats.org/officeDocument/2006/relationships/image" Target="../media/image147.wmf"/><Relationship Id="rId10" Type="http://schemas.openxmlformats.org/officeDocument/2006/relationships/oleObject" Target="../embeddings/oleObject137.bin"/><Relationship Id="rId4" Type="http://schemas.openxmlformats.org/officeDocument/2006/relationships/oleObject" Target="../embeddings/oleObject134.bin"/><Relationship Id="rId9" Type="http://schemas.openxmlformats.org/officeDocument/2006/relationships/image" Target="../media/image144.wmf"/><Relationship Id="rId14" Type="http://schemas.openxmlformats.org/officeDocument/2006/relationships/oleObject" Target="../embeddings/oleObject139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oleObject" Target="../embeddings/oleObject14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5.bin"/><Relationship Id="rId3" Type="http://schemas.openxmlformats.org/officeDocument/2006/relationships/image" Target="../media/image153.wmf"/><Relationship Id="rId7" Type="http://schemas.openxmlformats.org/officeDocument/2006/relationships/image" Target="../media/image155.wmf"/><Relationship Id="rId2" Type="http://schemas.openxmlformats.org/officeDocument/2006/relationships/oleObject" Target="../embeddings/oleObject142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44.bin"/><Relationship Id="rId5" Type="http://schemas.openxmlformats.org/officeDocument/2006/relationships/image" Target="../media/image154.wmf"/><Relationship Id="rId4" Type="http://schemas.openxmlformats.org/officeDocument/2006/relationships/oleObject" Target="../embeddings/oleObject143.bin"/><Relationship Id="rId9" Type="http://schemas.openxmlformats.org/officeDocument/2006/relationships/image" Target="../media/image15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13" Type="http://schemas.openxmlformats.org/officeDocument/2006/relationships/image" Target="../media/image162.wmf"/><Relationship Id="rId3" Type="http://schemas.openxmlformats.org/officeDocument/2006/relationships/image" Target="../media/image157.wmf"/><Relationship Id="rId7" Type="http://schemas.openxmlformats.org/officeDocument/2006/relationships/image" Target="../media/image159.wmf"/><Relationship Id="rId12" Type="http://schemas.openxmlformats.org/officeDocument/2006/relationships/oleObject" Target="../embeddings/oleObject151.bin"/><Relationship Id="rId2" Type="http://schemas.openxmlformats.org/officeDocument/2006/relationships/oleObject" Target="../embeddings/oleObject146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48.bin"/><Relationship Id="rId11" Type="http://schemas.openxmlformats.org/officeDocument/2006/relationships/image" Target="../media/image161.wmf"/><Relationship Id="rId5" Type="http://schemas.openxmlformats.org/officeDocument/2006/relationships/image" Target="../media/image158.wmf"/><Relationship Id="rId10" Type="http://schemas.openxmlformats.org/officeDocument/2006/relationships/oleObject" Target="../embeddings/oleObject150.bin"/><Relationship Id="rId4" Type="http://schemas.openxmlformats.org/officeDocument/2006/relationships/oleObject" Target="../embeddings/oleObject147.bin"/><Relationship Id="rId9" Type="http://schemas.openxmlformats.org/officeDocument/2006/relationships/image" Target="../media/image16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2.bin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7.wmf"/><Relationship Id="rId18" Type="http://schemas.openxmlformats.org/officeDocument/2006/relationships/oleObject" Target="../embeddings/oleObject21.bin"/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19.wmf"/><Relationship Id="rId2" Type="http://schemas.openxmlformats.org/officeDocument/2006/relationships/oleObject" Target="../embeddings/oleObject13.bin"/><Relationship Id="rId16" Type="http://schemas.openxmlformats.org/officeDocument/2006/relationships/oleObject" Target="../embeddings/oleObject20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20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7.bin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2.wmf"/><Relationship Id="rId18" Type="http://schemas.openxmlformats.org/officeDocument/2006/relationships/oleObject" Target="../embeddings/oleObject36.bin"/><Relationship Id="rId3" Type="http://schemas.openxmlformats.org/officeDocument/2006/relationships/image" Target="../media/image27.wmf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34.wmf"/><Relationship Id="rId2" Type="http://schemas.openxmlformats.org/officeDocument/2006/relationships/oleObject" Target="../embeddings/oleObject28.bin"/><Relationship Id="rId16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5" Type="http://schemas.openxmlformats.org/officeDocument/2006/relationships/image" Target="../media/image33.wmf"/><Relationship Id="rId10" Type="http://schemas.openxmlformats.org/officeDocument/2006/relationships/oleObject" Target="../embeddings/oleObject32.bin"/><Relationship Id="rId19" Type="http://schemas.openxmlformats.org/officeDocument/2006/relationships/image" Target="../media/image35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3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155AB1E-8605-BE09-95C0-D14F328135A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TW" sz="4000">
                <a:latin typeface="Times New Roman" panose="02020603050405020304" pitchFamily="18" charset="0"/>
                <a:ea typeface="標楷體" panose="03000509000000000000" pitchFamily="65" charset="-120"/>
              </a:rPr>
              <a:t>Ch 5-3  Probability</a:t>
            </a:r>
            <a:endParaRPr lang="zh-TW" altLang="en-US" sz="4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147" name="副標題 3">
            <a:extLst>
              <a:ext uri="{FF2B5EF4-FFF2-40B4-BE49-F238E27FC236}">
                <a16:creationId xmlns:a16="http://schemas.microsoft.com/office/drawing/2014/main" id="{93A67182-0A57-14C2-178D-4768E33D73B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Survey of Probability Concepts</a:t>
            </a:r>
          </a:p>
          <a:p>
            <a:pPr eaLnBrk="1" hangingPunct="1"/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2025.10.03 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上課檔案</a:t>
            </a:r>
          </a:p>
        </p:txBody>
      </p:sp>
      <p:sp>
        <p:nvSpPr>
          <p:cNvPr id="6148" name="投影片編號版面配置區 5">
            <a:extLst>
              <a:ext uri="{FF2B5EF4-FFF2-40B4-BE49-F238E27FC236}">
                <a16:creationId xmlns:a16="http://schemas.microsoft.com/office/drawing/2014/main" id="{B1426D95-D090-2FBD-44E1-F4B6585E27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EBA95AD4-10CB-4C64-BB71-905FC1874770}" type="slidenum">
              <a:rPr altLang="zh-TW" sz="14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</a:t>
            </a:fld>
            <a:endParaRPr lang="zh-TW" altLang="zh-TW" sz="14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6">
            <a:extLst>
              <a:ext uri="{FF2B5EF4-FFF2-40B4-BE49-F238E27FC236}">
                <a16:creationId xmlns:a16="http://schemas.microsoft.com/office/drawing/2014/main" id="{911252E0-7B01-DFAB-2EFD-75B0AF26C4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F5C441D2-B547-4559-A8B0-19973C76FD7E}" type="slidenum">
              <a:rPr altLang="zh-TW" sz="14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10</a:t>
            </a:fld>
            <a:endParaRPr lang="zh-TW" altLang="zh-TW" sz="14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DC601BCE-FB0E-853B-191B-ED9C6AAF5C0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643813" cy="45259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設兩事件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，Ｐ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(A)=0.5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P(B)=0.6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，且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   求：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1.P(A|B)   2.P(B|A)   3.A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是否獨立？為什麼？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解：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        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zh-TW" altLang="en-US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5364" name="Object 4">
            <a:extLst>
              <a:ext uri="{FF2B5EF4-FFF2-40B4-BE49-F238E27FC236}">
                <a16:creationId xmlns:a16="http://schemas.microsoft.com/office/drawing/2014/main" id="{7C007197-6CAE-4320-F64D-CACA37E77460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6248400" y="1676400"/>
          <a:ext cx="172720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65200" imgH="203200" progId="Equation.DSMT4">
                  <p:embed/>
                </p:oleObj>
              </mc:Choice>
              <mc:Fallback>
                <p:oleObj r:id="rId2" imgW="965200" imgH="20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676400"/>
                        <a:ext cx="1727200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Rectangle 3">
            <a:extLst>
              <a:ext uri="{FF2B5EF4-FFF2-40B4-BE49-F238E27FC236}">
                <a16:creationId xmlns:a16="http://schemas.microsoft.com/office/drawing/2014/main" id="{46776B41-F86A-7EC5-807E-DCB506CDA8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u="sng">
                <a:latin typeface="Times New Roman" panose="02020603050405020304" pitchFamily="18" charset="0"/>
                <a:ea typeface="標楷體" panose="03000509000000000000" pitchFamily="65" charset="-120"/>
              </a:rPr>
              <a:t>Independent Event-Example-8</a:t>
            </a:r>
          </a:p>
        </p:txBody>
      </p:sp>
      <p:graphicFrame>
        <p:nvGraphicFramePr>
          <p:cNvPr id="2" name="Object 11">
            <a:extLst>
              <a:ext uri="{FF2B5EF4-FFF2-40B4-BE49-F238E27FC236}">
                <a16:creationId xmlns:a16="http://schemas.microsoft.com/office/drawing/2014/main" id="{6F7D1415-D72D-6EAF-642D-A99C29FA9C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5008563"/>
          <a:ext cx="4016375" cy="146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879600" imgH="698500" progId="Equation.3">
                  <p:embed/>
                </p:oleObj>
              </mc:Choice>
              <mc:Fallback>
                <p:oleObj r:id="rId4" imgW="1879600" imgH="698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008563"/>
                        <a:ext cx="4016375" cy="146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12">
            <a:extLst>
              <a:ext uri="{FF2B5EF4-FFF2-40B4-BE49-F238E27FC236}">
                <a16:creationId xmlns:a16="http://schemas.microsoft.com/office/drawing/2014/main" id="{30EEC84E-353B-FEF8-A6F3-80604E2CCC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3048000"/>
          <a:ext cx="27432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257300" imgH="419100" progId="Equation.3">
                  <p:embed/>
                </p:oleObj>
              </mc:Choice>
              <mc:Fallback>
                <p:oleObj r:id="rId6" imgW="1257300" imgH="419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048000"/>
                        <a:ext cx="27432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13">
            <a:extLst>
              <a:ext uri="{FF2B5EF4-FFF2-40B4-BE49-F238E27FC236}">
                <a16:creationId xmlns:a16="http://schemas.microsoft.com/office/drawing/2014/main" id="{265149D7-0CA7-1DB8-04B1-C6AD0AD78C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488" y="3200400"/>
          <a:ext cx="16271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787058" imgH="203112" progId="Equation.3">
                  <p:embed/>
                </p:oleObj>
              </mc:Choice>
              <mc:Fallback>
                <p:oleObj r:id="rId8" imgW="787058" imgH="20311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3200400"/>
                        <a:ext cx="16271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14">
            <a:extLst>
              <a:ext uri="{FF2B5EF4-FFF2-40B4-BE49-F238E27FC236}">
                <a16:creationId xmlns:a16="http://schemas.microsoft.com/office/drawing/2014/main" id="{6DACD0FB-B001-36F1-2C29-B965FB4052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953000"/>
          <a:ext cx="22637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028254" imgH="203112" progId="Equation.3">
                  <p:embed/>
                </p:oleObj>
              </mc:Choice>
              <mc:Fallback>
                <p:oleObj r:id="rId10" imgW="1028254" imgH="20311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953000"/>
                        <a:ext cx="226377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5">
            <a:extLst>
              <a:ext uri="{FF2B5EF4-FFF2-40B4-BE49-F238E27FC236}">
                <a16:creationId xmlns:a16="http://schemas.microsoft.com/office/drawing/2014/main" id="{5124343D-ACF4-CC2D-782A-407D0F521D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938" y="4114800"/>
          <a:ext cx="16351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774364" imgH="203112" progId="Equation.3">
                  <p:embed/>
                </p:oleObj>
              </mc:Choice>
              <mc:Fallback>
                <p:oleObj r:id="rId12" imgW="774364" imgH="20311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8" y="4114800"/>
                        <a:ext cx="16351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8" name="Object 16">
            <a:extLst>
              <a:ext uri="{FF2B5EF4-FFF2-40B4-BE49-F238E27FC236}">
                <a16:creationId xmlns:a16="http://schemas.microsoft.com/office/drawing/2014/main" id="{4B7E7AE3-9341-0E6A-48CA-9BA5C013D0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3962400"/>
          <a:ext cx="2819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257300" imgH="419100" progId="Equation.3">
                  <p:embed/>
                </p:oleObj>
              </mc:Choice>
              <mc:Fallback>
                <p:oleObj r:id="rId14" imgW="1257300" imgH="4191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962400"/>
                        <a:ext cx="2819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6">
            <a:extLst>
              <a:ext uri="{FF2B5EF4-FFF2-40B4-BE49-F238E27FC236}">
                <a16:creationId xmlns:a16="http://schemas.microsoft.com/office/drawing/2014/main" id="{B39193D0-6508-B4FD-A74F-A46F404337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F86E9B6E-517B-4910-915C-ADF22010CC6B}" type="slidenum">
              <a:rPr altLang="zh-TW" sz="14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11</a:t>
            </a:fld>
            <a:endParaRPr lang="zh-TW" altLang="zh-TW" sz="14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DB43EB1-609C-4745-F989-B841DEC0C70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931150" cy="45259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例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：設兩事件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為互斥事件，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P(A)=0.3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P(B)=0.4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，則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    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1.                 = ?    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    2.                 = ?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    3.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有一學生說互斥事件就是獨立事件，你同意這樣的說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       法嗎？請用上述機率資料回答之。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    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4.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你如何判定互斥或獨立事件。</a:t>
            </a:r>
          </a:p>
        </p:txBody>
      </p:sp>
      <p:graphicFrame>
        <p:nvGraphicFramePr>
          <p:cNvPr id="16388" name="Object 4">
            <a:extLst>
              <a:ext uri="{FF2B5EF4-FFF2-40B4-BE49-F238E27FC236}">
                <a16:creationId xmlns:a16="http://schemas.microsoft.com/office/drawing/2014/main" id="{F351FFBE-FA08-AAFA-07F9-5754FC7659E1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116013" y="2060575"/>
          <a:ext cx="12842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22030" imgH="203112" progId="Equation.DSMT4">
                  <p:embed/>
                </p:oleObj>
              </mc:Choice>
              <mc:Fallback>
                <p:oleObj r:id="rId2" imgW="622030" imgH="2031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060575"/>
                        <a:ext cx="128428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>
            <a:extLst>
              <a:ext uri="{FF2B5EF4-FFF2-40B4-BE49-F238E27FC236}">
                <a16:creationId xmlns:a16="http://schemas.microsoft.com/office/drawing/2014/main" id="{729C127A-A8A3-B1C7-AEA4-83FB41E197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2492375"/>
          <a:ext cx="12239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45626" imgH="203024" progId="Equation.DSMT4">
                  <p:embed/>
                </p:oleObj>
              </mc:Choice>
              <mc:Fallback>
                <p:oleObj r:id="rId4" imgW="545626" imgH="20302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492375"/>
                        <a:ext cx="122396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3">
            <a:extLst>
              <a:ext uri="{FF2B5EF4-FFF2-40B4-BE49-F238E27FC236}">
                <a16:creationId xmlns:a16="http://schemas.microsoft.com/office/drawing/2014/main" id="{004C61BF-68F1-8C7B-97EF-3F30E56D1B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u="sng">
                <a:latin typeface="Times New Roman" panose="02020603050405020304" pitchFamily="18" charset="0"/>
                <a:ea typeface="標楷體" panose="03000509000000000000" pitchFamily="65" charset="-120"/>
              </a:rPr>
              <a:t>Independent Event-Example-9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6">
            <a:extLst>
              <a:ext uri="{FF2B5EF4-FFF2-40B4-BE49-F238E27FC236}">
                <a16:creationId xmlns:a16="http://schemas.microsoft.com/office/drawing/2014/main" id="{0D241899-EF24-E48D-96F6-E1A5436CF1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7F1750C0-E5CF-414B-8DF4-741DCC8529FB}" type="slidenum">
              <a:rPr altLang="zh-TW" sz="14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12</a:t>
            </a:fld>
            <a:endParaRPr lang="zh-TW" altLang="zh-TW" sz="14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4AA1A81-2BCA-6782-E52B-4B28898CAB0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427913" cy="45259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1.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因為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為互斥事件，所以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zh-TW" altLang="en-US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2.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3.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不同意，因為互斥事件                       ，但獨立事件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   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所以，互斥事件不是獨立事件。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4.</a:t>
            </a:r>
            <a:r>
              <a:rPr lang="zh-TW" altLang="en-US" sz="2200">
                <a:latin typeface="Times New Roman" panose="02020603050405020304" pitchFamily="18" charset="0"/>
                <a:ea typeface="標楷體" panose="03000509000000000000" pitchFamily="65" charset="-120"/>
              </a:rPr>
              <a:t>獨立事件：一事件的發生不會影響另一事件發生的機率。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200">
                <a:latin typeface="Times New Roman" panose="02020603050405020304" pitchFamily="18" charset="0"/>
                <a:ea typeface="標楷體" panose="03000509000000000000" pitchFamily="65" charset="-120"/>
              </a:rPr>
              <a:t>   互斥事件：兩事件沒有共同的樣本點。</a:t>
            </a:r>
          </a:p>
        </p:txBody>
      </p:sp>
      <p:graphicFrame>
        <p:nvGraphicFramePr>
          <p:cNvPr id="17412" name="Object 4">
            <a:extLst>
              <a:ext uri="{FF2B5EF4-FFF2-40B4-BE49-F238E27FC236}">
                <a16:creationId xmlns:a16="http://schemas.microsoft.com/office/drawing/2014/main" id="{C3C9F468-B8C6-75FE-A0F1-F8982EE08F07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4643438" y="1600200"/>
          <a:ext cx="17272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49300" imgH="190500" progId="Equation.DSMT4">
                  <p:embed/>
                </p:oleObj>
              </mc:Choice>
              <mc:Fallback>
                <p:oleObj r:id="rId2" imgW="749300" imgH="190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600200"/>
                        <a:ext cx="17272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>
            <a:extLst>
              <a:ext uri="{FF2B5EF4-FFF2-40B4-BE49-F238E27FC236}">
                <a16:creationId xmlns:a16="http://schemas.microsoft.com/office/drawing/2014/main" id="{AD9A49E9-DF7D-E515-D7B9-BCECEC3487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335213"/>
          <a:ext cx="309562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447800" imgH="419100" progId="Equation.DSMT4">
                  <p:embed/>
                </p:oleObj>
              </mc:Choice>
              <mc:Fallback>
                <p:oleObj r:id="rId4" imgW="14478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335213"/>
                        <a:ext cx="3095625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>
            <a:extLst>
              <a:ext uri="{FF2B5EF4-FFF2-40B4-BE49-F238E27FC236}">
                <a16:creationId xmlns:a16="http://schemas.microsoft.com/office/drawing/2014/main" id="{DBB993CD-4F79-8805-D707-A184397615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3352800"/>
          <a:ext cx="17272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49300" imgH="190500" progId="Equation.DSMT4">
                  <p:embed/>
                </p:oleObj>
              </mc:Choice>
              <mc:Fallback>
                <p:oleObj r:id="rId6" imgW="749300" imgH="190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352800"/>
                        <a:ext cx="17272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>
            <a:extLst>
              <a:ext uri="{FF2B5EF4-FFF2-40B4-BE49-F238E27FC236}">
                <a16:creationId xmlns:a16="http://schemas.microsoft.com/office/drawing/2014/main" id="{67CF34A7-CED0-69C4-1E81-7E16ED3748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3810000"/>
          <a:ext cx="474186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057400" imgH="190500" progId="Equation.DSMT4">
                  <p:embed/>
                </p:oleObj>
              </mc:Choice>
              <mc:Fallback>
                <p:oleObj r:id="rId7" imgW="2057400" imgH="190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810000"/>
                        <a:ext cx="4741863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Rectangle 3">
            <a:extLst>
              <a:ext uri="{FF2B5EF4-FFF2-40B4-BE49-F238E27FC236}">
                <a16:creationId xmlns:a16="http://schemas.microsoft.com/office/drawing/2014/main" id="{6BAD3CE2-E98A-BDEE-2D7F-C1EA2E7C46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u="sng">
                <a:latin typeface="Times New Roman" panose="02020603050405020304" pitchFamily="18" charset="0"/>
                <a:ea typeface="標楷體" panose="03000509000000000000" pitchFamily="65" charset="-120"/>
              </a:rPr>
              <a:t>Independent Event-(Sol)-Example-9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5">
            <a:extLst>
              <a:ext uri="{FF2B5EF4-FFF2-40B4-BE49-F238E27FC236}">
                <a16:creationId xmlns:a16="http://schemas.microsoft.com/office/drawing/2014/main" id="{8167232C-0D6D-16FA-6F10-239AC853E5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C1FAB100-584C-4FAB-A074-EF6E37E042F3}" type="slidenum">
              <a:rPr altLang="zh-TW" sz="14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13</a:t>
            </a:fld>
            <a:endParaRPr lang="zh-TW" altLang="zh-TW" sz="14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37778F0-615D-0FFB-2623-AE5505DC3E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600" u="sng">
                <a:latin typeface="Times New Roman" panose="02020603050405020304" pitchFamily="18" charset="0"/>
                <a:ea typeface="標楷體" panose="03000509000000000000" pitchFamily="65" charset="-120"/>
              </a:rPr>
              <a:t>思考題</a:t>
            </a:r>
            <a:r>
              <a:rPr lang="en-US" altLang="zh-TW" sz="2600" u="sng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600" u="sng">
                <a:latin typeface="Times New Roman" panose="02020603050405020304" pitchFamily="18" charset="0"/>
                <a:ea typeface="標楷體" panose="03000509000000000000" pitchFamily="65" charset="-120"/>
              </a:rPr>
              <a:t>獨立與互斥相同嗎？</a:t>
            </a:r>
            <a:r>
              <a:rPr lang="en-US" altLang="zh-TW" sz="2600" u="sng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2600">
                <a:latin typeface="Times New Roman" panose="02020603050405020304" pitchFamily="18" charset="0"/>
                <a:ea typeface="標楷體" panose="03000509000000000000" pitchFamily="65" charset="-120"/>
              </a:rPr>
              <a:t>      S={1,2,3,4,5,6}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2600">
                <a:latin typeface="Times New Roman" panose="02020603050405020304" pitchFamily="18" charset="0"/>
                <a:ea typeface="標楷體" panose="03000509000000000000" pitchFamily="65" charset="-120"/>
              </a:rPr>
              <a:t>      A={1,3,5}</a:t>
            </a:r>
            <a:r>
              <a:rPr lang="zh-TW" altLang="en-US" sz="2600">
                <a:latin typeface="Times New Roman" panose="02020603050405020304" pitchFamily="18" charset="0"/>
                <a:ea typeface="標楷體" panose="03000509000000000000" pitchFamily="65" charset="-120"/>
              </a:rPr>
              <a:t>，請問</a:t>
            </a:r>
            <a:r>
              <a:rPr lang="en-US" altLang="zh-TW" sz="260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sz="2600">
                <a:latin typeface="Times New Roman" panose="02020603050405020304" pitchFamily="18" charset="0"/>
                <a:ea typeface="標楷體" panose="03000509000000000000" pitchFamily="65" charset="-120"/>
              </a:rPr>
              <a:t>事件與</a:t>
            </a:r>
            <a:r>
              <a:rPr lang="en-US" altLang="zh-TW" sz="2600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zh-TW" altLang="en-US" sz="2600">
                <a:latin typeface="Times New Roman" panose="02020603050405020304" pitchFamily="18" charset="0"/>
                <a:ea typeface="標楷體" panose="03000509000000000000" pitchFamily="65" charset="-120"/>
              </a:rPr>
              <a:t>事件獨立的樣本點為何？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600">
                <a:latin typeface="Times New Roman" panose="02020603050405020304" pitchFamily="18" charset="0"/>
                <a:ea typeface="標楷體" panose="03000509000000000000" pitchFamily="65" charset="-120"/>
              </a:rPr>
              <a:t>解：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600">
                <a:latin typeface="Times New Roman" panose="02020603050405020304" pitchFamily="18" charset="0"/>
                <a:ea typeface="標楷體" panose="03000509000000000000" pitchFamily="65" charset="-120"/>
              </a:rPr>
              <a:t>     直覺上的答案應該是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600">
                <a:latin typeface="Times New Roman" panose="02020603050405020304" pitchFamily="18" charset="0"/>
                <a:ea typeface="標楷體" panose="03000509000000000000" pitchFamily="65" charset="-120"/>
              </a:rPr>
              <a:t>      </a:t>
            </a:r>
            <a:r>
              <a:rPr lang="en-US" altLang="zh-TW" sz="2600">
                <a:latin typeface="Times New Roman" panose="02020603050405020304" pitchFamily="18" charset="0"/>
                <a:ea typeface="標楷體" panose="03000509000000000000" pitchFamily="65" charset="-120"/>
              </a:rPr>
              <a:t>B={2,4,6}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2600">
                <a:latin typeface="Times New Roman" panose="02020603050405020304" pitchFamily="18" charset="0"/>
                <a:ea typeface="標楷體" panose="03000509000000000000" pitchFamily="65" charset="-120"/>
              </a:rPr>
              <a:t>      B={2,4}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2600">
                <a:latin typeface="Times New Roman" panose="02020603050405020304" pitchFamily="18" charset="0"/>
                <a:ea typeface="標楷體" panose="03000509000000000000" pitchFamily="65" charset="-120"/>
              </a:rPr>
              <a:t>      </a:t>
            </a:r>
            <a:r>
              <a:rPr lang="zh-TW" altLang="en-US" sz="2600">
                <a:latin typeface="Times New Roman" panose="02020603050405020304" pitchFamily="18" charset="0"/>
                <a:ea typeface="標楷體" panose="03000509000000000000" pitchFamily="65" charset="-120"/>
              </a:rPr>
              <a:t>很抱歉都不是，上述二種答案均是互斥的結果。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600" i="1">
                <a:latin typeface="Times New Roman" panose="02020603050405020304" pitchFamily="18" charset="0"/>
                <a:ea typeface="標楷體" panose="03000509000000000000" pitchFamily="65" charset="-120"/>
              </a:rPr>
              <a:t>●</a:t>
            </a:r>
            <a:r>
              <a:rPr lang="zh-TW" altLang="en-US" sz="2600" i="1" u="sng">
                <a:latin typeface="Times New Roman" panose="02020603050405020304" pitchFamily="18" charset="0"/>
                <a:ea typeface="標楷體" panose="03000509000000000000" pitchFamily="65" charset="-120"/>
              </a:rPr>
              <a:t>到底該如何判斷獨立呢？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245E53D8-9048-6A4E-CEFB-D8AC0C8B58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u="sng">
                <a:latin typeface="Times New Roman" panose="02020603050405020304" pitchFamily="18" charset="0"/>
                <a:ea typeface="標楷體" panose="03000509000000000000" pitchFamily="65" charset="-120"/>
              </a:rPr>
              <a:t>Independent Event-Example-10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5">
            <a:extLst>
              <a:ext uri="{FF2B5EF4-FFF2-40B4-BE49-F238E27FC236}">
                <a16:creationId xmlns:a16="http://schemas.microsoft.com/office/drawing/2014/main" id="{275129D6-27F4-9F57-F62C-40DD5E0552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1BB56C20-B13C-4FB7-91B4-A7D1D0BD849F}" type="slidenum">
              <a:rPr altLang="zh-TW" sz="14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14</a:t>
            </a:fld>
            <a:endParaRPr lang="zh-TW" altLang="zh-TW" sz="14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78748886-B844-E8CC-897F-FA28606218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TW" altLang="en-US" sz="3200" u="sng">
                <a:solidFill>
                  <a:srgbClr val="C00000"/>
                </a:solidFill>
                <a:ea typeface="標楷體" panose="03000509000000000000" pitchFamily="65" charset="-120"/>
              </a:rPr>
              <a:t>結論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A6200D7A-5E4B-BEF1-EE71-C818B7EEA6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回顧定義：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獨立事件：獨立事件係指一事件的發生不影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響其他事件發生的機率。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互斥事件：兩事件沒有共同的樣本點。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條件機率：當己知的一事件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發生時，事件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發生的機率。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5">
            <a:extLst>
              <a:ext uri="{FF2B5EF4-FFF2-40B4-BE49-F238E27FC236}">
                <a16:creationId xmlns:a16="http://schemas.microsoft.com/office/drawing/2014/main" id="{15E91D30-F09A-F348-AD33-3F57789FBA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D4A55246-95FE-4C42-A8A8-75F117757E75}" type="slidenum">
              <a:rPr altLang="zh-TW" sz="14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15</a:t>
            </a:fld>
            <a:endParaRPr lang="zh-TW" altLang="zh-TW" sz="14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BBDDBE3B-C1C5-808B-C9DC-089A760E18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TW" altLang="en-US" sz="3200" u="sng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實驗結果</a:t>
            </a:r>
          </a:p>
        </p:txBody>
      </p:sp>
      <p:graphicFrame>
        <p:nvGraphicFramePr>
          <p:cNvPr id="79875" name="Group 3">
            <a:extLst>
              <a:ext uri="{FF2B5EF4-FFF2-40B4-BE49-F238E27FC236}">
                <a16:creationId xmlns:a16="http://schemas.microsoft.com/office/drawing/2014/main" id="{BD8414DC-0A7C-565A-1D21-8B214C223FF5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0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TW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拿到球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沒拿到球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機率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5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換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TW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TW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TW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5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不換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TW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TW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TW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6">
            <a:extLst>
              <a:ext uri="{FF2B5EF4-FFF2-40B4-BE49-F238E27FC236}">
                <a16:creationId xmlns:a16="http://schemas.microsoft.com/office/drawing/2014/main" id="{8367323B-A784-3774-2A5A-E72FDFDBF2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E240EB1B-82B2-4429-BCEA-7A000D21310C}" type="slidenum">
              <a:rPr altLang="zh-TW" sz="14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16</a:t>
            </a:fld>
            <a:endParaRPr lang="zh-TW" altLang="zh-TW" sz="14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C9302EFD-FE46-934D-5761-4260D7210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altLang="zh-TW" sz="3200" u="sng">
                <a:latin typeface="Times New Roman" panose="02020603050405020304" pitchFamily="18" charset="0"/>
                <a:ea typeface="標楷體" panose="03000509000000000000" pitchFamily="65" charset="-120"/>
              </a:rPr>
              <a:t>Exercise-1</a:t>
            </a:r>
            <a:endParaRPr lang="zh-TW" altLang="en-US" sz="3200" u="sng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1354A387-AA98-A940-7DD3-DB9F28B558C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458200" cy="2286000"/>
          </a:xfrm>
        </p:spPr>
        <p:txBody>
          <a:bodyPr/>
          <a:lstStyle/>
          <a:p>
            <a:pPr eaLnBrk="1" hangingPunct="1"/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丟一枚骰子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	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事件代表出現偶數點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	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事件代表出現點數比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小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求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事件與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事件是否獨立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?</a:t>
            </a:r>
          </a:p>
        </p:txBody>
      </p:sp>
      <p:graphicFrame>
        <p:nvGraphicFramePr>
          <p:cNvPr id="9220" name="Object 4">
            <a:extLst>
              <a:ext uri="{FF2B5EF4-FFF2-40B4-BE49-F238E27FC236}">
                <a16:creationId xmlns:a16="http://schemas.microsoft.com/office/drawing/2014/main" id="{F92FA399-901A-D89C-9721-8D17958B5A22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192213" y="4343400"/>
          <a:ext cx="2160587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79032" imgH="393529" progId="Equation.3">
                  <p:embed/>
                </p:oleObj>
              </mc:Choice>
              <mc:Fallback>
                <p:oleObj r:id="rId2" imgW="1079032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13" y="4343400"/>
                        <a:ext cx="2160587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3">
            <a:extLst>
              <a:ext uri="{FF2B5EF4-FFF2-40B4-BE49-F238E27FC236}">
                <a16:creationId xmlns:a16="http://schemas.microsoft.com/office/drawing/2014/main" id="{69BF2B51-3FE2-22A4-A2B5-F7EAC541D1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800475"/>
          <a:ext cx="8874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91847" imgH="177646" progId="Equation.3">
                  <p:embed/>
                </p:oleObj>
              </mc:Choice>
              <mc:Fallback>
                <p:oleObj r:id="rId4" imgW="291847" imgH="17764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800475"/>
                        <a:ext cx="88741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F90965C2-F5D0-F2EA-DB91-4B147AFF3C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5913" y="5105400"/>
          <a:ext cx="382428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968500" imgH="393700" progId="Equation.3">
                  <p:embed/>
                </p:oleObj>
              </mc:Choice>
              <mc:Fallback>
                <p:oleObj r:id="rId6" imgW="19685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13" y="5105400"/>
                        <a:ext cx="3824287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27CA806E-AC51-998A-59E9-04B12ACDBE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9888" y="6073775"/>
          <a:ext cx="361791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435100" imgH="190500" progId="Equation.3">
                  <p:embed/>
                </p:oleObj>
              </mc:Choice>
              <mc:Fallback>
                <p:oleObj r:id="rId8" imgW="1435100" imgH="190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6073775"/>
                        <a:ext cx="3617912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6">
            <a:extLst>
              <a:ext uri="{FF2B5EF4-FFF2-40B4-BE49-F238E27FC236}">
                <a16:creationId xmlns:a16="http://schemas.microsoft.com/office/drawing/2014/main" id="{AE30788C-EDE5-43B1-739D-F6D8D3F964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6963" y="6057900"/>
          <a:ext cx="579437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90417" imgH="152334" progId="Equation.3">
                  <p:embed/>
                </p:oleObj>
              </mc:Choice>
              <mc:Fallback>
                <p:oleObj r:id="rId10" imgW="190417" imgH="15233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3" y="6057900"/>
                        <a:ext cx="579437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7">
            <a:extLst>
              <a:ext uri="{FF2B5EF4-FFF2-40B4-BE49-F238E27FC236}">
                <a16:creationId xmlns:a16="http://schemas.microsoft.com/office/drawing/2014/main" id="{860650DA-1111-D738-FED5-E75ACD56F3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9E89E4B5-56EC-4F7D-921A-EA7434A21ED3}" type="slidenum">
              <a:rPr altLang="zh-TW" sz="14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17</a:t>
            </a:fld>
            <a:endParaRPr lang="zh-TW" altLang="zh-TW" sz="14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E956045D-45D3-5CBD-9476-339376F74D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zh-TW" sz="3200" u="sng">
                <a:latin typeface="Times New Roman" panose="02020603050405020304" pitchFamily="18" charset="0"/>
                <a:ea typeface="標楷體" panose="03000509000000000000" pitchFamily="65" charset="-120"/>
              </a:rPr>
              <a:t>Exercise-2</a:t>
            </a:r>
            <a:endParaRPr lang="zh-TW" altLang="en-US" sz="3200" u="sng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AF5FC4F8-4A9D-746F-D456-B86E616CF23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534400" cy="16764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擲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均勻骰子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次，第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次擲偶數點的事件為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A 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，點數合為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的事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件為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Ai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求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(1)A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與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en-US" altLang="zh-TW" sz="160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是否為獨立事件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    (2)A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與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en-US" altLang="zh-TW" sz="160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是否為獨立事件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?</a:t>
            </a:r>
          </a:p>
          <a:p>
            <a:pPr lvl="1" eaLnBrk="1" hangingPunct="1"/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22533" name="Object 5">
            <a:extLst>
              <a:ext uri="{FF2B5EF4-FFF2-40B4-BE49-F238E27FC236}">
                <a16:creationId xmlns:a16="http://schemas.microsoft.com/office/drawing/2014/main" id="{89A185FB-E820-AE35-7B09-AD79AAA14C52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2251075" y="4003675"/>
          <a:ext cx="22066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4151" imgH="215619" progId="Equation.3">
                  <p:embed/>
                </p:oleObj>
              </mc:Choice>
              <mc:Fallback>
                <p:oleObj r:id="rId2" imgW="114151" imgH="21561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75" y="4003675"/>
                        <a:ext cx="220663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">
            <a:extLst>
              <a:ext uri="{FF2B5EF4-FFF2-40B4-BE49-F238E27FC236}">
                <a16:creationId xmlns:a16="http://schemas.microsoft.com/office/drawing/2014/main" id="{B147AE99-6804-C2CD-1CC2-958B15C426EA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838200" y="4724400"/>
          <a:ext cx="51339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654300" imgH="393700" progId="Equation.3">
                  <p:embed/>
                </p:oleObj>
              </mc:Choice>
              <mc:Fallback>
                <p:oleObj r:id="rId4" imgW="26543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724400"/>
                        <a:ext cx="51339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6" name="Text Box 10">
            <a:extLst>
              <a:ext uri="{FF2B5EF4-FFF2-40B4-BE49-F238E27FC236}">
                <a16:creationId xmlns:a16="http://schemas.microsoft.com/office/drawing/2014/main" id="{2C148A70-9878-3F60-FE39-D5E1A4C2D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876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TW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</a:t>
            </a:r>
            <a:r>
              <a:rPr lang="zh-TW" altLang="en-US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不獨立</a:t>
            </a:r>
          </a:p>
        </p:txBody>
      </p:sp>
      <p:sp>
        <p:nvSpPr>
          <p:cNvPr id="34827" name="Text Box 11">
            <a:extLst>
              <a:ext uri="{FF2B5EF4-FFF2-40B4-BE49-F238E27FC236}">
                <a16:creationId xmlns:a16="http://schemas.microsoft.com/office/drawing/2014/main" id="{83BC26E6-620F-72DA-58B6-F89838C19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6388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TW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</a:t>
            </a:r>
            <a:r>
              <a:rPr lang="zh-TW" altLang="en-US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獨立</a:t>
            </a: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CBD8C505-2AA1-6D19-2EB3-04B7FEC6F8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4114800"/>
          <a:ext cx="44196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676400" imgH="228600" progId="Equation.3">
                  <p:embed/>
                </p:oleObj>
              </mc:Choice>
              <mc:Fallback>
                <p:oleObj r:id="rId6" imgW="16764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114800"/>
                        <a:ext cx="44196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38EB66B8-7382-5F01-0946-85B1451253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5486400"/>
          <a:ext cx="53197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743200" imgH="393700" progId="Equation.3">
                  <p:embed/>
                </p:oleObj>
              </mc:Choice>
              <mc:Fallback>
                <p:oleObj r:id="rId8" imgW="27432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486400"/>
                        <a:ext cx="53197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6">
            <a:extLst>
              <a:ext uri="{FF2B5EF4-FFF2-40B4-BE49-F238E27FC236}">
                <a16:creationId xmlns:a16="http://schemas.microsoft.com/office/drawing/2014/main" id="{F7704161-B709-C978-7402-E0AED55F0F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581400"/>
          <a:ext cx="7889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04404" imgH="177569" progId="Equation.3">
                  <p:embed/>
                </p:oleObj>
              </mc:Choice>
              <mc:Fallback>
                <p:oleObj r:id="rId10" imgW="304404" imgH="17756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81400"/>
                        <a:ext cx="7889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6" grpId="0"/>
      <p:bldP spid="348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8">
            <a:extLst>
              <a:ext uri="{FF2B5EF4-FFF2-40B4-BE49-F238E27FC236}">
                <a16:creationId xmlns:a16="http://schemas.microsoft.com/office/drawing/2014/main" id="{EC9633F9-F41F-58FA-09EE-2CCC9066C0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9E290A0F-F439-4135-A9DB-EED1BBBE23DD}" type="slidenum">
              <a:rPr altLang="zh-TW" sz="14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18</a:t>
            </a:fld>
            <a:endParaRPr lang="zh-TW" altLang="zh-TW" sz="14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F6266F0A-8FFC-4136-DCC5-96A8777CA95C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304800" y="1676400"/>
            <a:ext cx="8458200" cy="1600200"/>
          </a:xfrm>
        </p:spPr>
        <p:txBody>
          <a:bodyPr/>
          <a:lstStyle/>
          <a:p>
            <a:pPr eaLnBrk="1" hangingPunct="1"/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  <a:p>
            <a:pPr eaLnBrk="1" hangingPunct="1"/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A={1,3,5} B={1,2} C={4,5,6}</a:t>
            </a:r>
          </a:p>
          <a:p>
            <a:pPr eaLnBrk="1" hangingPunct="1"/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求</a:t>
            </a: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與</a:t>
            </a: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是否獨立， </a:t>
            </a: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與</a:t>
            </a: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是否獨立</a:t>
            </a: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?</a:t>
            </a:r>
          </a:p>
        </p:txBody>
      </p:sp>
      <p:graphicFrame>
        <p:nvGraphicFramePr>
          <p:cNvPr id="23556" name="Object 3">
            <a:extLst>
              <a:ext uri="{FF2B5EF4-FFF2-40B4-BE49-F238E27FC236}">
                <a16:creationId xmlns:a16="http://schemas.microsoft.com/office/drawing/2014/main" id="{D5C7F742-B648-D6FF-5022-80A21E0D98C5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762000" y="1600200"/>
          <a:ext cx="22098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02865" imgH="215806" progId="Equation.3">
                  <p:embed/>
                </p:oleObj>
              </mc:Choice>
              <mc:Fallback>
                <p:oleObj r:id="rId2" imgW="1002865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22098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>
            <a:extLst>
              <a:ext uri="{FF2B5EF4-FFF2-40B4-BE49-F238E27FC236}">
                <a16:creationId xmlns:a16="http://schemas.microsoft.com/office/drawing/2014/main" id="{F8C7E3AF-AF85-6B2D-40F4-C27B5E30013C}"/>
              </a:ext>
            </a:extLst>
          </p:cNvPr>
          <p:cNvGraphicFramePr>
            <a:graphicFrameLocks noChangeAspect="1"/>
          </p:cNvGraphicFramePr>
          <p:nvPr>
            <p:ph sz="quarter" idx="4"/>
          </p:nvPr>
        </p:nvGraphicFramePr>
        <p:xfrm>
          <a:off x="457200" y="4044950"/>
          <a:ext cx="60960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463800" imgH="393700" progId="Equation.3">
                  <p:embed/>
                </p:oleObj>
              </mc:Choice>
              <mc:Fallback>
                <p:oleObj r:id="rId4" imgW="24638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044950"/>
                        <a:ext cx="609600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9">
            <a:extLst>
              <a:ext uri="{FF2B5EF4-FFF2-40B4-BE49-F238E27FC236}">
                <a16:creationId xmlns:a16="http://schemas.microsoft.com/office/drawing/2014/main" id="{63E4DD0D-1D99-8C25-8AEF-F46720D35342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algn="r" eaLnBrk="1" hangingPunct="1"/>
            <a:r>
              <a:rPr lang="en-US" altLang="zh-TW" sz="3200" u="sng">
                <a:latin typeface="Times New Roman" panose="02020603050405020304" pitchFamily="18" charset="0"/>
                <a:ea typeface="標楷體" panose="03000509000000000000" pitchFamily="65" charset="-120"/>
              </a:rPr>
              <a:t>Exercise-3</a:t>
            </a:r>
            <a:endParaRPr lang="zh-TW" altLang="en-US" sz="3200" u="sng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17CC302D-9A30-A572-3853-21D73471967E}"/>
              </a:ext>
            </a:extLst>
          </p:cNvPr>
          <p:cNvGraphicFramePr>
            <a:graphicFrameLocks noChangeAspect="1"/>
          </p:cNvGraphicFramePr>
          <p:nvPr>
            <p:ph sz="quarter" idx="1"/>
          </p:nvPr>
        </p:nvGraphicFramePr>
        <p:xfrm>
          <a:off x="381000" y="5189538"/>
          <a:ext cx="60960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400300" imgH="393700" progId="Equation.3">
                  <p:embed/>
                </p:oleObj>
              </mc:Choice>
              <mc:Fallback>
                <p:oleObj r:id="rId6" imgW="24003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189538"/>
                        <a:ext cx="609600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9D382CAB-5203-C2C0-1511-9FF2C36BB215}"/>
              </a:ext>
            </a:extLst>
          </p:cNvPr>
          <p:cNvGraphicFramePr>
            <a:graphicFrameLocks noChangeAspect="1"/>
          </p:cNvGraphicFramePr>
          <p:nvPr>
            <p:ph sz="quarter" idx="1"/>
          </p:nvPr>
        </p:nvGraphicFramePr>
        <p:xfrm>
          <a:off x="6629400" y="4344988"/>
          <a:ext cx="13716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533169" imgH="190417" progId="Equation.3">
                  <p:embed/>
                </p:oleObj>
              </mc:Choice>
              <mc:Fallback>
                <p:oleObj r:id="rId8" imgW="533169" imgH="19041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344988"/>
                        <a:ext cx="137160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5127B98E-1091-68B2-9850-A6328A1A7E8C}"/>
              </a:ext>
            </a:extLst>
          </p:cNvPr>
          <p:cNvGraphicFramePr>
            <a:graphicFrameLocks noChangeAspect="1"/>
          </p:cNvGraphicFramePr>
          <p:nvPr>
            <p:ph sz="quarter" idx="1"/>
          </p:nvPr>
        </p:nvGraphicFramePr>
        <p:xfrm>
          <a:off x="6629400" y="5543550"/>
          <a:ext cx="160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672808" imgH="203112" progId="Equation.3">
                  <p:embed/>
                </p:oleObj>
              </mc:Choice>
              <mc:Fallback>
                <p:oleObj r:id="rId10" imgW="672808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543550"/>
                        <a:ext cx="1600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6">
            <a:extLst>
              <a:ext uri="{FF2B5EF4-FFF2-40B4-BE49-F238E27FC236}">
                <a16:creationId xmlns:a16="http://schemas.microsoft.com/office/drawing/2014/main" id="{492B32DD-83E5-3AF1-6FE8-A5DBB72FB1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BEC4C162-24AE-4F34-9F41-5A3CF3381BED}" type="slidenum">
              <a:rPr altLang="zh-TW" sz="14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19</a:t>
            </a:fld>
            <a:endParaRPr lang="zh-TW" altLang="zh-TW" sz="14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Rectangle 6">
            <a:extLst>
              <a:ext uri="{FF2B5EF4-FFF2-40B4-BE49-F238E27FC236}">
                <a16:creationId xmlns:a16="http://schemas.microsoft.com/office/drawing/2014/main" id="{53C2F0ED-661D-9C38-45A1-1D651A8F8C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altLang="zh-TW" sz="3200" u="sng">
                <a:latin typeface="Times New Roman" panose="02020603050405020304" pitchFamily="18" charset="0"/>
                <a:ea typeface="標楷體" panose="03000509000000000000" pitchFamily="65" charset="-120"/>
              </a:rPr>
              <a:t>Exercise-4</a:t>
            </a:r>
            <a:endParaRPr lang="zh-TW" altLang="en-US" sz="3200" u="sng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7CAE4000-1F91-203B-0F0C-2A1277575C3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7848600" cy="1600200"/>
          </a:xfrm>
        </p:spPr>
        <p:txBody>
          <a:bodyPr/>
          <a:lstStyle/>
          <a:p>
            <a:pPr eaLnBrk="1" hangingPunct="1"/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某電子儀器由記錄得知前</a:t>
            </a: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年內故障機率為</a:t>
            </a: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0.25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，若機器故障無法檢修機率為</a:t>
            </a: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0.4 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，求該機器在最初</a:t>
            </a: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內遭遇到無法檢修之故障的機率</a:t>
            </a: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?</a:t>
            </a:r>
          </a:p>
        </p:txBody>
      </p:sp>
      <p:graphicFrame>
        <p:nvGraphicFramePr>
          <p:cNvPr id="24581" name="Object 5">
            <a:extLst>
              <a:ext uri="{FF2B5EF4-FFF2-40B4-BE49-F238E27FC236}">
                <a16:creationId xmlns:a16="http://schemas.microsoft.com/office/drawing/2014/main" id="{85A97DDD-900B-E033-F3A7-12025A755516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436563" y="3048000"/>
          <a:ext cx="84137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79158" imgH="177646" progId="Equation.3">
                  <p:embed/>
                </p:oleObj>
              </mc:Choice>
              <mc:Fallback>
                <p:oleObj r:id="rId2" imgW="279158" imgH="17764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3048000"/>
                        <a:ext cx="841375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013ECFFB-053F-4EA7-6FE2-59397EC417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" y="3683000"/>
          <a:ext cx="7734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416300" imgH="190500" progId="Equation.3">
                  <p:embed/>
                </p:oleObj>
              </mc:Choice>
              <mc:Fallback>
                <p:oleObj r:id="rId4" imgW="3416300" imgH="190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3683000"/>
                        <a:ext cx="7734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3281BCEC-CE66-4680-90DA-89C2384293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5025" y="4724400"/>
          <a:ext cx="373697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651000" imgH="673100" progId="Equation.3">
                  <p:embed/>
                </p:oleObj>
              </mc:Choice>
              <mc:Fallback>
                <p:oleObj r:id="rId6" imgW="1651000" imgH="673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4724400"/>
                        <a:ext cx="3736975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1B81AA0C-E856-6A19-D5E1-9E2FB06EED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4191000"/>
          <a:ext cx="37369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651000" imgH="203200" progId="Equation.3">
                  <p:embed/>
                </p:oleObj>
              </mc:Choice>
              <mc:Fallback>
                <p:oleObj r:id="rId8" imgW="16510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91000"/>
                        <a:ext cx="37369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6">
            <a:extLst>
              <a:ext uri="{FF2B5EF4-FFF2-40B4-BE49-F238E27FC236}">
                <a16:creationId xmlns:a16="http://schemas.microsoft.com/office/drawing/2014/main" id="{94CFBA5D-F2B8-D0FE-56CC-D1EE6926DC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9A24E6BC-4A08-4282-8A1C-F6D740CA4633}" type="slidenum">
              <a:rPr altLang="zh-TW" sz="14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2</a:t>
            </a:fld>
            <a:endParaRPr lang="zh-TW" altLang="zh-TW" sz="14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17629A39-9926-9694-7611-A0223C56A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sz="3200" u="sng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條件機率</a:t>
            </a:r>
            <a:r>
              <a:rPr lang="en-US" altLang="zh-TW" sz="3200" u="sng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(conditional probability)-(1/2)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E664A0DB-0E32-C1BF-4E77-E30C2D73395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931150" cy="45259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定義：當己知的一事件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發生時，事件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發生的機率可表示</a:t>
            </a:r>
          </a:p>
          <a:p>
            <a:pPr>
              <a:buFont typeface="Arial" panose="020B0604020202020204" pitchFamily="34" charset="0"/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            為：</a:t>
            </a:r>
          </a:p>
          <a:p>
            <a:pPr>
              <a:buFont typeface="Arial" panose="020B0604020202020204" pitchFamily="34" charset="0"/>
              <a:buNone/>
            </a:pPr>
            <a:endParaRPr lang="zh-TW" altLang="en-US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buFont typeface="Arial" panose="020B0604020202020204" pitchFamily="34" charset="0"/>
              <a:buNone/>
            </a:pPr>
            <a:endParaRPr lang="zh-TW" altLang="en-US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     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  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           </a:t>
            </a:r>
          </a:p>
        </p:txBody>
      </p:sp>
      <p:graphicFrame>
        <p:nvGraphicFramePr>
          <p:cNvPr id="7173" name="Object 4">
            <a:extLst>
              <a:ext uri="{FF2B5EF4-FFF2-40B4-BE49-F238E27FC236}">
                <a16:creationId xmlns:a16="http://schemas.microsoft.com/office/drawing/2014/main" id="{CB4ECB68-1807-75CA-13D6-901C2C6C20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2349500"/>
          <a:ext cx="424815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993900" imgH="419100" progId="Equation.DSMT4">
                  <p:embed/>
                </p:oleObj>
              </mc:Choice>
              <mc:Fallback>
                <p:oleObj r:id="rId2" imgW="1993900" imgH="419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349500"/>
                        <a:ext cx="424815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14">
            <a:extLst>
              <a:ext uri="{FF2B5EF4-FFF2-40B4-BE49-F238E27FC236}">
                <a16:creationId xmlns:a16="http://schemas.microsoft.com/office/drawing/2014/main" id="{E77AA013-DA13-F659-80D3-CB6F7D23E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7175" name="Object 15">
            <a:extLst>
              <a:ext uri="{FF2B5EF4-FFF2-40B4-BE49-F238E27FC236}">
                <a16:creationId xmlns:a16="http://schemas.microsoft.com/office/drawing/2014/main" id="{DDAFBECB-BEF2-57BF-ECD0-6C55DAD113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4941888"/>
          <a:ext cx="863600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18918" imgH="165028" progId="Equation.DSMT4">
                  <p:embed/>
                </p:oleObj>
              </mc:Choice>
              <mc:Fallback>
                <p:oleObj r:id="rId4" imgW="418918" imgH="165028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941888"/>
                        <a:ext cx="863600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6" name="Group 5">
            <a:extLst>
              <a:ext uri="{FF2B5EF4-FFF2-40B4-BE49-F238E27FC236}">
                <a16:creationId xmlns:a16="http://schemas.microsoft.com/office/drawing/2014/main" id="{C8C673E9-4CDC-8E76-025A-FD5BF7A45857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3284538"/>
            <a:ext cx="5257800" cy="2879725"/>
            <a:chOff x="3780" y="8820"/>
            <a:chExt cx="4320" cy="3420"/>
          </a:xfrm>
        </p:grpSpPr>
        <p:sp>
          <p:nvSpPr>
            <p:cNvPr id="7178" name="Rectangle 6">
              <a:extLst>
                <a:ext uri="{FF2B5EF4-FFF2-40B4-BE49-F238E27FC236}">
                  <a16:creationId xmlns:a16="http://schemas.microsoft.com/office/drawing/2014/main" id="{9720EA9F-A123-AE98-3446-FF1685A7D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" y="9540"/>
              <a:ext cx="4320" cy="27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179" name="Oval 7">
              <a:extLst>
                <a:ext uri="{FF2B5EF4-FFF2-40B4-BE49-F238E27FC236}">
                  <a16:creationId xmlns:a16="http://schemas.microsoft.com/office/drawing/2014/main" id="{A8EB63AB-082B-AB53-E8B1-1E8ECC583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10080"/>
              <a:ext cx="2160" cy="18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180" name="Oval 8">
              <a:extLst>
                <a:ext uri="{FF2B5EF4-FFF2-40B4-BE49-F238E27FC236}">
                  <a16:creationId xmlns:a16="http://schemas.microsoft.com/office/drawing/2014/main" id="{277565A2-25D8-29FC-FBD8-B22A677A4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0" y="10080"/>
              <a:ext cx="2160" cy="18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181" name="Rectangle 9">
              <a:extLst>
                <a:ext uri="{FF2B5EF4-FFF2-40B4-BE49-F238E27FC236}">
                  <a16:creationId xmlns:a16="http://schemas.microsoft.com/office/drawing/2014/main" id="{8F842C14-E88B-7B4E-030B-5E13162C2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" y="8820"/>
              <a:ext cx="2700" cy="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TW" sz="2800">
                  <a:latin typeface="Times New Roman" panose="02020603050405020304" pitchFamily="18" charset="0"/>
                  <a:ea typeface="標楷體" panose="03000509000000000000" pitchFamily="65" charset="-120"/>
                </a:rPr>
                <a:t>   </a:t>
              </a:r>
              <a:r>
                <a:rPr lang="zh-TW" altLang="en-US" sz="2800">
                  <a:latin typeface="Times New Roman" panose="02020603050405020304" pitchFamily="18" charset="0"/>
                  <a:ea typeface="標楷體" panose="03000509000000000000" pitchFamily="65" charset="-120"/>
                </a:rPr>
                <a:t>事件</a:t>
              </a:r>
              <a:r>
                <a:rPr lang="en-US" altLang="zh-TW" sz="2800">
                  <a:latin typeface="Times New Roman" panose="02020603050405020304" pitchFamily="18" charset="0"/>
                  <a:ea typeface="標楷體" panose="03000509000000000000" pitchFamily="65" charset="-120"/>
                </a:rPr>
                <a:t>B</a:t>
              </a:r>
              <a:r>
                <a:rPr lang="zh-TW" altLang="en-US" sz="2800">
                  <a:latin typeface="Times New Roman" panose="02020603050405020304" pitchFamily="18" charset="0"/>
                  <a:ea typeface="標楷體" panose="03000509000000000000" pitchFamily="65" charset="-120"/>
                </a:rPr>
                <a:t>的條件機率</a:t>
              </a:r>
              <a:endParaRPr lang="zh-TW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7182" name="Rectangle 10">
              <a:extLst>
                <a:ext uri="{FF2B5EF4-FFF2-40B4-BE49-F238E27FC236}">
                  <a16:creationId xmlns:a16="http://schemas.microsoft.com/office/drawing/2014/main" id="{F0890856-04CA-9003-8265-47305CD4C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0" y="11700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TW" sz="1800">
                  <a:latin typeface="Times New Roman" panose="02020603050405020304" pitchFamily="18" charset="0"/>
                </a:rPr>
                <a:t>S</a:t>
              </a: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7183" name="Rectangle 11">
              <a:extLst>
                <a:ext uri="{FF2B5EF4-FFF2-40B4-BE49-F238E27FC236}">
                  <a16:creationId xmlns:a16="http://schemas.microsoft.com/office/drawing/2014/main" id="{7208D810-FF13-851B-6C88-2C1629D02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0" y="10620"/>
              <a:ext cx="900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7184" name="Rectangle 12">
              <a:extLst>
                <a:ext uri="{FF2B5EF4-FFF2-40B4-BE49-F238E27FC236}">
                  <a16:creationId xmlns:a16="http://schemas.microsoft.com/office/drawing/2014/main" id="{4BDE7A11-310A-8308-98B7-C13F4A487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0" y="9720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TW" sz="1800">
                  <a:latin typeface="Times New Roman" panose="02020603050405020304" pitchFamily="18" charset="0"/>
                </a:rPr>
                <a:t>B</a:t>
              </a: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7185" name="Rectangle 13">
              <a:extLst>
                <a:ext uri="{FF2B5EF4-FFF2-40B4-BE49-F238E27FC236}">
                  <a16:creationId xmlns:a16="http://schemas.microsoft.com/office/drawing/2014/main" id="{66F2BFD7-22A3-6CC9-A9BB-80151EE26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9720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TW" sz="1800">
                  <a:latin typeface="Times New Roman" panose="02020603050405020304" pitchFamily="18" charset="0"/>
                </a:rPr>
                <a:t>A</a:t>
              </a:r>
              <a:endParaRPr lang="en-US" altLang="zh-TW" sz="180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7177" name="物件 1">
            <a:extLst>
              <a:ext uri="{FF2B5EF4-FFF2-40B4-BE49-F238E27FC236}">
                <a16:creationId xmlns:a16="http://schemas.microsoft.com/office/drawing/2014/main" id="{C34A428D-5564-EC78-7909-B5FB4FA80A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4906963"/>
          <a:ext cx="9350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18918" imgH="165028" progId="Equation.DSMT4">
                  <p:embed/>
                </p:oleObj>
              </mc:Choice>
              <mc:Fallback>
                <p:oleObj r:id="rId6" imgW="418918" imgH="165028" progId="Equation.DSMT4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906963"/>
                        <a:ext cx="93503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6">
            <a:extLst>
              <a:ext uri="{FF2B5EF4-FFF2-40B4-BE49-F238E27FC236}">
                <a16:creationId xmlns:a16="http://schemas.microsoft.com/office/drawing/2014/main" id="{B99BE785-54C1-FBFA-5409-69A843BE19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CFB431EE-E0FD-413F-BE9B-6CA7E7051FBF}" type="slidenum">
              <a:rPr altLang="zh-TW" sz="14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20</a:t>
            </a:fld>
            <a:endParaRPr lang="zh-TW" altLang="zh-TW" sz="14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B80E3077-3D4B-28EF-0467-C3195637DB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altLang="zh-TW" sz="3200" u="sng">
                <a:latin typeface="Times New Roman" panose="02020603050405020304" pitchFamily="18" charset="0"/>
                <a:ea typeface="標楷體" panose="03000509000000000000" pitchFamily="65" charset="-120"/>
              </a:rPr>
              <a:t>Exercise-5</a:t>
            </a:r>
            <a:endParaRPr lang="zh-TW" altLang="en-US" sz="3200" u="sng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83133B20-18F9-16B6-FA09-F02DEC4ADD3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382000" cy="990600"/>
          </a:xfrm>
        </p:spPr>
        <p:txBody>
          <a:bodyPr/>
          <a:lstStyle/>
          <a:p>
            <a:pPr eaLnBrk="1" hangingPunct="1"/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重複擲一銅板</a:t>
            </a: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次，在至少有</a:t>
            </a: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次正面的條件下，求出現第</a:t>
            </a: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次正面的條件機率。</a:t>
            </a:r>
          </a:p>
        </p:txBody>
      </p:sp>
      <p:graphicFrame>
        <p:nvGraphicFramePr>
          <p:cNvPr id="28676" name="Object 4">
            <a:extLst>
              <a:ext uri="{FF2B5EF4-FFF2-40B4-BE49-F238E27FC236}">
                <a16:creationId xmlns:a16="http://schemas.microsoft.com/office/drawing/2014/main" id="{B586C79D-566D-9B8B-BDF7-8C5340A3812A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3157538" y="3352800"/>
          <a:ext cx="2405062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295400" imgH="901700" progId="Equation.3">
                  <p:embed/>
                </p:oleObj>
              </mc:Choice>
              <mc:Fallback>
                <p:oleObj r:id="rId2" imgW="1295400" imgH="901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538" y="3352800"/>
                        <a:ext cx="2405062" cy="167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3">
            <a:extLst>
              <a:ext uri="{FF2B5EF4-FFF2-40B4-BE49-F238E27FC236}">
                <a16:creationId xmlns:a16="http://schemas.microsoft.com/office/drawing/2014/main" id="{42F9297D-19CF-2E5B-B654-4E85122285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2974975"/>
          <a:ext cx="7543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327400" imgH="215900" progId="Equation.3">
                  <p:embed/>
                </p:oleObj>
              </mc:Choice>
              <mc:Fallback>
                <p:oleObj r:id="rId4" imgW="3327400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74975"/>
                        <a:ext cx="75438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4">
            <a:extLst>
              <a:ext uri="{FF2B5EF4-FFF2-40B4-BE49-F238E27FC236}">
                <a16:creationId xmlns:a16="http://schemas.microsoft.com/office/drawing/2014/main" id="{173AB179-F93B-37C0-536F-B24153DE22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1038" y="4953000"/>
          <a:ext cx="617696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162300" imgH="419100" progId="Equation.3">
                  <p:embed/>
                </p:oleObj>
              </mc:Choice>
              <mc:Fallback>
                <p:oleObj r:id="rId6" imgW="31623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4953000"/>
                        <a:ext cx="6176962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0FF4720C-915F-E430-455E-FEBF1D75A1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5715000"/>
          <a:ext cx="1411288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685502" imgH="583947" progId="Equation.3">
                  <p:embed/>
                </p:oleObj>
              </mc:Choice>
              <mc:Fallback>
                <p:oleObj r:id="rId8" imgW="685502" imgH="58394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715000"/>
                        <a:ext cx="1411288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6">
            <a:extLst>
              <a:ext uri="{FF2B5EF4-FFF2-40B4-BE49-F238E27FC236}">
                <a16:creationId xmlns:a16="http://schemas.microsoft.com/office/drawing/2014/main" id="{CE1F41DA-31C4-5E05-EFA1-2D183B88B3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576513"/>
          <a:ext cx="7334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04404" imgH="177569" progId="Equation.3">
                  <p:embed/>
                </p:oleObj>
              </mc:Choice>
              <mc:Fallback>
                <p:oleObj r:id="rId10" imgW="304404" imgH="17756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76513"/>
                        <a:ext cx="73342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5">
            <a:extLst>
              <a:ext uri="{FF2B5EF4-FFF2-40B4-BE49-F238E27FC236}">
                <a16:creationId xmlns:a16="http://schemas.microsoft.com/office/drawing/2014/main" id="{98F059B8-BFD3-093E-4065-B7C91752F2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0E65A044-0CCD-44A8-A77F-F56EB02682E5}" type="slidenum">
              <a:rPr altLang="zh-TW" sz="14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21</a:t>
            </a:fld>
            <a:endParaRPr lang="zh-TW" altLang="zh-TW" sz="14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E324302-EF0F-E322-3A8A-554B1D47EB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229600" cy="4114800"/>
          </a:xfrm>
        </p:spPr>
        <p:txBody>
          <a:bodyPr/>
          <a:lstStyle/>
          <a:p>
            <a:pPr eaLnBrk="1" hangingPunct="1"/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南投縣內某國立大學各年級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依序是一年級至四年級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女性學生人數比率依序是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27%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、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26%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、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24%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、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23%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，在第一學期結束時據了解，各年級有固定男朋友的比率為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10%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25%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30%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35% (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依序是一年級至四年級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。某男生於該校舉辦的全校性活動中認識一位尚無固定男伴之女孩，頗為頃心。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請問其為大四老大姐的機會是多少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?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8BF8C8D6-2F64-023F-DFD9-28F4A57DA9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altLang="zh-TW" sz="3200" u="sng">
                <a:latin typeface="Times New Roman" panose="02020603050405020304" pitchFamily="18" charset="0"/>
                <a:ea typeface="標楷體" panose="03000509000000000000" pitchFamily="65" charset="-120"/>
              </a:rPr>
              <a:t>Exercise-6</a:t>
            </a:r>
            <a:endParaRPr lang="zh-TW" altLang="en-US" sz="3200" u="sng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7">
            <a:extLst>
              <a:ext uri="{FF2B5EF4-FFF2-40B4-BE49-F238E27FC236}">
                <a16:creationId xmlns:a16="http://schemas.microsoft.com/office/drawing/2014/main" id="{CA7DC063-009C-1EA1-D087-CC903EDE16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C6DB54EC-F39B-42D2-8C9B-B6C92829AB27}" type="slidenum">
              <a:rPr altLang="zh-TW" sz="14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22</a:t>
            </a:fld>
            <a:endParaRPr lang="zh-TW" altLang="zh-TW" sz="14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5658" name="Group 58">
            <a:extLst>
              <a:ext uri="{FF2B5EF4-FFF2-40B4-BE49-F238E27FC236}">
                <a16:creationId xmlns:a16="http://schemas.microsoft.com/office/drawing/2014/main" id="{04B0AC8E-4EDE-2DAF-E84D-EF062BFCFF48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457200" y="1524000"/>
          <a:ext cx="8305800" cy="2185988"/>
        </p:xfrm>
        <a:graphic>
          <a:graphicData uri="http://schemas.openxmlformats.org/drawingml/2006/table">
            <a:tbl>
              <a:tblPr/>
              <a:tblGrid>
                <a:gridCol w="1662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2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2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2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一年級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二年級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三年級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四年級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比率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有男朋友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無男朋友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683" name="Object 53">
            <a:extLst>
              <a:ext uri="{FF2B5EF4-FFF2-40B4-BE49-F238E27FC236}">
                <a16:creationId xmlns:a16="http://schemas.microsoft.com/office/drawing/2014/main" id="{ADC47F45-6CDE-F762-2183-CFD32394B9F0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681038" y="4038600"/>
          <a:ext cx="12239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94870" imgH="215713" progId="Equation.3">
                  <p:embed/>
                </p:oleObj>
              </mc:Choice>
              <mc:Fallback>
                <p:oleObj r:id="rId2" imgW="494870" imgH="215713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4038600"/>
                        <a:ext cx="12239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4" name="Rectangle 4">
            <a:extLst>
              <a:ext uri="{FF2B5EF4-FFF2-40B4-BE49-F238E27FC236}">
                <a16:creationId xmlns:a16="http://schemas.microsoft.com/office/drawing/2014/main" id="{E5C4FAFC-B93E-9F56-C24B-A95EE8741C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altLang="zh-TW" sz="3200" u="sng">
                <a:latin typeface="Times New Roman" panose="02020603050405020304" pitchFamily="18" charset="0"/>
                <a:ea typeface="標楷體" panose="03000509000000000000" pitchFamily="65" charset="-120"/>
              </a:rPr>
              <a:t>(Sol)-Exercise-6</a:t>
            </a:r>
            <a:endParaRPr lang="zh-TW" altLang="en-US" sz="3200" u="sng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27685" name="Object 3">
            <a:extLst>
              <a:ext uri="{FF2B5EF4-FFF2-40B4-BE49-F238E27FC236}">
                <a16:creationId xmlns:a16="http://schemas.microsoft.com/office/drawing/2014/main" id="{C9087780-D464-5DBD-6C38-A80E1158A1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5127625"/>
          <a:ext cx="289242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485900" imgH="419100" progId="Equation.3">
                  <p:embed/>
                </p:oleObj>
              </mc:Choice>
              <mc:Fallback>
                <p:oleObj r:id="rId4" imgW="14859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127625"/>
                        <a:ext cx="2892425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CBD5924A-375A-3F29-62A2-7CE9EC07E3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4114800"/>
          <a:ext cx="61722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844800" imgH="177800" progId="Equation.3">
                  <p:embed/>
                </p:oleObj>
              </mc:Choice>
              <mc:Fallback>
                <p:oleObj r:id="rId6" imgW="2844800" imgH="177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114800"/>
                        <a:ext cx="61722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1DC975C5-B7FB-8651-DA22-0C5C798F3F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5029200"/>
          <a:ext cx="43354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866090" imgH="393529" progId="Equation.3">
                  <p:embed/>
                </p:oleObj>
              </mc:Choice>
              <mc:Fallback>
                <p:oleObj r:id="rId8" imgW="1866090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029200"/>
                        <a:ext cx="433546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C596864A-9C13-D791-D699-C7F19A40D2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572000"/>
          <a:ext cx="12493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583693" imgH="177646" progId="Equation.3">
                  <p:embed/>
                </p:oleObj>
              </mc:Choice>
              <mc:Fallback>
                <p:oleObj r:id="rId10" imgW="583693" imgH="17764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572000"/>
                        <a:ext cx="12493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5">
            <a:extLst>
              <a:ext uri="{FF2B5EF4-FFF2-40B4-BE49-F238E27FC236}">
                <a16:creationId xmlns:a16="http://schemas.microsoft.com/office/drawing/2014/main" id="{98D7A3EE-4909-9B55-2843-BD0A69BFB5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91B63A35-B271-4D7C-B724-6D58FA477126}" type="slidenum">
              <a:rPr altLang="zh-TW" sz="14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23</a:t>
            </a:fld>
            <a:endParaRPr lang="zh-TW" altLang="zh-TW" sz="14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FD15AD87-831D-A078-202A-4881F170AA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TW" altLang="en-US" sz="3200" u="sng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貝氏定理</a:t>
            </a:r>
            <a:r>
              <a:rPr lang="en-US" altLang="zh-TW" sz="3200" u="sng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(Bayes Theorem)-(1/8)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93252A55-559B-D6AC-2B18-1FF52C1A6B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貝氏定理的由來：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Reverend Thomas Bayes 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是</a:t>
            </a: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18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世紀長老派</a:t>
            </a:r>
            <a:endParaRPr lang="en-US" altLang="zh-TW" sz="28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教會的牧師，當他在從事牧師工作時常</a:t>
            </a:r>
            <a:endParaRPr lang="en-US" altLang="zh-TW" sz="28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想一個問題？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TW" sz="28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所以，他試著用機率的方式來發展出一套有趣的數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學模式來證明上帝真的存在這個世界上，。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之後，另一位學者</a:t>
            </a: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Pierre-Simon Laplace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將牧師的數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學式昇華後，給定一個名字就稱為”</a:t>
            </a:r>
            <a:r>
              <a:rPr lang="zh-TW" altLang="en-US" sz="2800" u="sng">
                <a:latin typeface="Times New Roman" panose="02020603050405020304" pitchFamily="18" charset="0"/>
                <a:ea typeface="標楷體" panose="03000509000000000000" pitchFamily="65" charset="-120"/>
              </a:rPr>
              <a:t>貝氏定理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”。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TW" sz="28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28677" name="Object 2">
            <a:extLst>
              <a:ext uri="{FF2B5EF4-FFF2-40B4-BE49-F238E27FC236}">
                <a16:creationId xmlns:a16="http://schemas.microsoft.com/office/drawing/2014/main" id="{0DCCCC55-DCF6-9EAC-34D4-2CAF894C03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7050" y="3556000"/>
          <a:ext cx="3151188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218671" imgH="253890" progId="Equation.3">
                  <p:embed/>
                </p:oleObj>
              </mc:Choice>
              <mc:Fallback>
                <p:oleObj r:id="rId2" imgW="1218671" imgH="25389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3556000"/>
                        <a:ext cx="3151188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3">
            <a:extLst>
              <a:ext uri="{FF2B5EF4-FFF2-40B4-BE49-F238E27FC236}">
                <a16:creationId xmlns:a16="http://schemas.microsoft.com/office/drawing/2014/main" id="{962B4B9D-AFEA-0CDD-AF68-5751CBD630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0925" y="3638550"/>
          <a:ext cx="8794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79158" imgH="126890" progId="Equation.3">
                  <p:embed/>
                </p:oleObj>
              </mc:Choice>
              <mc:Fallback>
                <p:oleObj r:id="rId4" imgW="279158" imgH="12689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925" y="3638550"/>
                        <a:ext cx="8794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5">
            <a:extLst>
              <a:ext uri="{FF2B5EF4-FFF2-40B4-BE49-F238E27FC236}">
                <a16:creationId xmlns:a16="http://schemas.microsoft.com/office/drawing/2014/main" id="{7A3D39FE-5E41-5250-DB76-C250AE8BFE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3657600"/>
          <a:ext cx="8794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79158" imgH="126890" progId="Equation.3">
                  <p:embed/>
                </p:oleObj>
              </mc:Choice>
              <mc:Fallback>
                <p:oleObj r:id="rId6" imgW="279158" imgH="12689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657600"/>
                        <a:ext cx="8794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80" name="Picture 6">
            <a:extLst>
              <a:ext uri="{FF2B5EF4-FFF2-40B4-BE49-F238E27FC236}">
                <a16:creationId xmlns:a16="http://schemas.microsoft.com/office/drawing/2014/main" id="{E60A6682-DE6E-695A-1603-4D7135595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52400"/>
            <a:ext cx="21431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8681" name="Object 7">
            <a:extLst>
              <a:ext uri="{FF2B5EF4-FFF2-40B4-BE49-F238E27FC236}">
                <a16:creationId xmlns:a16="http://schemas.microsoft.com/office/drawing/2014/main" id="{AB45B2FC-3781-A06C-392D-3226675D71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9438" y="3592513"/>
          <a:ext cx="3052762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180588" imgH="203112" progId="Equation.3">
                  <p:embed/>
                </p:oleObj>
              </mc:Choice>
              <mc:Fallback>
                <p:oleObj r:id="rId9" imgW="1180588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438" y="3592513"/>
                        <a:ext cx="3052762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5">
            <a:extLst>
              <a:ext uri="{FF2B5EF4-FFF2-40B4-BE49-F238E27FC236}">
                <a16:creationId xmlns:a16="http://schemas.microsoft.com/office/drawing/2014/main" id="{0280AD47-E6FF-5451-0C40-C5D394B4C1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64BA8ABE-5177-4D7A-AD4E-1213F742A6AD}" type="slidenum">
              <a:rPr altLang="zh-TW" sz="14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24</a:t>
            </a:fld>
            <a:endParaRPr lang="zh-TW" altLang="zh-TW" sz="14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9ED49C9D-7283-D711-4F9B-2A3895E2FC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TW" altLang="en-US" sz="3200" u="sng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貝氏定理</a:t>
            </a:r>
            <a:r>
              <a:rPr lang="en-US" altLang="zh-TW" sz="3200" u="sng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(Bayes Theorem)-(2/8)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04FA88EF-63CA-6823-4C48-7B614D40EF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介紹貝氏定理中的二個機率，分別為事前及事後二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種不同機率：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事前機率</a:t>
            </a: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(Prior Probability)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The initial probability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Based on the present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level of information.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事後機率</a:t>
            </a: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(Posterior Probability)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A revised probability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   based on additional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   information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5">
            <a:extLst>
              <a:ext uri="{FF2B5EF4-FFF2-40B4-BE49-F238E27FC236}">
                <a16:creationId xmlns:a16="http://schemas.microsoft.com/office/drawing/2014/main" id="{71E43632-F32F-4B9A-C967-F30CB8AA95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652AEF94-8C24-4B9C-B57B-29B1CDF088EA}" type="slidenum">
              <a:rPr altLang="zh-TW" sz="14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25</a:t>
            </a:fld>
            <a:endParaRPr lang="zh-TW" altLang="zh-TW" sz="14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45D64DC7-04D4-168E-F6C4-4DB3E74CD6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TW" altLang="en-US" sz="3200" u="sng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貝氏定理</a:t>
            </a:r>
            <a:r>
              <a:rPr lang="en-US" altLang="zh-TW" sz="3200" u="sng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(Bayes Theorem)-(3/8)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893FC5B7-1052-1099-53BB-AD69FC5D68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思考邏輯：</a:t>
            </a:r>
          </a:p>
        </p:txBody>
      </p:sp>
      <p:grpSp>
        <p:nvGrpSpPr>
          <p:cNvPr id="30725" name="Group 4">
            <a:extLst>
              <a:ext uri="{FF2B5EF4-FFF2-40B4-BE49-F238E27FC236}">
                <a16:creationId xmlns:a16="http://schemas.microsoft.com/office/drawing/2014/main" id="{EEB4686C-A53C-D65F-0FF0-FF428494B594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2349500"/>
            <a:ext cx="8064500" cy="4175125"/>
            <a:chOff x="1620" y="2340"/>
            <a:chExt cx="8460" cy="5220"/>
          </a:xfrm>
        </p:grpSpPr>
        <p:sp>
          <p:nvSpPr>
            <p:cNvPr id="30726" name="Rectangle 5">
              <a:extLst>
                <a:ext uri="{FF2B5EF4-FFF2-40B4-BE49-F238E27FC236}">
                  <a16:creationId xmlns:a16="http://schemas.microsoft.com/office/drawing/2014/main" id="{B0831EFA-04FC-A46A-DD71-3A8C37038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" y="2340"/>
              <a:ext cx="2439" cy="10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TW" altLang="en-US" sz="2400">
                  <a:latin typeface="標楷體" panose="03000509000000000000" pitchFamily="65" charset="-120"/>
                  <a:ea typeface="標楷體" panose="03000509000000000000" pitchFamily="65" charset="-120"/>
                </a:rPr>
                <a:t>事前機率</a:t>
              </a:r>
            </a:p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TW" sz="2400"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sz="2400">
                  <a:latin typeface="標楷體" panose="03000509000000000000" pitchFamily="65" charset="-120"/>
                  <a:ea typeface="標楷體" panose="03000509000000000000" pitchFamily="65" charset="-120"/>
                </a:rPr>
                <a:t>主觀條件</a:t>
              </a:r>
              <a:r>
                <a:rPr lang="en-US" altLang="zh-TW" sz="2400"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  <a:endParaRPr lang="en-US" altLang="zh-TW" sz="2400">
                <a:latin typeface="Arial" panose="020B0604020202020204" pitchFamily="34" charset="0"/>
              </a:endParaRPr>
            </a:p>
          </p:txBody>
        </p:sp>
        <p:sp>
          <p:nvSpPr>
            <p:cNvPr id="30727" name="Rectangle 6">
              <a:extLst>
                <a:ext uri="{FF2B5EF4-FFF2-40B4-BE49-F238E27FC236}">
                  <a16:creationId xmlns:a16="http://schemas.microsoft.com/office/drawing/2014/main" id="{9FDECFDA-155F-4929-ACFA-6BDC60D84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8" y="2340"/>
              <a:ext cx="2478" cy="10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TW" altLang="en-US" sz="2400">
                  <a:latin typeface="標楷體" panose="03000509000000000000" pitchFamily="65" charset="-120"/>
                  <a:ea typeface="標楷體" panose="03000509000000000000" pitchFamily="65" charset="-120"/>
                </a:rPr>
                <a:t>事後機率</a:t>
              </a:r>
            </a:p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TW" sz="2400"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sz="2400">
                  <a:latin typeface="標楷體" panose="03000509000000000000" pitchFamily="65" charset="-120"/>
                  <a:ea typeface="標楷體" panose="03000509000000000000" pitchFamily="65" charset="-120"/>
                </a:rPr>
                <a:t>客觀條件</a:t>
              </a:r>
              <a:r>
                <a:rPr lang="en-US" altLang="zh-TW" sz="2400"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  <a:endParaRPr lang="en-US" altLang="zh-TW" sz="2400">
                <a:latin typeface="Arial" panose="020B0604020202020204" pitchFamily="34" charset="0"/>
              </a:endParaRPr>
            </a:p>
          </p:txBody>
        </p:sp>
        <p:sp>
          <p:nvSpPr>
            <p:cNvPr id="30728" name="Line 7">
              <a:extLst>
                <a:ext uri="{FF2B5EF4-FFF2-40B4-BE49-F238E27FC236}">
                  <a16:creationId xmlns:a16="http://schemas.microsoft.com/office/drawing/2014/main" id="{003913E1-5099-D26B-0B40-AB67B5D756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9" y="2927"/>
              <a:ext cx="24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29" name="Line 8">
              <a:extLst>
                <a:ext uri="{FF2B5EF4-FFF2-40B4-BE49-F238E27FC236}">
                  <a16:creationId xmlns:a16="http://schemas.microsoft.com/office/drawing/2014/main" id="{AB658F93-58FD-9A6C-812A-280F07A032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98" y="2880"/>
              <a:ext cx="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30" name="Rectangle 9">
              <a:extLst>
                <a:ext uri="{FF2B5EF4-FFF2-40B4-BE49-F238E27FC236}">
                  <a16:creationId xmlns:a16="http://schemas.microsoft.com/office/drawing/2014/main" id="{CAF4D7A3-D0B3-A66A-1E99-A4A099808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9" y="3780"/>
              <a:ext cx="1080" cy="5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TW" altLang="en-US" sz="2400">
                  <a:latin typeface="標楷體" panose="03000509000000000000" pitchFamily="65" charset="-120"/>
                  <a:ea typeface="標楷體" panose="03000509000000000000" pitchFamily="65" charset="-120"/>
                </a:rPr>
                <a:t>資料</a:t>
              </a:r>
              <a:endParaRPr lang="zh-TW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0731" name="Rectangle 10">
              <a:extLst>
                <a:ext uri="{FF2B5EF4-FFF2-40B4-BE49-F238E27FC236}">
                  <a16:creationId xmlns:a16="http://schemas.microsoft.com/office/drawing/2014/main" id="{2830E1CB-36E8-7E57-197D-203F65F6B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4500"/>
              <a:ext cx="8460" cy="3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TW" altLang="en-US" sz="2400">
                  <a:latin typeface="標楷體" panose="03000509000000000000" pitchFamily="65" charset="-120"/>
                  <a:ea typeface="標楷體" panose="03000509000000000000" pitchFamily="65" charset="-120"/>
                </a:rPr>
                <a:t>解釋：</a:t>
              </a:r>
            </a:p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TW" altLang="en-US" sz="2400">
                  <a:latin typeface="標楷體" panose="03000509000000000000" pitchFamily="65" charset="-120"/>
                  <a:ea typeface="標楷體" panose="03000509000000000000" pitchFamily="65" charset="-120"/>
                </a:rPr>
                <a:t>●事前機率</a:t>
              </a:r>
              <a:r>
                <a:rPr lang="en-US" altLang="zh-TW" sz="2400"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sz="2400">
                  <a:latin typeface="標楷體" panose="03000509000000000000" pitchFamily="65" charset="-120"/>
                  <a:ea typeface="標楷體" panose="03000509000000000000" pitchFamily="65" charset="-120"/>
                </a:rPr>
                <a:t>主觀</a:t>
              </a:r>
              <a:r>
                <a:rPr lang="en-US" altLang="zh-TW" sz="2400"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  <a:r>
                <a:rPr lang="zh-TW" altLang="en-US" sz="2400">
                  <a:latin typeface="標楷體" panose="03000509000000000000" pitchFamily="65" charset="-120"/>
                  <a:ea typeface="標楷體" panose="03000509000000000000" pitchFamily="65" charset="-120"/>
                </a:rPr>
                <a:t>：例如針對某一位同學的平常表現良好</a:t>
              </a:r>
              <a:endParaRPr lang="en-US" altLang="zh-TW" sz="24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TW" sz="2400">
                  <a:latin typeface="標楷體" panose="03000509000000000000" pitchFamily="65" charset="-120"/>
                  <a:ea typeface="標楷體" panose="03000509000000000000" pitchFamily="65" charset="-120"/>
                </a:rPr>
                <a:t>                  (</a:t>
              </a:r>
              <a:r>
                <a:rPr lang="zh-TW" altLang="en-US" sz="2400">
                  <a:latin typeface="標楷體" panose="03000509000000000000" pitchFamily="65" charset="-120"/>
                  <a:ea typeface="標楷體" panose="03000509000000000000" pitchFamily="65" charset="-120"/>
                </a:rPr>
                <a:t>較差</a:t>
              </a:r>
              <a:r>
                <a:rPr lang="en-US" altLang="zh-TW" sz="2400"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  <a:r>
                <a:rPr lang="zh-TW" altLang="en-US" sz="2400">
                  <a:latin typeface="標楷體" panose="03000509000000000000" pitchFamily="65" charset="-120"/>
                  <a:ea typeface="標楷體" panose="03000509000000000000" pitchFamily="65" charset="-120"/>
                </a:rPr>
                <a:t>時，在主觀條件上就會給予較</a:t>
              </a:r>
              <a:endParaRPr lang="en-US" altLang="zh-TW" sz="24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TW" sz="2400">
                  <a:latin typeface="標楷體" panose="03000509000000000000" pitchFamily="65" charset="-120"/>
                  <a:ea typeface="標楷體" panose="03000509000000000000" pitchFamily="65" charset="-120"/>
                </a:rPr>
                <a:t>                  </a:t>
              </a:r>
              <a:r>
                <a:rPr lang="zh-TW" altLang="en-US" sz="2400">
                  <a:latin typeface="標楷體" panose="03000509000000000000" pitchFamily="65" charset="-120"/>
                  <a:ea typeface="標楷體" panose="03000509000000000000" pitchFamily="65" charset="-120"/>
                </a:rPr>
                <a:t>高的及格</a:t>
              </a:r>
              <a:r>
                <a:rPr lang="en-US" altLang="zh-TW" sz="2400"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sz="2400">
                  <a:latin typeface="標楷體" panose="03000509000000000000" pitchFamily="65" charset="-120"/>
                  <a:ea typeface="標楷體" panose="03000509000000000000" pitchFamily="65" charset="-120"/>
                </a:rPr>
                <a:t>或不及格</a:t>
              </a:r>
              <a:r>
                <a:rPr lang="en-US" altLang="zh-TW" sz="2400"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  <a:r>
                <a:rPr lang="zh-TW" altLang="en-US" sz="2400">
                  <a:latin typeface="標楷體" panose="03000509000000000000" pitchFamily="65" charset="-120"/>
                  <a:ea typeface="標楷體" panose="03000509000000000000" pitchFamily="65" charset="-120"/>
                </a:rPr>
                <a:t>機率。</a:t>
              </a:r>
            </a:p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TW" altLang="en-US" sz="2400">
                  <a:latin typeface="標楷體" panose="03000509000000000000" pitchFamily="65" charset="-120"/>
                  <a:ea typeface="標楷體" panose="03000509000000000000" pitchFamily="65" charset="-120"/>
                </a:rPr>
                <a:t>●事後機率</a:t>
              </a:r>
              <a:r>
                <a:rPr lang="en-US" altLang="zh-TW" sz="2400"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sz="2400">
                  <a:latin typeface="標楷體" panose="03000509000000000000" pitchFamily="65" charset="-120"/>
                  <a:ea typeface="標楷體" panose="03000509000000000000" pitchFamily="65" charset="-120"/>
                </a:rPr>
                <a:t>客觀</a:t>
              </a:r>
              <a:r>
                <a:rPr lang="en-US" altLang="zh-TW" sz="2400"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  <a:r>
                <a:rPr lang="zh-TW" altLang="en-US" sz="2400">
                  <a:latin typeface="標楷體" panose="03000509000000000000" pitchFamily="65" charset="-120"/>
                  <a:ea typeface="標楷體" panose="03000509000000000000" pitchFamily="65" charset="-120"/>
                </a:rPr>
                <a:t>：藉由考試的成績</a:t>
              </a:r>
              <a:r>
                <a:rPr lang="en-US" altLang="zh-TW" sz="2400"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sz="2400">
                  <a:latin typeface="標楷體" panose="03000509000000000000" pitchFamily="65" charset="-120"/>
                  <a:ea typeface="標楷體" panose="03000509000000000000" pitchFamily="65" charset="-120"/>
                </a:rPr>
                <a:t>資料的取得</a:t>
              </a:r>
              <a:r>
                <a:rPr lang="en-US" altLang="zh-TW" sz="2400"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  <a:r>
                <a:rPr lang="zh-TW" altLang="en-US" sz="2400">
                  <a:latin typeface="標楷體" panose="03000509000000000000" pitchFamily="65" charset="-120"/>
                  <a:ea typeface="標楷體" panose="03000509000000000000" pitchFamily="65" charset="-120"/>
                </a:rPr>
                <a:t>，來判</a:t>
              </a:r>
              <a:endParaRPr lang="en-US" altLang="zh-TW" sz="24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TW" sz="2400">
                  <a:latin typeface="標楷體" panose="03000509000000000000" pitchFamily="65" charset="-120"/>
                  <a:ea typeface="標楷體" panose="03000509000000000000" pitchFamily="65" charset="-120"/>
                </a:rPr>
                <a:t>                  </a:t>
              </a:r>
              <a:r>
                <a:rPr lang="zh-TW" altLang="en-US" sz="2400">
                  <a:latin typeface="標楷體" panose="03000509000000000000" pitchFamily="65" charset="-120"/>
                  <a:ea typeface="標楷體" panose="03000509000000000000" pitchFamily="65" charset="-120"/>
                </a:rPr>
                <a:t>定學生及格與否，較為客觀。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6">
            <a:extLst>
              <a:ext uri="{FF2B5EF4-FFF2-40B4-BE49-F238E27FC236}">
                <a16:creationId xmlns:a16="http://schemas.microsoft.com/office/drawing/2014/main" id="{1B182BEA-1850-70A2-C75E-F797BA536A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9A791410-ECCB-4228-BAFA-D97FF9E2AFD4}" type="slidenum">
              <a:rPr altLang="zh-TW" sz="14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26</a:t>
            </a:fld>
            <a:endParaRPr lang="zh-TW" altLang="zh-TW" sz="14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3054AA46-ECA0-695B-6453-C137EDE3E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TW" altLang="en-US" sz="3200" u="sng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貝氏定理</a:t>
            </a:r>
            <a:r>
              <a:rPr lang="en-US" altLang="zh-TW" sz="3200" u="sng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(Bayes Theorem)-(4/8)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DEA9A0DD-1F80-A09A-728A-B15FFF9C182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859713" cy="45259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學習貝氏定理要從條件機率著手：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回想條件機率：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TW" sz="28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31749" name="Object 9">
            <a:extLst>
              <a:ext uri="{FF2B5EF4-FFF2-40B4-BE49-F238E27FC236}">
                <a16:creationId xmlns:a16="http://schemas.microsoft.com/office/drawing/2014/main" id="{5F655552-4255-EE25-3564-02D80E50FF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819400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60113" imgH="203112" progId="Equation.3">
                  <p:embed/>
                </p:oleObj>
              </mc:Choice>
              <mc:Fallback>
                <p:oleObj r:id="rId2" imgW="660113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819400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3">
            <a:extLst>
              <a:ext uri="{FF2B5EF4-FFF2-40B4-BE49-F238E27FC236}">
                <a16:creationId xmlns:a16="http://schemas.microsoft.com/office/drawing/2014/main" id="{556A99CA-0605-CED3-9A82-68CBBD6369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4267200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60113" imgH="203112" progId="Equation.3">
                  <p:embed/>
                </p:oleObj>
              </mc:Choice>
              <mc:Fallback>
                <p:oleObj r:id="rId4" imgW="660113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267200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1">
            <a:extLst>
              <a:ext uri="{FF2B5EF4-FFF2-40B4-BE49-F238E27FC236}">
                <a16:creationId xmlns:a16="http://schemas.microsoft.com/office/drawing/2014/main" id="{D9C4BD82-2F65-B944-20F2-053C03C099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2590800"/>
          <a:ext cx="14128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47700" imgH="419100" progId="Equation.3">
                  <p:embed/>
                </p:oleObj>
              </mc:Choice>
              <mc:Fallback>
                <p:oleObj r:id="rId6" imgW="647700" imgH="419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590800"/>
                        <a:ext cx="14128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>
            <a:extLst>
              <a:ext uri="{FF2B5EF4-FFF2-40B4-BE49-F238E27FC236}">
                <a16:creationId xmlns:a16="http://schemas.microsoft.com/office/drawing/2014/main" id="{15D69F81-C541-DFC8-46E3-E8EC35A080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8525" y="4038600"/>
          <a:ext cx="14128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647700" imgH="419100" progId="Equation.3">
                  <p:embed/>
                </p:oleObj>
              </mc:Choice>
              <mc:Fallback>
                <p:oleObj r:id="rId8" imgW="647700" imgH="419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4038600"/>
                        <a:ext cx="14128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5">
            <a:extLst>
              <a:ext uri="{FF2B5EF4-FFF2-40B4-BE49-F238E27FC236}">
                <a16:creationId xmlns:a16="http://schemas.microsoft.com/office/drawing/2014/main" id="{7C0F4704-4203-60FE-2723-46CE06E5F6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2876550"/>
          <a:ext cx="4286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90417" imgH="152334" progId="Equation.3">
                  <p:embed/>
                </p:oleObj>
              </mc:Choice>
              <mc:Fallback>
                <p:oleObj r:id="rId10" imgW="190417" imgH="15233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876550"/>
                        <a:ext cx="42862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6">
            <a:extLst>
              <a:ext uri="{FF2B5EF4-FFF2-40B4-BE49-F238E27FC236}">
                <a16:creationId xmlns:a16="http://schemas.microsoft.com/office/drawing/2014/main" id="{48529650-AFFE-099C-3A8B-97EED7F7B0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4248150"/>
          <a:ext cx="4286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90417" imgH="152334" progId="Equation.3">
                  <p:embed/>
                </p:oleObj>
              </mc:Choice>
              <mc:Fallback>
                <p:oleObj r:id="rId12" imgW="190417" imgH="15233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248150"/>
                        <a:ext cx="42862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7">
            <a:extLst>
              <a:ext uri="{FF2B5EF4-FFF2-40B4-BE49-F238E27FC236}">
                <a16:creationId xmlns:a16="http://schemas.microsoft.com/office/drawing/2014/main" id="{6A9ECB33-3C2B-D236-5B54-8C767DD977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2819400"/>
          <a:ext cx="2200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977476" imgH="203112" progId="Equation.3">
                  <p:embed/>
                </p:oleObj>
              </mc:Choice>
              <mc:Fallback>
                <p:oleObj r:id="rId14" imgW="977476" imgH="20311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819400"/>
                        <a:ext cx="22002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8">
            <a:extLst>
              <a:ext uri="{FF2B5EF4-FFF2-40B4-BE49-F238E27FC236}">
                <a16:creationId xmlns:a16="http://schemas.microsoft.com/office/drawing/2014/main" id="{7AE9EB94-E8F2-9ACA-25A4-F66F126673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4191000"/>
          <a:ext cx="23622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977476" imgH="203112" progId="Equation.3">
                  <p:embed/>
                </p:oleObj>
              </mc:Choice>
              <mc:Fallback>
                <p:oleObj r:id="rId16" imgW="977476" imgH="20311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191000"/>
                        <a:ext cx="23622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6" name="Object 19">
            <a:extLst>
              <a:ext uri="{FF2B5EF4-FFF2-40B4-BE49-F238E27FC236}">
                <a16:creationId xmlns:a16="http://schemas.microsoft.com/office/drawing/2014/main" id="{CB16D92C-C731-8942-274E-BCD85ABC6E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" y="5334000"/>
          <a:ext cx="571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90417" imgH="152334" progId="Equation.3">
                  <p:embed/>
                </p:oleObj>
              </mc:Choice>
              <mc:Fallback>
                <p:oleObj r:id="rId18" imgW="190417" imgH="152334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5334000"/>
                        <a:ext cx="571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1">
            <a:extLst>
              <a:ext uri="{FF2B5EF4-FFF2-40B4-BE49-F238E27FC236}">
                <a16:creationId xmlns:a16="http://schemas.microsoft.com/office/drawing/2014/main" id="{6DFF506C-9CA3-B32E-7ECB-574E1EBD6F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5322888"/>
          <a:ext cx="69342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3009900" imgH="203200" progId="Equation.3">
                  <p:embed/>
                </p:oleObj>
              </mc:Choice>
              <mc:Fallback>
                <p:oleObj r:id="rId20" imgW="3009900" imgH="203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322888"/>
                        <a:ext cx="69342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5">
            <a:extLst>
              <a:ext uri="{FF2B5EF4-FFF2-40B4-BE49-F238E27FC236}">
                <a16:creationId xmlns:a16="http://schemas.microsoft.com/office/drawing/2014/main" id="{2AEDFE8D-E6C8-31C8-A825-41681AF6A4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2819400"/>
          <a:ext cx="165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736600" imgH="203200" progId="Equation.3">
                  <p:embed/>
                </p:oleObj>
              </mc:Choice>
              <mc:Fallback>
                <p:oleObj r:id="rId22" imgW="736600" imgH="203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819400"/>
                        <a:ext cx="16573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6">
            <a:extLst>
              <a:ext uri="{FF2B5EF4-FFF2-40B4-BE49-F238E27FC236}">
                <a16:creationId xmlns:a16="http://schemas.microsoft.com/office/drawing/2014/main" id="{E34FC28C-6299-F751-1128-46F10B96AC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4191000"/>
          <a:ext cx="165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736600" imgH="203200" progId="Equation.3">
                  <p:embed/>
                </p:oleObj>
              </mc:Choice>
              <mc:Fallback>
                <p:oleObj r:id="rId24" imgW="736600" imgH="203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191000"/>
                        <a:ext cx="16573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6">
            <a:extLst>
              <a:ext uri="{FF2B5EF4-FFF2-40B4-BE49-F238E27FC236}">
                <a16:creationId xmlns:a16="http://schemas.microsoft.com/office/drawing/2014/main" id="{E41D3EAC-5A02-3197-6410-B613D40220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34F7DCCD-B0E6-479E-8492-BE87C750F17F}" type="slidenum">
              <a:rPr altLang="zh-TW" sz="14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27</a:t>
            </a:fld>
            <a:endParaRPr lang="zh-TW" altLang="zh-TW" sz="14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74AA0930-634F-E2C6-0F61-B93F42E37B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TW" altLang="en-US" sz="3200" u="sng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貝氏定理</a:t>
            </a:r>
            <a:r>
              <a:rPr lang="en-US" altLang="zh-TW" sz="3200" u="sng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(Bayes Theorem)-(5/8)</a:t>
            </a:r>
          </a:p>
        </p:txBody>
      </p:sp>
      <p:grpSp>
        <p:nvGrpSpPr>
          <p:cNvPr id="32772" name="Group 3">
            <a:extLst>
              <a:ext uri="{FF2B5EF4-FFF2-40B4-BE49-F238E27FC236}">
                <a16:creationId xmlns:a16="http://schemas.microsoft.com/office/drawing/2014/main" id="{EDBD848B-BA23-5C8E-FBC5-E7BE71931856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1773238"/>
            <a:ext cx="3816350" cy="1727200"/>
            <a:chOff x="2340" y="1980"/>
            <a:chExt cx="3780" cy="1890"/>
          </a:xfrm>
        </p:grpSpPr>
        <p:sp>
          <p:nvSpPr>
            <p:cNvPr id="32780" name="Rectangle 4">
              <a:extLst>
                <a:ext uri="{FF2B5EF4-FFF2-40B4-BE49-F238E27FC236}">
                  <a16:creationId xmlns:a16="http://schemas.microsoft.com/office/drawing/2014/main" id="{24EE6780-1539-7268-3DF4-20DA4BCBB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1980"/>
              <a:ext cx="3240" cy="1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2781" name="Line 5">
              <a:extLst>
                <a:ext uri="{FF2B5EF4-FFF2-40B4-BE49-F238E27FC236}">
                  <a16:creationId xmlns:a16="http://schemas.microsoft.com/office/drawing/2014/main" id="{63B2BBA0-4FDF-2804-C567-C56DA1ACC2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1980"/>
              <a:ext cx="0" cy="1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2" name="Rectangle 6">
              <a:extLst>
                <a:ext uri="{FF2B5EF4-FFF2-40B4-BE49-F238E27FC236}">
                  <a16:creationId xmlns:a16="http://schemas.microsoft.com/office/drawing/2014/main" id="{8E67405B-034B-D596-A2F1-B588FFEEA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3240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TW" altLang="zh-TW" sz="2400">
                <a:latin typeface="Arial" panose="020B0604020202020204" pitchFamily="34" charset="0"/>
              </a:endParaRPr>
            </a:p>
          </p:txBody>
        </p:sp>
        <p:sp>
          <p:nvSpPr>
            <p:cNvPr id="32783" name="Rectangle 7">
              <a:extLst>
                <a:ext uri="{FF2B5EF4-FFF2-40B4-BE49-F238E27FC236}">
                  <a16:creationId xmlns:a16="http://schemas.microsoft.com/office/drawing/2014/main" id="{3C7C460D-8F70-0D60-BDA5-9D8AEFCC0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0" y="3240"/>
              <a:ext cx="682" cy="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32784" name="Oval 8">
              <a:extLst>
                <a:ext uri="{FF2B5EF4-FFF2-40B4-BE49-F238E27FC236}">
                  <a16:creationId xmlns:a16="http://schemas.microsoft.com/office/drawing/2014/main" id="{ED58087F-64DF-AF24-6E79-0B3E9562D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" y="2340"/>
              <a:ext cx="1440" cy="1080"/>
            </a:xfrm>
            <a:prstGeom prst="ellipse">
              <a:avLst/>
            </a:prstGeom>
            <a:solidFill>
              <a:srgbClr val="00FFFF">
                <a:alpha val="43921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2785" name="Rectangle 9">
              <a:extLst>
                <a:ext uri="{FF2B5EF4-FFF2-40B4-BE49-F238E27FC236}">
                  <a16:creationId xmlns:a16="http://schemas.microsoft.com/office/drawing/2014/main" id="{943591D6-4332-973E-431E-B85E8E5C4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2700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TW" sz="2400">
                  <a:latin typeface="Times New Roman" panose="02020603050405020304" pitchFamily="18" charset="0"/>
                </a:rPr>
                <a:t>B</a:t>
              </a:r>
              <a:endParaRPr lang="en-US" altLang="zh-TW" sz="2400">
                <a:latin typeface="Arial" panose="020B0604020202020204" pitchFamily="34" charset="0"/>
              </a:endParaRPr>
            </a:p>
          </p:txBody>
        </p:sp>
        <p:sp>
          <p:nvSpPr>
            <p:cNvPr id="32786" name="Rectangle 10">
              <a:extLst>
                <a:ext uri="{FF2B5EF4-FFF2-40B4-BE49-F238E27FC236}">
                  <a16:creationId xmlns:a16="http://schemas.microsoft.com/office/drawing/2014/main" id="{C4A36944-3BA1-D62C-BB25-90A4AAB71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0" y="3240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TW" sz="2400">
                  <a:latin typeface="Times New Roman" panose="02020603050405020304" pitchFamily="18" charset="0"/>
                </a:rPr>
                <a:t>S</a:t>
              </a:r>
              <a:endParaRPr lang="en-US" altLang="zh-TW" sz="2400">
                <a:latin typeface="Arial" panose="020B0604020202020204" pitchFamily="34" charset="0"/>
              </a:endParaRPr>
            </a:p>
          </p:txBody>
        </p:sp>
      </p:grpSp>
      <p:sp>
        <p:nvSpPr>
          <p:cNvPr id="32773" name="Rectangle 12">
            <a:extLst>
              <a:ext uri="{FF2B5EF4-FFF2-40B4-BE49-F238E27FC236}">
                <a16:creationId xmlns:a16="http://schemas.microsoft.com/office/drawing/2014/main" id="{DE21F194-C0E2-41E7-D863-E8E6AEAF8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852738"/>
            <a:ext cx="7207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A1</a:t>
            </a:r>
          </a:p>
        </p:txBody>
      </p:sp>
      <p:sp>
        <p:nvSpPr>
          <p:cNvPr id="32774" name="Rectangle 14">
            <a:extLst>
              <a:ext uri="{FF2B5EF4-FFF2-40B4-BE49-F238E27FC236}">
                <a16:creationId xmlns:a16="http://schemas.microsoft.com/office/drawing/2014/main" id="{B764E04C-2DE9-C3AF-22D9-80654EB3E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2852738"/>
            <a:ext cx="7207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A2</a:t>
            </a:r>
          </a:p>
        </p:txBody>
      </p:sp>
      <p:sp>
        <p:nvSpPr>
          <p:cNvPr id="32775" name="Rectangle 15">
            <a:extLst>
              <a:ext uri="{FF2B5EF4-FFF2-40B4-BE49-F238E27FC236}">
                <a16:creationId xmlns:a16="http://schemas.microsoft.com/office/drawing/2014/main" id="{FE3D0235-14CA-D849-4F8E-FABE0A200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1700213"/>
            <a:ext cx="40259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有二個樣本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A1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A2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為一樣本空間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S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之一分割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見左圖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graphicFrame>
        <p:nvGraphicFramePr>
          <p:cNvPr id="32776" name="Object 6">
            <a:extLst>
              <a:ext uri="{FF2B5EF4-FFF2-40B4-BE49-F238E27FC236}">
                <a16:creationId xmlns:a16="http://schemas.microsoft.com/office/drawing/2014/main" id="{FEB05E4C-2B14-1A2E-4682-20ACF4FD52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2667000"/>
          <a:ext cx="29718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485900" imgH="914400" progId="Equation.3">
                  <p:embed/>
                </p:oleObj>
              </mc:Choice>
              <mc:Fallback>
                <p:oleObj r:id="rId2" imgW="148590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667000"/>
                        <a:ext cx="29718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3">
            <a:extLst>
              <a:ext uri="{FF2B5EF4-FFF2-40B4-BE49-F238E27FC236}">
                <a16:creationId xmlns:a16="http://schemas.microsoft.com/office/drawing/2014/main" id="{7ED2E8B9-616A-562E-C2C5-E351821888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4724400"/>
          <a:ext cx="125253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82391" imgH="203112" progId="Equation.3">
                  <p:embed/>
                </p:oleObj>
              </mc:Choice>
              <mc:Fallback>
                <p:oleObj r:id="rId4" imgW="482391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724400"/>
                        <a:ext cx="125253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8">
            <a:extLst>
              <a:ext uri="{FF2B5EF4-FFF2-40B4-BE49-F238E27FC236}">
                <a16:creationId xmlns:a16="http://schemas.microsoft.com/office/drawing/2014/main" id="{BFDB97E1-8EB6-3837-7E8E-CAEDD65D36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5562600"/>
          <a:ext cx="57435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108200" imgH="215900" progId="Equation.3">
                  <p:embed/>
                </p:oleObj>
              </mc:Choice>
              <mc:Fallback>
                <p:oleObj r:id="rId6" imgW="2108200" imgH="215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562600"/>
                        <a:ext cx="57435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9">
            <a:extLst>
              <a:ext uri="{FF2B5EF4-FFF2-40B4-BE49-F238E27FC236}">
                <a16:creationId xmlns:a16="http://schemas.microsoft.com/office/drawing/2014/main" id="{547A091B-F601-BE02-122B-0A00BDF86B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724400"/>
          <a:ext cx="40163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422400" imgH="215900" progId="Equation.3">
                  <p:embed/>
                </p:oleObj>
              </mc:Choice>
              <mc:Fallback>
                <p:oleObj r:id="rId8" imgW="1422400" imgH="215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724400"/>
                        <a:ext cx="40163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編號版面配置區 6">
            <a:extLst>
              <a:ext uri="{FF2B5EF4-FFF2-40B4-BE49-F238E27FC236}">
                <a16:creationId xmlns:a16="http://schemas.microsoft.com/office/drawing/2014/main" id="{3977087C-956C-80CA-601C-2A283532E9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2681C16D-E40B-4A73-B638-E228134850D2}" type="slidenum">
              <a:rPr altLang="zh-TW" sz="14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28</a:t>
            </a:fld>
            <a:endParaRPr lang="zh-TW" altLang="zh-TW" sz="14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3B0C405E-E7D9-F4B8-6AED-0EBCF1E273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TW" altLang="en-US" sz="3200" u="sng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貝氏定理</a:t>
            </a:r>
            <a:r>
              <a:rPr lang="en-US" altLang="zh-TW" sz="3200" u="sng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(Bayes Theorem)-(6/8)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53248780-886E-B821-85C5-1844503E057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36576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進入貝氏定理</a:t>
            </a:r>
            <a:r>
              <a:rPr lang="en-US" altLang="zh-TW" sz="2800" b="1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Bayes theorem )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的領域：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貝氏定理是機率論中的一個結果，它跟隨機變數的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條件機率以及邊緣機率分佈有關。通常，事件</a:t>
            </a: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在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事件</a:t>
            </a: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B(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發生</a:t>
            </a: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的條件下的機率，與事件</a:t>
            </a: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在事件</a:t>
            </a: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條件下的機率是不一樣的；然而，這兩者是有確定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的關係。</a:t>
            </a:r>
            <a:endParaRPr lang="en-US" altLang="zh-TW" sz="28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貝氏定理：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TW" sz="28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33797" name="Object 3">
            <a:extLst>
              <a:ext uri="{FF2B5EF4-FFF2-40B4-BE49-F238E27FC236}">
                <a16:creationId xmlns:a16="http://schemas.microsoft.com/office/drawing/2014/main" id="{54DE241C-3EE4-0148-0E8C-1039D56037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5480050"/>
          <a:ext cx="28194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71600" imgH="419100" progId="Equation.3">
                  <p:embed/>
                </p:oleObj>
              </mc:Choice>
              <mc:Fallback>
                <p:oleObj r:id="rId2" imgW="13716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480050"/>
                        <a:ext cx="281940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CF0E67EF-B2E3-F993-9CF2-2D9FAA7135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5473700"/>
          <a:ext cx="452278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146300" imgH="431800" progId="Equation.3">
                  <p:embed/>
                </p:oleObj>
              </mc:Choice>
              <mc:Fallback>
                <p:oleObj r:id="rId4" imgW="21463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473700"/>
                        <a:ext cx="4522788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6">
            <a:extLst>
              <a:ext uri="{FF2B5EF4-FFF2-40B4-BE49-F238E27FC236}">
                <a16:creationId xmlns:a16="http://schemas.microsoft.com/office/drawing/2014/main" id="{236693D2-4258-1C2E-E833-7AB014627B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26A31CC6-32BF-4E56-89FB-4E27AA16BB4D}" type="slidenum">
              <a:rPr altLang="zh-TW" sz="14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29</a:t>
            </a:fld>
            <a:endParaRPr lang="zh-TW" altLang="zh-TW" sz="14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7E332C15-3898-B365-444F-F1CC887DD2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TW" altLang="en-US" sz="3200" u="sng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貝氏定理</a:t>
            </a:r>
            <a:r>
              <a:rPr lang="en-US" altLang="zh-TW" sz="3200" u="sng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(Bayes Theorem)-(7/8)</a:t>
            </a:r>
          </a:p>
        </p:txBody>
      </p:sp>
      <p:grpSp>
        <p:nvGrpSpPr>
          <p:cNvPr id="34820" name="Group 3">
            <a:extLst>
              <a:ext uri="{FF2B5EF4-FFF2-40B4-BE49-F238E27FC236}">
                <a16:creationId xmlns:a16="http://schemas.microsoft.com/office/drawing/2014/main" id="{7AA27804-72D7-17AC-38E0-5131AA3D9A8E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1773238"/>
            <a:ext cx="3816350" cy="1944687"/>
            <a:chOff x="2340" y="1980"/>
            <a:chExt cx="3780" cy="1890"/>
          </a:xfrm>
        </p:grpSpPr>
        <p:sp>
          <p:nvSpPr>
            <p:cNvPr id="34842" name="Rectangle 4">
              <a:extLst>
                <a:ext uri="{FF2B5EF4-FFF2-40B4-BE49-F238E27FC236}">
                  <a16:creationId xmlns:a16="http://schemas.microsoft.com/office/drawing/2014/main" id="{6714679A-9585-7295-5CB5-0E0EB9F75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1980"/>
              <a:ext cx="3240" cy="1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4843" name="Line 5">
              <a:extLst>
                <a:ext uri="{FF2B5EF4-FFF2-40B4-BE49-F238E27FC236}">
                  <a16:creationId xmlns:a16="http://schemas.microsoft.com/office/drawing/2014/main" id="{73678EC0-35CA-3B23-A42F-F4B6BEA4E8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1980"/>
              <a:ext cx="0" cy="1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44" name="Rectangle 6">
              <a:extLst>
                <a:ext uri="{FF2B5EF4-FFF2-40B4-BE49-F238E27FC236}">
                  <a16:creationId xmlns:a16="http://schemas.microsoft.com/office/drawing/2014/main" id="{AE2EA724-7409-0FD0-C6D1-17C0D5716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3240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TW" sz="2400">
                  <a:latin typeface="Times New Roman" panose="02020603050405020304" pitchFamily="18" charset="0"/>
                </a:rPr>
                <a:t>F</a:t>
              </a:r>
              <a:endParaRPr lang="en-US" altLang="zh-TW" sz="2400">
                <a:latin typeface="Arial" panose="020B0604020202020204" pitchFamily="34" charset="0"/>
              </a:endParaRPr>
            </a:p>
          </p:txBody>
        </p:sp>
        <p:sp>
          <p:nvSpPr>
            <p:cNvPr id="34845" name="Rectangle 7">
              <a:extLst>
                <a:ext uri="{FF2B5EF4-FFF2-40B4-BE49-F238E27FC236}">
                  <a16:creationId xmlns:a16="http://schemas.microsoft.com/office/drawing/2014/main" id="{03179ED3-4EDD-2E62-ED27-FB7E05A9B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0" y="3240"/>
              <a:ext cx="682" cy="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34846" name="Oval 8">
              <a:extLst>
                <a:ext uri="{FF2B5EF4-FFF2-40B4-BE49-F238E27FC236}">
                  <a16:creationId xmlns:a16="http://schemas.microsoft.com/office/drawing/2014/main" id="{8E5C3F22-FB5B-BA59-36F5-81EA57CE7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" y="2340"/>
              <a:ext cx="1440" cy="1080"/>
            </a:xfrm>
            <a:prstGeom prst="ellipse">
              <a:avLst/>
            </a:prstGeom>
            <a:solidFill>
              <a:srgbClr val="00FFFF">
                <a:alpha val="43921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4847" name="Rectangle 9">
              <a:extLst>
                <a:ext uri="{FF2B5EF4-FFF2-40B4-BE49-F238E27FC236}">
                  <a16:creationId xmlns:a16="http://schemas.microsoft.com/office/drawing/2014/main" id="{58CE1FE8-E5F1-675F-98FB-D04AFC2F9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2700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TW" sz="2400">
                  <a:latin typeface="Times New Roman" panose="02020603050405020304" pitchFamily="18" charset="0"/>
                </a:rPr>
                <a:t>E</a:t>
              </a:r>
              <a:endParaRPr lang="en-US" altLang="zh-TW" sz="2400">
                <a:latin typeface="Arial" panose="020B0604020202020204" pitchFamily="34" charset="0"/>
              </a:endParaRPr>
            </a:p>
          </p:txBody>
        </p:sp>
        <p:sp>
          <p:nvSpPr>
            <p:cNvPr id="34848" name="Rectangle 10">
              <a:extLst>
                <a:ext uri="{FF2B5EF4-FFF2-40B4-BE49-F238E27FC236}">
                  <a16:creationId xmlns:a16="http://schemas.microsoft.com/office/drawing/2014/main" id="{8DFD217E-D74B-1990-B474-6B01B6E58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0" y="3240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TW" sz="2400">
                  <a:latin typeface="Times New Roman" panose="02020603050405020304" pitchFamily="18" charset="0"/>
                </a:rPr>
                <a:t>S</a:t>
              </a:r>
              <a:endParaRPr lang="en-US" altLang="zh-TW" sz="2400">
                <a:latin typeface="Arial" panose="020B0604020202020204" pitchFamily="34" charset="0"/>
              </a:endParaRPr>
            </a:p>
          </p:txBody>
        </p:sp>
      </p:grpSp>
      <p:sp>
        <p:nvSpPr>
          <p:cNvPr id="34821" name="Rectangle 11">
            <a:extLst>
              <a:ext uri="{FF2B5EF4-FFF2-40B4-BE49-F238E27FC236}">
                <a16:creationId xmlns:a16="http://schemas.microsoft.com/office/drawing/2014/main" id="{BE04A824-C3C5-E134-F1EB-79F8821E5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4822" name="Object 12">
            <a:extLst>
              <a:ext uri="{FF2B5EF4-FFF2-40B4-BE49-F238E27FC236}">
                <a16:creationId xmlns:a16="http://schemas.microsoft.com/office/drawing/2014/main" id="{8ED920FB-5462-1092-4EB3-08108E4F69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1412875"/>
          <a:ext cx="6794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68140" imgH="203112" progId="Equation.DSMT4">
                  <p:embed/>
                </p:oleObj>
              </mc:Choice>
              <mc:Fallback>
                <p:oleObj r:id="rId2" imgW="368140" imgH="20311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412875"/>
                        <a:ext cx="6794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13">
            <a:extLst>
              <a:ext uri="{FF2B5EF4-FFF2-40B4-BE49-F238E27FC236}">
                <a16:creationId xmlns:a16="http://schemas.microsoft.com/office/drawing/2014/main" id="{CA9FDCCE-1C04-1732-60BF-1CCA1F1F7A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1773238"/>
          <a:ext cx="8445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57200" imgH="228600" progId="Equation.DSMT4">
                  <p:embed/>
                </p:oleObj>
              </mc:Choice>
              <mc:Fallback>
                <p:oleObj r:id="rId4" imgW="45720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773238"/>
                        <a:ext cx="8445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14">
            <a:extLst>
              <a:ext uri="{FF2B5EF4-FFF2-40B4-BE49-F238E27FC236}">
                <a16:creationId xmlns:a16="http://schemas.microsoft.com/office/drawing/2014/main" id="{23D39D99-5B6A-C861-D7ED-BE7CC53186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2205038"/>
          <a:ext cx="10318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558558" imgH="203112" progId="Equation.DSMT4">
                  <p:embed/>
                </p:oleObj>
              </mc:Choice>
              <mc:Fallback>
                <p:oleObj r:id="rId6" imgW="558558" imgH="203112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205038"/>
                        <a:ext cx="103187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15">
            <a:extLst>
              <a:ext uri="{FF2B5EF4-FFF2-40B4-BE49-F238E27FC236}">
                <a16:creationId xmlns:a16="http://schemas.microsoft.com/office/drawing/2014/main" id="{A6F0AB90-E968-56CE-A47F-C1ED3B53AF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4988" y="2565400"/>
          <a:ext cx="119538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647700" imgH="228600" progId="Equation.DSMT4">
                  <p:embed/>
                </p:oleObj>
              </mc:Choice>
              <mc:Fallback>
                <p:oleObj r:id="rId8" imgW="64770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4988" y="2565400"/>
                        <a:ext cx="1195387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6" name="Rectangle 17">
            <a:extLst>
              <a:ext uri="{FF2B5EF4-FFF2-40B4-BE49-F238E27FC236}">
                <a16:creationId xmlns:a16="http://schemas.microsoft.com/office/drawing/2014/main" id="{7E0D068D-DE07-CD25-8F21-3BAB71286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1412875"/>
            <a:ext cx="1079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TW" altLang="en-US" sz="1800">
                <a:latin typeface="標楷體" panose="03000509000000000000" pitchFamily="65" charset="-120"/>
                <a:ea typeface="標楷體" panose="03000509000000000000" pitchFamily="65" charset="-120"/>
              </a:rPr>
              <a:t>為女生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34827" name="Rectangle 18">
            <a:extLst>
              <a:ext uri="{FF2B5EF4-FFF2-40B4-BE49-F238E27FC236}">
                <a16:creationId xmlns:a16="http://schemas.microsoft.com/office/drawing/2014/main" id="{6BBA1355-E73D-3CFB-4321-6418B6E2B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1773238"/>
            <a:ext cx="1079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TW" altLang="en-US" sz="1800">
                <a:latin typeface="標楷體" panose="03000509000000000000" pitchFamily="65" charset="-120"/>
                <a:ea typeface="標楷體" panose="03000509000000000000" pitchFamily="65" charset="-120"/>
              </a:rPr>
              <a:t>為男生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34828" name="Rectangle 19">
            <a:extLst>
              <a:ext uri="{FF2B5EF4-FFF2-40B4-BE49-F238E27FC236}">
                <a16:creationId xmlns:a16="http://schemas.microsoft.com/office/drawing/2014/main" id="{803BEF23-D909-DA78-2DF1-85A7A2607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2133600"/>
            <a:ext cx="22320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TW" altLang="en-US" sz="1800">
                <a:latin typeface="標楷體" panose="03000509000000000000" pitchFamily="65" charset="-120"/>
                <a:ea typeface="標楷體" panose="03000509000000000000" pitchFamily="65" charset="-120"/>
              </a:rPr>
              <a:t>為女生及格的事件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34829" name="Rectangle 20">
            <a:extLst>
              <a:ext uri="{FF2B5EF4-FFF2-40B4-BE49-F238E27FC236}">
                <a16:creationId xmlns:a16="http://schemas.microsoft.com/office/drawing/2014/main" id="{91707648-B5D6-4EBC-9243-3FF9837CA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1052513"/>
            <a:ext cx="22320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TW" altLang="en-US" sz="1800">
                <a:latin typeface="標楷體" panose="03000509000000000000" pitchFamily="65" charset="-120"/>
                <a:ea typeface="標楷體" panose="03000509000000000000" pitchFamily="65" charset="-120"/>
              </a:rPr>
              <a:t>為及格事件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34830" name="Rectangle 21">
            <a:extLst>
              <a:ext uri="{FF2B5EF4-FFF2-40B4-BE49-F238E27FC236}">
                <a16:creationId xmlns:a16="http://schemas.microsoft.com/office/drawing/2014/main" id="{A2CBB3AE-596A-B179-18FB-C897A0FEF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2565400"/>
            <a:ext cx="22320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TW" altLang="en-US" sz="1800">
                <a:latin typeface="標楷體" panose="03000509000000000000" pitchFamily="65" charset="-120"/>
                <a:ea typeface="標楷體" panose="03000509000000000000" pitchFamily="65" charset="-120"/>
              </a:rPr>
              <a:t>為男生及格的事件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4831" name="Object 22">
            <a:extLst>
              <a:ext uri="{FF2B5EF4-FFF2-40B4-BE49-F238E27FC236}">
                <a16:creationId xmlns:a16="http://schemas.microsoft.com/office/drawing/2014/main" id="{F59F931F-244A-B07E-8793-FBC0350C39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1052513"/>
          <a:ext cx="28098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52268" imgH="164957" progId="Equation.DSMT4">
                  <p:embed/>
                </p:oleObj>
              </mc:Choice>
              <mc:Fallback>
                <p:oleObj r:id="rId10" imgW="152268" imgH="164957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052513"/>
                        <a:ext cx="280987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2" name="Object 23">
            <a:extLst>
              <a:ext uri="{FF2B5EF4-FFF2-40B4-BE49-F238E27FC236}">
                <a16:creationId xmlns:a16="http://schemas.microsoft.com/office/drawing/2014/main" id="{86D70D33-2D57-D4D6-3724-25432D97B2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2997200"/>
          <a:ext cx="22510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219200" imgH="228600" progId="Equation.DSMT4">
                  <p:embed/>
                </p:oleObj>
              </mc:Choice>
              <mc:Fallback>
                <p:oleObj r:id="rId12" imgW="1219200" imgH="228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997200"/>
                        <a:ext cx="22510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3" name="Rectangle 24">
            <a:extLst>
              <a:ext uri="{FF2B5EF4-FFF2-40B4-BE49-F238E27FC236}">
                <a16:creationId xmlns:a16="http://schemas.microsoft.com/office/drawing/2014/main" id="{5BAB5309-EFC2-70C4-6C39-F89483703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2997200"/>
            <a:ext cx="57626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TW" altLang="en-US" sz="1800">
                <a:latin typeface="標楷體" panose="03000509000000000000" pitchFamily="65" charset="-120"/>
                <a:ea typeface="標楷體" panose="03000509000000000000" pitchFamily="65" charset="-120"/>
              </a:rPr>
              <a:t>求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34834" name="Rectangle 27">
            <a:extLst>
              <a:ext uri="{FF2B5EF4-FFF2-40B4-BE49-F238E27FC236}">
                <a16:creationId xmlns:a16="http://schemas.microsoft.com/office/drawing/2014/main" id="{5CD25E46-2CC5-BF37-49C8-21E6196B8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125538"/>
            <a:ext cx="863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例：</a:t>
            </a:r>
          </a:p>
        </p:txBody>
      </p:sp>
      <p:graphicFrame>
        <p:nvGraphicFramePr>
          <p:cNvPr id="34835" name="Object 28">
            <a:extLst>
              <a:ext uri="{FF2B5EF4-FFF2-40B4-BE49-F238E27FC236}">
                <a16:creationId xmlns:a16="http://schemas.microsoft.com/office/drawing/2014/main" id="{6462FC59-2917-27C3-DCEB-293F24FB8F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3213100"/>
          <a:ext cx="420687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228600" imgH="190500" progId="Equation.DSMT4">
                  <p:embed/>
                </p:oleObj>
              </mc:Choice>
              <mc:Fallback>
                <p:oleObj r:id="rId14" imgW="228600" imgH="1905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213100"/>
                        <a:ext cx="420687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6" name="Object 9">
            <a:extLst>
              <a:ext uri="{FF2B5EF4-FFF2-40B4-BE49-F238E27FC236}">
                <a16:creationId xmlns:a16="http://schemas.microsoft.com/office/drawing/2014/main" id="{2F41ABAF-BDF0-50F3-6A96-BB27061EA7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3962400"/>
          <a:ext cx="1371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685800" imgH="203200" progId="Equation.3">
                  <p:embed/>
                </p:oleObj>
              </mc:Choice>
              <mc:Fallback>
                <p:oleObj r:id="rId16" imgW="685800" imgH="20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962400"/>
                        <a:ext cx="1371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0">
            <a:extLst>
              <a:ext uri="{FF2B5EF4-FFF2-40B4-BE49-F238E27FC236}">
                <a16:creationId xmlns:a16="http://schemas.microsoft.com/office/drawing/2014/main" id="{0C0B8823-292C-84C2-2329-17C886DA34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810000"/>
          <a:ext cx="14478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787400" imgH="419100" progId="Equation.3">
                  <p:embed/>
                </p:oleObj>
              </mc:Choice>
              <mc:Fallback>
                <p:oleObj r:id="rId18" imgW="7874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810000"/>
                        <a:ext cx="14478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1">
            <a:extLst>
              <a:ext uri="{FF2B5EF4-FFF2-40B4-BE49-F238E27FC236}">
                <a16:creationId xmlns:a16="http://schemas.microsoft.com/office/drawing/2014/main" id="{52C94AF9-CB54-509F-22D8-00C96CF28D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3810000"/>
          <a:ext cx="2921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1460500" imgH="419100" progId="Equation.3">
                  <p:embed/>
                </p:oleObj>
              </mc:Choice>
              <mc:Fallback>
                <p:oleObj r:id="rId20" imgW="1460500" imgH="419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810000"/>
                        <a:ext cx="2921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2">
            <a:extLst>
              <a:ext uri="{FF2B5EF4-FFF2-40B4-BE49-F238E27FC236}">
                <a16:creationId xmlns:a16="http://schemas.microsoft.com/office/drawing/2014/main" id="{EBE1DA66-3EDA-B411-A7AD-C499ED8035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4648200"/>
          <a:ext cx="4267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2133600" imgH="419100" progId="Equation.3">
                  <p:embed/>
                </p:oleObj>
              </mc:Choice>
              <mc:Fallback>
                <p:oleObj r:id="rId22" imgW="2133600" imgH="419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648200"/>
                        <a:ext cx="4267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0" name="Object 16">
            <a:extLst>
              <a:ext uri="{FF2B5EF4-FFF2-40B4-BE49-F238E27FC236}">
                <a16:creationId xmlns:a16="http://schemas.microsoft.com/office/drawing/2014/main" id="{0D0E3E08-F5CC-14DB-B1E6-DD1B238B03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5000" y="5715000"/>
          <a:ext cx="149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749300" imgH="228600" progId="Equation.3">
                  <p:embed/>
                </p:oleObj>
              </mc:Choice>
              <mc:Fallback>
                <p:oleObj r:id="rId24" imgW="7493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5715000"/>
                        <a:ext cx="1498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7">
            <a:extLst>
              <a:ext uri="{FF2B5EF4-FFF2-40B4-BE49-F238E27FC236}">
                <a16:creationId xmlns:a16="http://schemas.microsoft.com/office/drawing/2014/main" id="{12EE15E4-29FB-D5E5-493E-1ABD163C73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5486400"/>
          <a:ext cx="4325938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2019300" imgH="444500" progId="Equation.3">
                  <p:embed/>
                </p:oleObj>
              </mc:Choice>
              <mc:Fallback>
                <p:oleObj r:id="rId26" imgW="2019300" imgH="4445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486400"/>
                        <a:ext cx="4325938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5">
            <a:extLst>
              <a:ext uri="{FF2B5EF4-FFF2-40B4-BE49-F238E27FC236}">
                <a16:creationId xmlns:a16="http://schemas.microsoft.com/office/drawing/2014/main" id="{EC54A4FD-65E3-0A3E-CE2C-8CA3D766E6BF}"/>
              </a:ext>
            </a:extLst>
          </p:cNvPr>
          <p:cNvGrpSpPr>
            <a:grpSpLocks/>
          </p:cNvGrpSpPr>
          <p:nvPr/>
        </p:nvGrpSpPr>
        <p:grpSpPr bwMode="auto">
          <a:xfrm>
            <a:off x="1731963" y="3316288"/>
            <a:ext cx="5545137" cy="2879725"/>
            <a:chOff x="1620" y="1440"/>
            <a:chExt cx="4320" cy="3420"/>
          </a:xfrm>
        </p:grpSpPr>
        <p:sp>
          <p:nvSpPr>
            <p:cNvPr id="8200" name="Rectangle 6">
              <a:extLst>
                <a:ext uri="{FF2B5EF4-FFF2-40B4-BE49-F238E27FC236}">
                  <a16:creationId xmlns:a16="http://schemas.microsoft.com/office/drawing/2014/main" id="{AC28D65C-B72C-C267-B0E6-37D3FB43F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2160"/>
              <a:ext cx="4320" cy="27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201" name="Oval 7">
              <a:extLst>
                <a:ext uri="{FF2B5EF4-FFF2-40B4-BE49-F238E27FC236}">
                  <a16:creationId xmlns:a16="http://schemas.microsoft.com/office/drawing/2014/main" id="{E0576483-95F5-6051-CFAE-963E39E19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" y="2700"/>
              <a:ext cx="2160" cy="18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202" name="Oval 8">
              <a:extLst>
                <a:ext uri="{FF2B5EF4-FFF2-40B4-BE49-F238E27FC236}">
                  <a16:creationId xmlns:a16="http://schemas.microsoft.com/office/drawing/2014/main" id="{52BFF34B-FE52-1099-E99B-2C3A24FA0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" y="2700"/>
              <a:ext cx="2160" cy="18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203" name="Rectangle 9">
              <a:extLst>
                <a:ext uri="{FF2B5EF4-FFF2-40B4-BE49-F238E27FC236}">
                  <a16:creationId xmlns:a16="http://schemas.microsoft.com/office/drawing/2014/main" id="{00AF88CF-455C-1E60-99E6-B03A374B0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0" y="4320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TW" sz="1800">
                  <a:latin typeface="Times New Roman" panose="02020603050405020304" pitchFamily="18" charset="0"/>
                </a:rPr>
                <a:t>S</a:t>
              </a: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8204" name="Rectangle 10">
              <a:extLst>
                <a:ext uri="{FF2B5EF4-FFF2-40B4-BE49-F238E27FC236}">
                  <a16:creationId xmlns:a16="http://schemas.microsoft.com/office/drawing/2014/main" id="{B7376B2C-D3D2-3118-65CF-3472CD4B3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" y="2340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TW" sz="1800">
                  <a:latin typeface="Times New Roman" panose="02020603050405020304" pitchFamily="18" charset="0"/>
                </a:rPr>
                <a:t>A</a:t>
              </a: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8205" name="Rectangle 11">
              <a:extLst>
                <a:ext uri="{FF2B5EF4-FFF2-40B4-BE49-F238E27FC236}">
                  <a16:creationId xmlns:a16="http://schemas.microsoft.com/office/drawing/2014/main" id="{02F33477-4DF2-6AB2-9950-B56C29A35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7" y="2340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TW" sz="1800">
                  <a:latin typeface="Times New Roman" panose="02020603050405020304" pitchFamily="18" charset="0"/>
                </a:rPr>
                <a:t>B</a:t>
              </a: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8206" name="Rectangle 12">
              <a:extLst>
                <a:ext uri="{FF2B5EF4-FFF2-40B4-BE49-F238E27FC236}">
                  <a16:creationId xmlns:a16="http://schemas.microsoft.com/office/drawing/2014/main" id="{F9A4F526-A071-8B18-5428-EE72197B4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" y="3240"/>
              <a:ext cx="144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8207" name="Rectangle 13">
              <a:extLst>
                <a:ext uri="{FF2B5EF4-FFF2-40B4-BE49-F238E27FC236}">
                  <a16:creationId xmlns:a16="http://schemas.microsoft.com/office/drawing/2014/main" id="{9CDF56CD-25A0-2AD2-138D-7BFEA04A2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" y="1440"/>
              <a:ext cx="270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TW" sz="2800"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r>
                <a:rPr lang="zh-TW" altLang="en-US" sz="2800">
                  <a:latin typeface="Times New Roman" panose="02020603050405020304" pitchFamily="18" charset="0"/>
                  <a:ea typeface="標楷體" panose="03000509000000000000" pitchFamily="65" charset="-120"/>
                </a:rPr>
                <a:t>事件</a:t>
              </a:r>
              <a:r>
                <a:rPr lang="en-US" altLang="zh-TW" sz="2800">
                  <a:latin typeface="Times New Roman" panose="02020603050405020304" pitchFamily="18" charset="0"/>
                  <a:ea typeface="標楷體" panose="03000509000000000000" pitchFamily="65" charset="-120"/>
                </a:rPr>
                <a:t>A</a:t>
              </a:r>
              <a:r>
                <a:rPr lang="zh-TW" altLang="en-US" sz="2800">
                  <a:latin typeface="Times New Roman" panose="02020603050405020304" pitchFamily="18" charset="0"/>
                  <a:ea typeface="標楷體" panose="03000509000000000000" pitchFamily="65" charset="-120"/>
                </a:rPr>
                <a:t>的條件機率</a:t>
              </a:r>
              <a:endParaRPr lang="zh-TW" altLang="en-US" sz="2800">
                <a:latin typeface="Arial" panose="020B0604020202020204" pitchFamily="34" charset="0"/>
              </a:endParaRPr>
            </a:p>
          </p:txBody>
        </p:sp>
      </p:grpSp>
      <p:sp>
        <p:nvSpPr>
          <p:cNvPr id="8195" name="投影片編號版面配置區 7">
            <a:extLst>
              <a:ext uri="{FF2B5EF4-FFF2-40B4-BE49-F238E27FC236}">
                <a16:creationId xmlns:a16="http://schemas.microsoft.com/office/drawing/2014/main" id="{0A8A3130-D9C4-01D9-053E-95E2E75059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B4DFB3EB-5276-486A-BE6B-F260120F9802}" type="slidenum">
              <a:rPr altLang="zh-TW" sz="14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3</a:t>
            </a:fld>
            <a:endParaRPr lang="zh-TW" altLang="zh-TW" sz="14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B7A762CF-A672-706E-614C-9F05F8DDC7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sz="3200" u="sng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條件機率</a:t>
            </a:r>
            <a:r>
              <a:rPr lang="en-US" altLang="zh-TW" sz="3200" u="sng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(conditional probability)-(2/2)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C27DF2EE-26C3-A061-E2A3-D306903766C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411288"/>
            <a:ext cx="7283450" cy="4525962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同理，若己知發生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再發生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的條件機率為：</a:t>
            </a:r>
            <a:endParaRPr lang="zh-TW" altLang="en-US" sz="2800"/>
          </a:p>
        </p:txBody>
      </p:sp>
      <p:graphicFrame>
        <p:nvGraphicFramePr>
          <p:cNvPr id="8198" name="Object 4">
            <a:extLst>
              <a:ext uri="{FF2B5EF4-FFF2-40B4-BE49-F238E27FC236}">
                <a16:creationId xmlns:a16="http://schemas.microsoft.com/office/drawing/2014/main" id="{F0026FE6-933C-3C05-EC0E-4591272D4640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2268538" y="2246313"/>
          <a:ext cx="4319587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993900" imgH="419100" progId="Equation.DSMT4">
                  <p:embed/>
                </p:oleObj>
              </mc:Choice>
              <mc:Fallback>
                <p:oleObj r:id="rId2" imgW="1993900" imgH="419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246313"/>
                        <a:ext cx="4319587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14">
            <a:extLst>
              <a:ext uri="{FF2B5EF4-FFF2-40B4-BE49-F238E27FC236}">
                <a16:creationId xmlns:a16="http://schemas.microsoft.com/office/drawing/2014/main" id="{1A038860-E69E-516B-8948-A30D9636BDE7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3924300" y="4906963"/>
          <a:ext cx="9350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18918" imgH="165028" progId="Equation.DSMT4">
                  <p:embed/>
                </p:oleObj>
              </mc:Choice>
              <mc:Fallback>
                <p:oleObj r:id="rId4" imgW="418918" imgH="165028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906963"/>
                        <a:ext cx="93503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編號版面配置區 5">
            <a:extLst>
              <a:ext uri="{FF2B5EF4-FFF2-40B4-BE49-F238E27FC236}">
                <a16:creationId xmlns:a16="http://schemas.microsoft.com/office/drawing/2014/main" id="{4E7CB613-72C9-F042-4CED-4B6038BF95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F0DA1711-7FC8-473D-8682-82B4A817E46B}" type="slidenum">
              <a:rPr altLang="zh-TW" sz="14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30</a:t>
            </a:fld>
            <a:endParaRPr lang="zh-TW" altLang="zh-TW" sz="14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080DE755-7081-B219-9C4F-47BC9528F6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TW" altLang="en-US" sz="3200" u="sng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貝氏定理</a:t>
            </a:r>
            <a:r>
              <a:rPr lang="en-US" altLang="zh-TW" sz="3200" u="sng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(Bayes Theorem)-</a:t>
            </a:r>
            <a:r>
              <a:rPr lang="zh-TW" altLang="en-US" sz="3200" u="sng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一般式</a:t>
            </a:r>
            <a:r>
              <a:rPr lang="en-US" altLang="zh-TW" sz="3200" u="sng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-(8/8)</a:t>
            </a:r>
            <a:endParaRPr lang="zh-TW" altLang="en-US" sz="3200" u="sng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35844" name="Group 3">
            <a:extLst>
              <a:ext uri="{FF2B5EF4-FFF2-40B4-BE49-F238E27FC236}">
                <a16:creationId xmlns:a16="http://schemas.microsoft.com/office/drawing/2014/main" id="{209FA0E9-70C3-4199-A187-89A235F9D2C9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484313"/>
            <a:ext cx="3959225" cy="2160587"/>
            <a:chOff x="2340" y="1980"/>
            <a:chExt cx="3780" cy="1980"/>
          </a:xfrm>
        </p:grpSpPr>
        <p:sp>
          <p:nvSpPr>
            <p:cNvPr id="35851" name="Rectangle 4">
              <a:extLst>
                <a:ext uri="{FF2B5EF4-FFF2-40B4-BE49-F238E27FC236}">
                  <a16:creationId xmlns:a16="http://schemas.microsoft.com/office/drawing/2014/main" id="{A904A8E5-A762-A3C3-1225-3E4EBAC03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1980"/>
              <a:ext cx="3240" cy="1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5852" name="Line 5">
              <a:extLst>
                <a:ext uri="{FF2B5EF4-FFF2-40B4-BE49-F238E27FC236}">
                  <a16:creationId xmlns:a16="http://schemas.microsoft.com/office/drawing/2014/main" id="{880F4237-ED7A-6263-3BDB-375CE73398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40" y="1980"/>
              <a:ext cx="108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3" name="Rectangle 6">
              <a:extLst>
                <a:ext uri="{FF2B5EF4-FFF2-40B4-BE49-F238E27FC236}">
                  <a16:creationId xmlns:a16="http://schemas.microsoft.com/office/drawing/2014/main" id="{4C48DCAA-E1E1-8256-7D84-E0066997F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1980"/>
              <a:ext cx="72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TW" sz="2200">
                  <a:latin typeface="Times New Roman" panose="02020603050405020304" pitchFamily="18" charset="0"/>
                </a:rPr>
                <a:t>F1</a:t>
              </a:r>
              <a:endParaRPr lang="en-US" altLang="zh-TW" sz="2200">
                <a:latin typeface="Arial" panose="020B0604020202020204" pitchFamily="34" charset="0"/>
              </a:endParaRPr>
            </a:p>
          </p:txBody>
        </p:sp>
        <p:sp>
          <p:nvSpPr>
            <p:cNvPr id="35854" name="Oval 7">
              <a:extLst>
                <a:ext uri="{FF2B5EF4-FFF2-40B4-BE49-F238E27FC236}">
                  <a16:creationId xmlns:a16="http://schemas.microsoft.com/office/drawing/2014/main" id="{72D12BB8-B01F-5609-B66F-C23B492D4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2340"/>
              <a:ext cx="1440" cy="1080"/>
            </a:xfrm>
            <a:prstGeom prst="ellipse">
              <a:avLst/>
            </a:prstGeom>
            <a:solidFill>
              <a:srgbClr val="00FFFF">
                <a:alpha val="43921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5855" name="Rectangle 8">
              <a:extLst>
                <a:ext uri="{FF2B5EF4-FFF2-40B4-BE49-F238E27FC236}">
                  <a16:creationId xmlns:a16="http://schemas.microsoft.com/office/drawing/2014/main" id="{976E056C-FB13-8B5D-28A9-5B00F8E97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700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TW" sz="3000">
                  <a:latin typeface="Times New Roman" panose="02020603050405020304" pitchFamily="18" charset="0"/>
                </a:rPr>
                <a:t>E</a:t>
              </a:r>
              <a:endParaRPr lang="en-US" altLang="zh-TW" sz="3000">
                <a:latin typeface="Arial" panose="020B0604020202020204" pitchFamily="34" charset="0"/>
              </a:endParaRPr>
            </a:p>
          </p:txBody>
        </p:sp>
        <p:sp>
          <p:nvSpPr>
            <p:cNvPr id="35856" name="Rectangle 9">
              <a:extLst>
                <a:ext uri="{FF2B5EF4-FFF2-40B4-BE49-F238E27FC236}">
                  <a16:creationId xmlns:a16="http://schemas.microsoft.com/office/drawing/2014/main" id="{B5A65E1E-FBD9-086D-5378-0426AA3B4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0" y="3420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TW" sz="2200">
                  <a:latin typeface="Times New Roman" panose="02020603050405020304" pitchFamily="18" charset="0"/>
                </a:rPr>
                <a:t>S</a:t>
              </a:r>
              <a:endParaRPr lang="en-US" altLang="zh-TW" sz="2200">
                <a:latin typeface="Arial" panose="020B0604020202020204" pitchFamily="34" charset="0"/>
              </a:endParaRPr>
            </a:p>
          </p:txBody>
        </p:sp>
        <p:sp>
          <p:nvSpPr>
            <p:cNvPr id="35857" name="Line 10">
              <a:extLst>
                <a:ext uri="{FF2B5EF4-FFF2-40B4-BE49-F238E27FC236}">
                  <a16:creationId xmlns:a16="http://schemas.microsoft.com/office/drawing/2014/main" id="{8F050921-BE1E-ACB9-0FD0-ACF973DEC3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40" y="1980"/>
              <a:ext cx="180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8" name="Line 11">
              <a:extLst>
                <a:ext uri="{FF2B5EF4-FFF2-40B4-BE49-F238E27FC236}">
                  <a16:creationId xmlns:a16="http://schemas.microsoft.com/office/drawing/2014/main" id="{556CC786-2536-5B94-8FF9-19B53B9EE8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20" y="1980"/>
              <a:ext cx="2160" cy="1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9" name="Line 12">
              <a:extLst>
                <a:ext uri="{FF2B5EF4-FFF2-40B4-BE49-F238E27FC236}">
                  <a16:creationId xmlns:a16="http://schemas.microsoft.com/office/drawing/2014/main" id="{767A051A-A661-2E01-CE73-5FA5AB6F23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40" y="1980"/>
              <a:ext cx="2160" cy="1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60" name="Line 13">
              <a:extLst>
                <a:ext uri="{FF2B5EF4-FFF2-40B4-BE49-F238E27FC236}">
                  <a16:creationId xmlns:a16="http://schemas.microsoft.com/office/drawing/2014/main" id="{9D5A14F0-EBBE-BA98-625F-62D22D36C6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40" y="2520"/>
              <a:ext cx="1440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61" name="Rectangle 14">
              <a:extLst>
                <a:ext uri="{FF2B5EF4-FFF2-40B4-BE49-F238E27FC236}">
                  <a16:creationId xmlns:a16="http://schemas.microsoft.com/office/drawing/2014/main" id="{04A7CA67-DA72-479D-456F-A947AFBBE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2700"/>
              <a:ext cx="72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TW" sz="2200">
                  <a:latin typeface="Times New Roman" panose="02020603050405020304" pitchFamily="18" charset="0"/>
                </a:rPr>
                <a:t>F2</a:t>
              </a:r>
              <a:endParaRPr lang="en-US" altLang="zh-TW" sz="2200">
                <a:latin typeface="Arial" panose="020B0604020202020204" pitchFamily="34" charset="0"/>
              </a:endParaRPr>
            </a:p>
          </p:txBody>
        </p:sp>
        <p:sp>
          <p:nvSpPr>
            <p:cNvPr id="35862" name="Rectangle 15">
              <a:extLst>
                <a:ext uri="{FF2B5EF4-FFF2-40B4-BE49-F238E27FC236}">
                  <a16:creationId xmlns:a16="http://schemas.microsoft.com/office/drawing/2014/main" id="{33CC996F-95C1-FA29-ED90-135CF16BC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3240"/>
              <a:ext cx="72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TW" sz="2200">
                  <a:latin typeface="Times New Roman" panose="02020603050405020304" pitchFamily="18" charset="0"/>
                </a:rPr>
                <a:t>F3</a:t>
              </a:r>
              <a:endParaRPr lang="en-US" altLang="zh-TW" sz="2200">
                <a:latin typeface="Arial" panose="020B0604020202020204" pitchFamily="34" charset="0"/>
              </a:endParaRPr>
            </a:p>
          </p:txBody>
        </p:sp>
        <p:sp>
          <p:nvSpPr>
            <p:cNvPr id="35863" name="Rectangle 16">
              <a:extLst>
                <a:ext uri="{FF2B5EF4-FFF2-40B4-BE49-F238E27FC236}">
                  <a16:creationId xmlns:a16="http://schemas.microsoft.com/office/drawing/2014/main" id="{17F08C39-9EB3-1B6B-4A50-A6B5781A4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240"/>
              <a:ext cx="72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TW" sz="2200">
                  <a:latin typeface="Times New Roman" panose="02020603050405020304" pitchFamily="18" charset="0"/>
                </a:rPr>
                <a:t>F4</a:t>
              </a:r>
              <a:endParaRPr lang="en-US" altLang="zh-TW" sz="2200">
                <a:latin typeface="Arial" panose="020B0604020202020204" pitchFamily="34" charset="0"/>
              </a:endParaRPr>
            </a:p>
          </p:txBody>
        </p:sp>
        <p:sp>
          <p:nvSpPr>
            <p:cNvPr id="35864" name="Rectangle 17">
              <a:extLst>
                <a:ext uri="{FF2B5EF4-FFF2-40B4-BE49-F238E27FC236}">
                  <a16:creationId xmlns:a16="http://schemas.microsoft.com/office/drawing/2014/main" id="{F758FA0F-C6DE-FC89-8490-3D260DF4D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420"/>
              <a:ext cx="72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TW" sz="2200">
                  <a:latin typeface="Times New Roman" panose="02020603050405020304" pitchFamily="18" charset="0"/>
                </a:rPr>
                <a:t>F5</a:t>
              </a:r>
              <a:endParaRPr lang="en-US" altLang="zh-TW" sz="2200">
                <a:latin typeface="Arial" panose="020B0604020202020204" pitchFamily="34" charset="0"/>
              </a:endParaRPr>
            </a:p>
          </p:txBody>
        </p:sp>
        <p:sp>
          <p:nvSpPr>
            <p:cNvPr id="35865" name="Rectangle 18">
              <a:extLst>
                <a:ext uri="{FF2B5EF4-FFF2-40B4-BE49-F238E27FC236}">
                  <a16:creationId xmlns:a16="http://schemas.microsoft.com/office/drawing/2014/main" id="{A8793694-842E-CB5D-BE12-AA42C42DD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" y="3240"/>
              <a:ext cx="72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TW" sz="2200">
                  <a:latin typeface="Times New Roman" panose="02020603050405020304" pitchFamily="18" charset="0"/>
                </a:rPr>
                <a:t>F6</a:t>
              </a:r>
              <a:endParaRPr lang="en-US" altLang="zh-TW" sz="2200">
                <a:latin typeface="Arial" panose="020B0604020202020204" pitchFamily="34" charset="0"/>
              </a:endParaRPr>
            </a:p>
          </p:txBody>
        </p:sp>
      </p:grpSp>
      <p:sp>
        <p:nvSpPr>
          <p:cNvPr id="35845" name="Rectangle 19">
            <a:extLst>
              <a:ext uri="{FF2B5EF4-FFF2-40B4-BE49-F238E27FC236}">
                <a16:creationId xmlns:a16="http://schemas.microsoft.com/office/drawing/2014/main" id="{5EFCB64A-5906-F856-1499-27EE9890D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484313"/>
            <a:ext cx="4495800" cy="232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樣本空間經過分割後可得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S={F1,F2,…,Fn}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E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為所要探討的事件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分割種類可為：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性別，城市或其他可做分割的項目，均可用貝氏定理做出結果。 </a:t>
            </a:r>
          </a:p>
        </p:txBody>
      </p:sp>
      <p:graphicFrame>
        <p:nvGraphicFramePr>
          <p:cNvPr id="35846" name="Object 6">
            <a:extLst>
              <a:ext uri="{FF2B5EF4-FFF2-40B4-BE49-F238E27FC236}">
                <a16:creationId xmlns:a16="http://schemas.microsoft.com/office/drawing/2014/main" id="{19FC7607-CB04-E728-7C53-2403533051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438" y="5054600"/>
          <a:ext cx="15541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98500" imgH="228600" progId="Equation.3">
                  <p:embed/>
                </p:oleObj>
              </mc:Choice>
              <mc:Fallback>
                <p:oleObj r:id="rId2" imgW="6985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8" y="5054600"/>
                        <a:ext cx="15541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3">
            <a:extLst>
              <a:ext uri="{FF2B5EF4-FFF2-40B4-BE49-F238E27FC236}">
                <a16:creationId xmlns:a16="http://schemas.microsoft.com/office/drawing/2014/main" id="{A5D90417-0B27-0530-610F-846C8A80CC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4922838"/>
          <a:ext cx="12954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85800" imgH="419100" progId="Equation.3">
                  <p:embed/>
                </p:oleObj>
              </mc:Choice>
              <mc:Fallback>
                <p:oleObj r:id="rId4" imgW="6858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922838"/>
                        <a:ext cx="129540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8">
            <a:extLst>
              <a:ext uri="{FF2B5EF4-FFF2-40B4-BE49-F238E27FC236}">
                <a16:creationId xmlns:a16="http://schemas.microsoft.com/office/drawing/2014/main" id="{C6AD2CD2-2EDF-6906-E0F9-E88F3D97F9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9625" y="4876800"/>
          <a:ext cx="21240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002865" imgH="647419" progId="Equation.3">
                  <p:embed/>
                </p:oleObj>
              </mc:Choice>
              <mc:Fallback>
                <p:oleObj r:id="rId6" imgW="1002865" imgH="64741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25" y="4876800"/>
                        <a:ext cx="2124075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9">
            <a:extLst>
              <a:ext uri="{FF2B5EF4-FFF2-40B4-BE49-F238E27FC236}">
                <a16:creationId xmlns:a16="http://schemas.microsoft.com/office/drawing/2014/main" id="{AB3BBD34-211D-9CC6-8394-10A8D8D71D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07025" y="4864100"/>
          <a:ext cx="2836863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282700" imgH="647700" progId="Equation.3">
                  <p:embed/>
                </p:oleObj>
              </mc:Choice>
              <mc:Fallback>
                <p:oleObj r:id="rId8" imgW="1282700" imgH="647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7025" y="4864100"/>
                        <a:ext cx="2836863" cy="143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10">
            <a:extLst>
              <a:ext uri="{FF2B5EF4-FFF2-40B4-BE49-F238E27FC236}">
                <a16:creationId xmlns:a16="http://schemas.microsoft.com/office/drawing/2014/main" id="{5E873E4D-76FB-E4D4-1F14-62807BABD3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3581400"/>
          <a:ext cx="2692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346200" imgH="457200" progId="Equation.3">
                  <p:embed/>
                </p:oleObj>
              </mc:Choice>
              <mc:Fallback>
                <p:oleObj r:id="rId10" imgW="13462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581400"/>
                        <a:ext cx="2692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1">
            <a:extLst>
              <a:ext uri="{FF2B5EF4-FFF2-40B4-BE49-F238E27FC236}">
                <a16:creationId xmlns:a16="http://schemas.microsoft.com/office/drawing/2014/main" id="{89D6A324-660A-7E93-157A-B31796A201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u="sng">
                <a:latin typeface="Times New Roman" panose="02020603050405020304" pitchFamily="18" charset="0"/>
              </a:rPr>
              <a:t>Bayes Theorem–Example 4.10 p203</a:t>
            </a:r>
            <a:endParaRPr lang="zh-TW" altLang="en-US" sz="3600"/>
          </a:p>
        </p:txBody>
      </p:sp>
      <p:sp>
        <p:nvSpPr>
          <p:cNvPr id="36867" name="投影片編號版面配置區 3">
            <a:extLst>
              <a:ext uri="{FF2B5EF4-FFF2-40B4-BE49-F238E27FC236}">
                <a16:creationId xmlns:a16="http://schemas.microsoft.com/office/drawing/2014/main" id="{274856D3-3F39-9310-C045-4249FA4CFA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590FDDC3-C453-4041-AB2C-4C484186BF08}" type="slidenum">
              <a:rPr altLang="zh-TW" sz="14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31</a:t>
            </a:fld>
            <a:endParaRPr lang="zh-TW" altLang="zh-TW" sz="14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6868" name="Picture 4">
            <a:extLst>
              <a:ext uri="{FF2B5EF4-FFF2-40B4-BE49-F238E27FC236}">
                <a16:creationId xmlns:a16="http://schemas.microsoft.com/office/drawing/2014/main" id="{E97D5DFB-DF03-199D-07A6-2BD63EC5E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82725"/>
            <a:ext cx="791368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1">
            <a:extLst>
              <a:ext uri="{FF2B5EF4-FFF2-40B4-BE49-F238E27FC236}">
                <a16:creationId xmlns:a16="http://schemas.microsoft.com/office/drawing/2014/main" id="{40226B4A-A5EB-CC1B-1C51-8689B8A78E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u="sng">
                <a:latin typeface="Times New Roman" panose="02020603050405020304" pitchFamily="18" charset="0"/>
              </a:rPr>
              <a:t>(Sol)-Example 4.10-(1/2)</a:t>
            </a:r>
            <a:endParaRPr lang="zh-TW" altLang="en-US" sz="3600"/>
          </a:p>
        </p:txBody>
      </p:sp>
      <p:pic>
        <p:nvPicPr>
          <p:cNvPr id="37891" name="內容版面配置區 4">
            <a:extLst>
              <a:ext uri="{FF2B5EF4-FFF2-40B4-BE49-F238E27FC236}">
                <a16:creationId xmlns:a16="http://schemas.microsoft.com/office/drawing/2014/main" id="{944A4A87-EC26-F257-E91B-D53A0EB69B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371600"/>
            <a:ext cx="7391400" cy="5181600"/>
          </a:xfrm>
        </p:spPr>
      </p:pic>
      <p:sp>
        <p:nvSpPr>
          <p:cNvPr id="37892" name="投影片編號版面配置區 3">
            <a:extLst>
              <a:ext uri="{FF2B5EF4-FFF2-40B4-BE49-F238E27FC236}">
                <a16:creationId xmlns:a16="http://schemas.microsoft.com/office/drawing/2014/main" id="{404991B1-1902-7AFF-829B-92682F202E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D0A070C5-9314-44F7-9D3F-103BA3DFD424}" type="slidenum">
              <a:rPr altLang="zh-TW" sz="14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32</a:t>
            </a:fld>
            <a:endParaRPr lang="zh-TW" altLang="zh-TW" sz="14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內容版面配置區 5">
            <a:extLst>
              <a:ext uri="{FF2B5EF4-FFF2-40B4-BE49-F238E27FC236}">
                <a16:creationId xmlns:a16="http://schemas.microsoft.com/office/drawing/2014/main" id="{0D7E16E7-72B8-2D31-CA41-5D771A0E85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602"/>
          <a:stretch>
            <a:fillRect/>
          </a:stretch>
        </p:blipFill>
        <p:spPr>
          <a:xfrm>
            <a:off x="244475" y="2209800"/>
            <a:ext cx="8899525" cy="2819400"/>
          </a:xfrm>
        </p:spPr>
      </p:pic>
      <p:sp>
        <p:nvSpPr>
          <p:cNvPr id="38915" name="投影片編號版面配置區 3">
            <a:extLst>
              <a:ext uri="{FF2B5EF4-FFF2-40B4-BE49-F238E27FC236}">
                <a16:creationId xmlns:a16="http://schemas.microsoft.com/office/drawing/2014/main" id="{8EDD7824-7151-DEFF-5BFC-D789C53D65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2D182FD4-BBA7-42C1-9F15-CE3E15E61334}" type="slidenum">
              <a:rPr altLang="zh-TW" sz="14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33</a:t>
            </a:fld>
            <a:endParaRPr lang="zh-TW" altLang="zh-TW" sz="14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標題 1">
            <a:extLst>
              <a:ext uri="{FF2B5EF4-FFF2-40B4-BE49-F238E27FC236}">
                <a16:creationId xmlns:a16="http://schemas.microsoft.com/office/drawing/2014/main" id="{575744DA-8670-A928-BCC1-04EB1CAA82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u="sng">
                <a:latin typeface="Times New Roman" panose="02020603050405020304" pitchFamily="18" charset="0"/>
              </a:rPr>
              <a:t>(Sol)-Example 4.10-(2/2)</a:t>
            </a:r>
            <a:endParaRPr lang="zh-TW" altLang="en-US" sz="36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933A54F-647F-E2A2-5244-9493F970C32F}"/>
              </a:ext>
            </a:extLst>
          </p:cNvPr>
          <p:cNvSpPr/>
          <p:nvPr/>
        </p:nvSpPr>
        <p:spPr>
          <a:xfrm>
            <a:off x="304800" y="2514600"/>
            <a:ext cx="8610600" cy="23622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sym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內容版面配置區 5">
            <a:extLst>
              <a:ext uri="{FF2B5EF4-FFF2-40B4-BE49-F238E27FC236}">
                <a16:creationId xmlns:a16="http://schemas.microsoft.com/office/drawing/2014/main" id="{0DEAB799-FE78-299C-51FD-373863D880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05"/>
          <a:stretch>
            <a:fillRect/>
          </a:stretch>
        </p:blipFill>
        <p:spPr>
          <a:xfrm>
            <a:off x="0" y="1828800"/>
            <a:ext cx="8615363" cy="3962400"/>
          </a:xfr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04267283-C5BF-41E7-F8C3-162D5AE2A7F6}"/>
              </a:ext>
            </a:extLst>
          </p:cNvPr>
          <p:cNvSpPr/>
          <p:nvPr/>
        </p:nvSpPr>
        <p:spPr>
          <a:xfrm>
            <a:off x="4572000" y="2209800"/>
            <a:ext cx="2743200" cy="6096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sym typeface="+mn-ea"/>
            </a:endParaRPr>
          </a:p>
        </p:txBody>
      </p:sp>
      <p:sp>
        <p:nvSpPr>
          <p:cNvPr id="39940" name="投影片編號版面配置區 3">
            <a:extLst>
              <a:ext uri="{FF2B5EF4-FFF2-40B4-BE49-F238E27FC236}">
                <a16:creationId xmlns:a16="http://schemas.microsoft.com/office/drawing/2014/main" id="{0308302B-A47C-B9AC-62DD-F58B18638C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ACCCD4D7-80BC-40C3-A954-6D175015ADE2}" type="slidenum">
              <a:rPr altLang="zh-TW" sz="14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34</a:t>
            </a:fld>
            <a:endParaRPr lang="zh-TW" altLang="zh-TW" sz="14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39941" name="標題 1">
            <a:extLst>
              <a:ext uri="{FF2B5EF4-FFF2-40B4-BE49-F238E27FC236}">
                <a16:creationId xmlns:a16="http://schemas.microsoft.com/office/drawing/2014/main" id="{131636E3-187D-7623-4AFC-58809D5C84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u="sng">
                <a:latin typeface="Times New Roman" panose="02020603050405020304" pitchFamily="18" charset="0"/>
              </a:rPr>
              <a:t>(Sol)-Example 4.10-(2/2)</a:t>
            </a:r>
            <a:endParaRPr lang="zh-TW" altLang="en-US" sz="360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02FE1634-FFF8-304B-A1B6-7C11E76115B4}"/>
              </a:ext>
            </a:extLst>
          </p:cNvPr>
          <p:cNvCxnSpPr/>
          <p:nvPr/>
        </p:nvCxnSpPr>
        <p:spPr>
          <a:xfrm flipV="1">
            <a:off x="1524000" y="2514600"/>
            <a:ext cx="3048000" cy="1295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20F90BBA-9202-FC60-80C3-89E1884ADDD2}"/>
              </a:ext>
            </a:extLst>
          </p:cNvPr>
          <p:cNvCxnSpPr/>
          <p:nvPr/>
        </p:nvCxnSpPr>
        <p:spPr>
          <a:xfrm>
            <a:off x="1524000" y="3810000"/>
            <a:ext cx="3048000" cy="1600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F785A59-0292-4D92-77CC-2FABB85C5312}"/>
              </a:ext>
            </a:extLst>
          </p:cNvPr>
          <p:cNvCxnSpPr/>
          <p:nvPr/>
        </p:nvCxnSpPr>
        <p:spPr>
          <a:xfrm>
            <a:off x="3352800" y="3009900"/>
            <a:ext cx="1219200" cy="6477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B7AEED6-7419-AB2A-A07F-DF34825C36CA}"/>
              </a:ext>
            </a:extLst>
          </p:cNvPr>
          <p:cNvCxnSpPr/>
          <p:nvPr/>
        </p:nvCxnSpPr>
        <p:spPr>
          <a:xfrm flipV="1">
            <a:off x="3271838" y="4419600"/>
            <a:ext cx="1300162" cy="2841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E7E9FBBC-AC7B-7E59-9F43-6A781C01329F}"/>
              </a:ext>
            </a:extLst>
          </p:cNvPr>
          <p:cNvSpPr/>
          <p:nvPr/>
        </p:nvSpPr>
        <p:spPr>
          <a:xfrm>
            <a:off x="4572000" y="4094163"/>
            <a:ext cx="2743200" cy="6096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sym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編號版面配置區 5">
            <a:extLst>
              <a:ext uri="{FF2B5EF4-FFF2-40B4-BE49-F238E27FC236}">
                <a16:creationId xmlns:a16="http://schemas.microsoft.com/office/drawing/2014/main" id="{75F98BE5-2EF6-12BE-52EB-4F202B485D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9938D7CC-0ADA-4150-94E6-1E7516F25C3E}" type="slidenum">
              <a:rPr altLang="zh-TW" sz="14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35</a:t>
            </a:fld>
            <a:endParaRPr lang="zh-TW" altLang="zh-TW" sz="14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4A210542-503D-8514-7877-D01BAA441B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u="sng">
                <a:latin typeface="Times New Roman" panose="02020603050405020304" pitchFamily="18" charset="0"/>
              </a:rPr>
              <a:t>Bayes Theorem–Example-4</a:t>
            </a:r>
            <a:endParaRPr lang="en-US" altLang="zh-TW" sz="28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AC43C7E6-FFF6-539B-FD05-D98DD299BA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/>
              <a:t> </a:t>
            </a:r>
          </a:p>
        </p:txBody>
      </p:sp>
      <p:pic>
        <p:nvPicPr>
          <p:cNvPr id="40965" name="Picture 4" descr="0532">
            <a:extLst>
              <a:ext uri="{FF2B5EF4-FFF2-40B4-BE49-F238E27FC236}">
                <a16:creationId xmlns:a16="http://schemas.microsoft.com/office/drawing/2014/main" id="{6C21670A-53FC-2484-D019-D21EEF20A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610600" cy="468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編號版面配置區 5">
            <a:extLst>
              <a:ext uri="{FF2B5EF4-FFF2-40B4-BE49-F238E27FC236}">
                <a16:creationId xmlns:a16="http://schemas.microsoft.com/office/drawing/2014/main" id="{A6DF585F-C006-BE60-130A-DE4A9E66BB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B28F5EB3-57F7-44D8-B00C-78C2910E082F}" type="slidenum">
              <a:rPr altLang="zh-TW" sz="14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36</a:t>
            </a:fld>
            <a:endParaRPr lang="zh-TW" altLang="zh-TW" sz="14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9A4EA353-0C10-91B9-4052-9575F7B914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u="sng">
                <a:latin typeface="Times New Roman" panose="02020603050405020304" pitchFamily="18" charset="0"/>
              </a:rPr>
              <a:t>(Sol)-Example-4-(1/5)</a:t>
            </a:r>
            <a:endParaRPr lang="en-US" altLang="zh-TW" sz="2800" i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988" name="Picture 4" descr="0533">
            <a:extLst>
              <a:ext uri="{FF2B5EF4-FFF2-40B4-BE49-F238E27FC236}">
                <a16:creationId xmlns:a16="http://schemas.microsoft.com/office/drawing/2014/main" id="{B7A9D88D-7A4B-F022-10D6-591270643DF9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524000"/>
            <a:ext cx="8620125" cy="4705350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編號版面配置區 3">
            <a:extLst>
              <a:ext uri="{FF2B5EF4-FFF2-40B4-BE49-F238E27FC236}">
                <a16:creationId xmlns:a16="http://schemas.microsoft.com/office/drawing/2014/main" id="{8C929520-5A4C-36B9-05C5-44D3E4072A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DB3AF4A5-6CB0-4200-81B5-649275E7E406}" type="slidenum">
              <a:rPr altLang="zh-TW" sz="14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37</a:t>
            </a:fld>
            <a:endParaRPr lang="zh-TW" altLang="zh-TW" sz="14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3011" name="Picture 4" descr="0534">
            <a:extLst>
              <a:ext uri="{FF2B5EF4-FFF2-40B4-BE49-F238E27FC236}">
                <a16:creationId xmlns:a16="http://schemas.microsoft.com/office/drawing/2014/main" id="{429AFD73-33D7-BAA5-8B14-4E1F56D05597}"/>
              </a:ext>
            </a:extLst>
          </p:cNvPr>
          <p:cNvPicPr>
            <a:picLocks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676400"/>
            <a:ext cx="8534400" cy="3611563"/>
          </a:xfrm>
        </p:spPr>
      </p:pic>
      <p:sp>
        <p:nvSpPr>
          <p:cNvPr id="43012" name="Rectangle 2">
            <a:extLst>
              <a:ext uri="{FF2B5EF4-FFF2-40B4-BE49-F238E27FC236}">
                <a16:creationId xmlns:a16="http://schemas.microsoft.com/office/drawing/2014/main" id="{DF6FF7A0-6E34-1BAD-3D3A-65F6D69FD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33400"/>
            <a:ext cx="8229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2800" u="sng">
                <a:latin typeface="Times New Roman" panose="02020603050405020304" pitchFamily="18" charset="0"/>
              </a:rPr>
              <a:t>(Sol)-Example-4-(2/5)</a:t>
            </a:r>
            <a:endParaRPr lang="en-US" altLang="zh-TW" sz="2800" i="1" u="sng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編號版面配置區 3">
            <a:extLst>
              <a:ext uri="{FF2B5EF4-FFF2-40B4-BE49-F238E27FC236}">
                <a16:creationId xmlns:a16="http://schemas.microsoft.com/office/drawing/2014/main" id="{9F8AA3F8-53C7-C2F4-7117-34E8376139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6B7B8152-C359-4DFF-8518-54828AA138DE}" type="slidenum">
              <a:rPr altLang="zh-TW" sz="14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38</a:t>
            </a:fld>
            <a:endParaRPr lang="zh-TW" altLang="zh-TW" sz="14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4035" name="Picture 4" descr="0535">
            <a:extLst>
              <a:ext uri="{FF2B5EF4-FFF2-40B4-BE49-F238E27FC236}">
                <a16:creationId xmlns:a16="http://schemas.microsoft.com/office/drawing/2014/main" id="{DEB56C24-87F5-9035-0626-F9A5F34FF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14563"/>
            <a:ext cx="8458200" cy="243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2">
            <a:extLst>
              <a:ext uri="{FF2B5EF4-FFF2-40B4-BE49-F238E27FC236}">
                <a16:creationId xmlns:a16="http://schemas.microsoft.com/office/drawing/2014/main" id="{5EB15CE9-6BD4-5F04-99C6-790C5B6E1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33400"/>
            <a:ext cx="8229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2800" u="sng">
                <a:latin typeface="Times New Roman" panose="02020603050405020304" pitchFamily="18" charset="0"/>
              </a:rPr>
              <a:t>(Sol)-Example-4-(3/5)</a:t>
            </a:r>
            <a:endParaRPr lang="en-US" altLang="zh-TW" sz="2800" i="1" u="sng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編號版面配置區 3">
            <a:extLst>
              <a:ext uri="{FF2B5EF4-FFF2-40B4-BE49-F238E27FC236}">
                <a16:creationId xmlns:a16="http://schemas.microsoft.com/office/drawing/2014/main" id="{06CA7DC6-1FE0-2EFD-1F11-ADC40FEA6C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13E6F10F-4A71-47E3-8A8E-0F1B7FAB6B5C}" type="slidenum">
              <a:rPr altLang="zh-TW" sz="14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39</a:t>
            </a:fld>
            <a:endParaRPr lang="zh-TW" altLang="zh-TW" sz="14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5059" name="Picture 4" descr="0536">
            <a:extLst>
              <a:ext uri="{FF2B5EF4-FFF2-40B4-BE49-F238E27FC236}">
                <a16:creationId xmlns:a16="http://schemas.microsoft.com/office/drawing/2014/main" id="{B2E71905-7964-1C2A-4A77-8E35BDDBB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8001000" cy="555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Rectangle 2">
            <a:extLst>
              <a:ext uri="{FF2B5EF4-FFF2-40B4-BE49-F238E27FC236}">
                <a16:creationId xmlns:a16="http://schemas.microsoft.com/office/drawing/2014/main" id="{4630AC00-B306-C275-90E4-3336A55B8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2800" u="sng">
                <a:latin typeface="Times New Roman" panose="02020603050405020304" pitchFamily="18" charset="0"/>
              </a:rPr>
              <a:t>(Sol)-Example-4-(4/5)</a:t>
            </a:r>
            <a:endParaRPr lang="en-US" altLang="zh-TW" sz="2800" i="1" u="sng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6">
            <a:extLst>
              <a:ext uri="{FF2B5EF4-FFF2-40B4-BE49-F238E27FC236}">
                <a16:creationId xmlns:a16="http://schemas.microsoft.com/office/drawing/2014/main" id="{78AA81A1-F64E-DB51-5747-A31B6576F7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2161DCC5-E35C-44B8-A6DF-DB21B985A63D}" type="slidenum">
              <a:rPr altLang="zh-TW" sz="14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4</a:t>
            </a:fld>
            <a:endParaRPr lang="zh-TW" altLang="zh-TW" sz="14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A9264A3-EF66-6C57-F840-CA8C6E2E72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u="sng">
                <a:latin typeface="Times New Roman" panose="02020603050405020304" pitchFamily="18" charset="0"/>
                <a:ea typeface="標楷體" panose="03000509000000000000" pitchFamily="65" charset="-120"/>
              </a:rPr>
              <a:t>Conditional Prob-Example-5</a:t>
            </a:r>
            <a:endParaRPr lang="en-US" altLang="zh-TW" sz="3200" u="sng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71683" name="Group 3">
            <a:extLst>
              <a:ext uri="{FF2B5EF4-FFF2-40B4-BE49-F238E27FC236}">
                <a16:creationId xmlns:a16="http://schemas.microsoft.com/office/drawing/2014/main" id="{1B91CF0F-2DFE-8CD4-8512-8F4BC076D675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468313" y="1412875"/>
          <a:ext cx="8075612" cy="1584325"/>
        </p:xfrm>
        <a:graphic>
          <a:graphicData uri="http://schemas.openxmlformats.org/drawingml/2006/table">
            <a:tbl>
              <a:tblPr/>
              <a:tblGrid>
                <a:gridCol w="14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8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TW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吸煙</a:t>
                      </a:r>
                      <a:endParaRPr kumimoji="1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不吸煙</a:t>
                      </a:r>
                      <a:endParaRPr kumimoji="1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和</a:t>
                      </a:r>
                      <a:endParaRPr kumimoji="1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男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T="45642" marB="4564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60</a:t>
                      </a:r>
                      <a:endParaRPr kumimoji="1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T="45642" marB="4564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15</a:t>
                      </a:r>
                      <a:endParaRPr kumimoji="1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T="45642" marB="4564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75</a:t>
                      </a:r>
                      <a:endParaRPr kumimoji="1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T="45642" marB="4564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女</a:t>
                      </a:r>
                      <a:endParaRPr kumimoji="1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T="45642" marB="4564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15</a:t>
                      </a:r>
                      <a:endParaRPr kumimoji="1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T="45642" marB="4564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</a:t>
                      </a:r>
                      <a:endParaRPr kumimoji="1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T="45642" marB="4564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25</a:t>
                      </a:r>
                      <a:endParaRPr kumimoji="1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T="45642" marB="4564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和</a:t>
                      </a:r>
                      <a:endParaRPr kumimoji="1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T="45642" marB="4564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75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T="45642" marB="4564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25</a:t>
                      </a:r>
                      <a:endParaRPr kumimoji="1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T="45642" marB="4564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T="45642" marB="4564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248" name="Rectangle 31">
            <a:extLst>
              <a:ext uri="{FF2B5EF4-FFF2-40B4-BE49-F238E27FC236}">
                <a16:creationId xmlns:a16="http://schemas.microsoft.com/office/drawing/2014/main" id="{B105C20B-124C-A148-FD8C-2006F2B1E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971800"/>
            <a:ext cx="8208963" cy="369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自一樣本空間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100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人中，隨機抽出一人，令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A={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抽出之人為吸煙者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}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B={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抽出之人為女性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}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，知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P(A)=75/100=3/4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，若己知抽出之人為女性，則她會吸煙的機率為何？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解：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9249" name="Object 34">
            <a:extLst>
              <a:ext uri="{FF2B5EF4-FFF2-40B4-BE49-F238E27FC236}">
                <a16:creationId xmlns:a16="http://schemas.microsoft.com/office/drawing/2014/main" id="{D8FDCAB0-D303-345C-8C89-FE25CE1DD6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113" y="4487863"/>
          <a:ext cx="198437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61669" imgH="203112" progId="Equation.3">
                  <p:embed/>
                </p:oleObj>
              </mc:Choice>
              <mc:Fallback>
                <p:oleObj r:id="rId2" imgW="761669" imgH="203112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4487863"/>
                        <a:ext cx="1984375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7" name="Object 35">
            <a:extLst>
              <a:ext uri="{FF2B5EF4-FFF2-40B4-BE49-F238E27FC236}">
                <a16:creationId xmlns:a16="http://schemas.microsoft.com/office/drawing/2014/main" id="{2837AF1E-235E-37E3-3CE5-C8E6E17976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8500" y="5257800"/>
          <a:ext cx="5537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222500" imgH="419100" progId="Equation.3">
                  <p:embed/>
                </p:oleObj>
              </mc:Choice>
              <mc:Fallback>
                <p:oleObj r:id="rId4" imgW="2222500" imgH="4191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5257800"/>
                        <a:ext cx="55372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編號版面配置區 3">
            <a:extLst>
              <a:ext uri="{FF2B5EF4-FFF2-40B4-BE49-F238E27FC236}">
                <a16:creationId xmlns:a16="http://schemas.microsoft.com/office/drawing/2014/main" id="{28257B95-FDCF-DFF3-D87B-8B4BF70ECE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9985E0E7-0035-4078-9CE3-5BA0AD714EFD}" type="slidenum">
              <a:rPr altLang="zh-TW" sz="14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40</a:t>
            </a:fld>
            <a:endParaRPr lang="zh-TW" altLang="zh-TW" sz="14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6083" name="Picture 4" descr="0537">
            <a:extLst>
              <a:ext uri="{FF2B5EF4-FFF2-40B4-BE49-F238E27FC236}">
                <a16:creationId xmlns:a16="http://schemas.microsoft.com/office/drawing/2014/main" id="{F0EACBB1-8B58-ACE0-A867-15D9375C9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4582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Rectangle 2">
            <a:extLst>
              <a:ext uri="{FF2B5EF4-FFF2-40B4-BE49-F238E27FC236}">
                <a16:creationId xmlns:a16="http://schemas.microsoft.com/office/drawing/2014/main" id="{76DD16F1-98A8-DA36-D648-60264AA7B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u="sng">
                <a:latin typeface="Times New Roman" panose="02020603050405020304" pitchFamily="18" charset="0"/>
              </a:rPr>
              <a:t>(Sol)-Example-4-(5/5)</a:t>
            </a:r>
            <a:endParaRPr lang="en-US" altLang="zh-TW" b="1" i="1" u="sng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編號版面配置區 5">
            <a:extLst>
              <a:ext uri="{FF2B5EF4-FFF2-40B4-BE49-F238E27FC236}">
                <a16:creationId xmlns:a16="http://schemas.microsoft.com/office/drawing/2014/main" id="{A73F8676-ABCC-26D6-68E5-645D9AB130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836DFF2B-1D38-48A7-9370-9D5C5B9E6988}" type="slidenum">
              <a:rPr altLang="zh-TW" sz="14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41</a:t>
            </a:fld>
            <a:endParaRPr lang="zh-TW" altLang="zh-TW" sz="14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E9BD3771-F177-B325-905B-DDEEDB2814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u="sng">
                <a:latin typeface="Times New Roman" panose="02020603050405020304" pitchFamily="18" charset="0"/>
                <a:ea typeface="標楷體" panose="03000509000000000000" pitchFamily="65" charset="-120"/>
              </a:rPr>
              <a:t>Example-6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680216C8-9C3F-DE5A-D017-B1571DA2E3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有三種不同型式的閃光燈且均是可用的，型一的閃光燈能使用超</a:t>
            </a: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100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小時的機率為</a:t>
            </a: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0.7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型二與型三的機率則分別為</a:t>
            </a: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0.4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與</a:t>
            </a: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0.3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。若</a:t>
            </a: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20%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為型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一的閃光燈、 </a:t>
            </a: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30%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為型二的且</a:t>
            </a: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50%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為型三的。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問：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(a)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隨機選取一個閃光燈能使用超過</a:t>
            </a: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100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小時的機率為多少？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(b)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若己知某閃光燈己使用</a:t>
            </a: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100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小時，則閃光燈為型</a:t>
            </a: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j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     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j=1,2,3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的條件機率為多少？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zh-TW" sz="28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編號版面配置區 5">
            <a:extLst>
              <a:ext uri="{FF2B5EF4-FFF2-40B4-BE49-F238E27FC236}">
                <a16:creationId xmlns:a16="http://schemas.microsoft.com/office/drawing/2014/main" id="{BDDAF507-7861-A08A-A828-98484AED98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DA0D249D-3ABA-4EF5-8FE6-C79B2F561126}" type="slidenum">
              <a:rPr altLang="zh-TW" sz="14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42</a:t>
            </a:fld>
            <a:endParaRPr lang="zh-TW" altLang="zh-TW" sz="14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pSp>
        <p:nvGrpSpPr>
          <p:cNvPr id="48131" name="Group 3">
            <a:extLst>
              <a:ext uri="{FF2B5EF4-FFF2-40B4-BE49-F238E27FC236}">
                <a16:creationId xmlns:a16="http://schemas.microsoft.com/office/drawing/2014/main" id="{2ECDD3E3-8962-BBE2-771E-F51980217C03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700213"/>
            <a:ext cx="3959225" cy="1943100"/>
            <a:chOff x="2340" y="1980"/>
            <a:chExt cx="3780" cy="1980"/>
          </a:xfrm>
        </p:grpSpPr>
        <p:sp>
          <p:nvSpPr>
            <p:cNvPr id="48140" name="Rectangle 4">
              <a:extLst>
                <a:ext uri="{FF2B5EF4-FFF2-40B4-BE49-F238E27FC236}">
                  <a16:creationId xmlns:a16="http://schemas.microsoft.com/office/drawing/2014/main" id="{C313EDBE-900F-9DA8-B23F-C36958301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1980"/>
              <a:ext cx="3240" cy="1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8141" name="Line 5">
              <a:extLst>
                <a:ext uri="{FF2B5EF4-FFF2-40B4-BE49-F238E27FC236}">
                  <a16:creationId xmlns:a16="http://schemas.microsoft.com/office/drawing/2014/main" id="{D4FC15D9-A627-8047-E4A2-4556083F8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" y="2700"/>
              <a:ext cx="216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42" name="Rectangle 6">
              <a:extLst>
                <a:ext uri="{FF2B5EF4-FFF2-40B4-BE49-F238E27FC236}">
                  <a16:creationId xmlns:a16="http://schemas.microsoft.com/office/drawing/2014/main" id="{9F585C72-B529-0B45-B5D7-167CEC875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2160"/>
              <a:ext cx="72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TW" sz="2400">
                  <a:latin typeface="Times New Roman" panose="02020603050405020304" pitchFamily="18" charset="0"/>
                </a:rPr>
                <a:t>F1</a:t>
              </a:r>
              <a:endParaRPr lang="en-US" altLang="zh-TW" sz="2400">
                <a:latin typeface="Arial" panose="020B0604020202020204" pitchFamily="34" charset="0"/>
              </a:endParaRPr>
            </a:p>
          </p:txBody>
        </p:sp>
        <p:sp>
          <p:nvSpPr>
            <p:cNvPr id="48143" name="Oval 7">
              <a:extLst>
                <a:ext uri="{FF2B5EF4-FFF2-40B4-BE49-F238E27FC236}">
                  <a16:creationId xmlns:a16="http://schemas.microsoft.com/office/drawing/2014/main" id="{BF26E3BE-EE8E-7B64-C96C-1422DB5E1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160"/>
              <a:ext cx="1620" cy="1080"/>
            </a:xfrm>
            <a:prstGeom prst="ellipse">
              <a:avLst/>
            </a:prstGeom>
            <a:solidFill>
              <a:srgbClr val="00FFFF">
                <a:alpha val="43921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8144" name="Rectangle 8">
              <a:extLst>
                <a:ext uri="{FF2B5EF4-FFF2-40B4-BE49-F238E27FC236}">
                  <a16:creationId xmlns:a16="http://schemas.microsoft.com/office/drawing/2014/main" id="{8ED58E83-4E03-B79E-3FF1-7CB34085C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2340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TW" sz="2400">
                  <a:latin typeface="Times New Roman" panose="02020603050405020304" pitchFamily="18" charset="0"/>
                </a:rPr>
                <a:t>E</a:t>
              </a:r>
              <a:endParaRPr lang="en-US" altLang="zh-TW" sz="2400">
                <a:latin typeface="Arial" panose="020B0604020202020204" pitchFamily="34" charset="0"/>
              </a:endParaRPr>
            </a:p>
          </p:txBody>
        </p:sp>
        <p:sp>
          <p:nvSpPr>
            <p:cNvPr id="48145" name="Rectangle 9">
              <a:extLst>
                <a:ext uri="{FF2B5EF4-FFF2-40B4-BE49-F238E27FC236}">
                  <a16:creationId xmlns:a16="http://schemas.microsoft.com/office/drawing/2014/main" id="{C30E67F0-2D47-2AEB-4869-0F6420D8E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0" y="3420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TW" sz="2400">
                  <a:latin typeface="Times New Roman" panose="02020603050405020304" pitchFamily="18" charset="0"/>
                </a:rPr>
                <a:t>S</a:t>
              </a:r>
              <a:endParaRPr lang="en-US" altLang="zh-TW" sz="2400">
                <a:latin typeface="Arial" panose="020B0604020202020204" pitchFamily="34" charset="0"/>
              </a:endParaRPr>
            </a:p>
          </p:txBody>
        </p:sp>
        <p:sp>
          <p:nvSpPr>
            <p:cNvPr id="48146" name="Line 10">
              <a:extLst>
                <a:ext uri="{FF2B5EF4-FFF2-40B4-BE49-F238E27FC236}">
                  <a16:creationId xmlns:a16="http://schemas.microsoft.com/office/drawing/2014/main" id="{0370C54E-4149-FB9A-7652-A64EF9B6A2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40" y="1980"/>
              <a:ext cx="234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47" name="Rectangle 11">
              <a:extLst>
                <a:ext uri="{FF2B5EF4-FFF2-40B4-BE49-F238E27FC236}">
                  <a16:creationId xmlns:a16="http://schemas.microsoft.com/office/drawing/2014/main" id="{BAE398B2-C589-07B3-4594-BE7751D71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" y="2340"/>
              <a:ext cx="72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TW" sz="2400">
                  <a:latin typeface="Times New Roman" panose="02020603050405020304" pitchFamily="18" charset="0"/>
                </a:rPr>
                <a:t>F2</a:t>
              </a:r>
              <a:endParaRPr lang="en-US" altLang="zh-TW" sz="2400">
                <a:latin typeface="Arial" panose="020B0604020202020204" pitchFamily="34" charset="0"/>
              </a:endParaRPr>
            </a:p>
          </p:txBody>
        </p:sp>
        <p:sp>
          <p:nvSpPr>
            <p:cNvPr id="48148" name="Rectangle 12">
              <a:extLst>
                <a:ext uri="{FF2B5EF4-FFF2-40B4-BE49-F238E27FC236}">
                  <a16:creationId xmlns:a16="http://schemas.microsoft.com/office/drawing/2014/main" id="{5733A05E-FBD9-6E3A-22A0-C58E1AED3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" y="3240"/>
              <a:ext cx="72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TW" sz="2400">
                  <a:latin typeface="Times New Roman" panose="02020603050405020304" pitchFamily="18" charset="0"/>
                </a:rPr>
                <a:t>F3</a:t>
              </a:r>
              <a:endParaRPr lang="en-US" altLang="zh-TW" sz="2400">
                <a:latin typeface="Arial" panose="020B0604020202020204" pitchFamily="34" charset="0"/>
              </a:endParaRPr>
            </a:p>
          </p:txBody>
        </p:sp>
      </p:grpSp>
      <p:sp>
        <p:nvSpPr>
          <p:cNvPr id="48132" name="Rectangle 13">
            <a:extLst>
              <a:ext uri="{FF2B5EF4-FFF2-40B4-BE49-F238E27FC236}">
                <a16:creationId xmlns:a16="http://schemas.microsoft.com/office/drawing/2014/main" id="{EC6220D7-A83E-E1CF-8FCA-9FE869727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341438"/>
            <a:ext cx="441960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樣本空間經過分割後可得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S={F1,F2,F3}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E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為使用超過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100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小時的事件</a:t>
            </a:r>
          </a:p>
        </p:txBody>
      </p:sp>
      <p:sp>
        <p:nvSpPr>
          <p:cNvPr id="48133" name="Rectangle 16">
            <a:extLst>
              <a:ext uri="{FF2B5EF4-FFF2-40B4-BE49-F238E27FC236}">
                <a16:creationId xmlns:a16="http://schemas.microsoft.com/office/drawing/2014/main" id="{22F79CA3-4FD7-CABE-7E48-8F6C26F87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492375"/>
            <a:ext cx="115093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己知：</a:t>
            </a:r>
          </a:p>
        </p:txBody>
      </p:sp>
      <p:sp>
        <p:nvSpPr>
          <p:cNvPr id="48134" name="Rectangle 2">
            <a:extLst>
              <a:ext uri="{FF2B5EF4-FFF2-40B4-BE49-F238E27FC236}">
                <a16:creationId xmlns:a16="http://schemas.microsoft.com/office/drawing/2014/main" id="{3F36BE70-4440-837E-FE49-5FC1A3EDB5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u="sng">
                <a:latin typeface="Times New Roman" panose="02020603050405020304" pitchFamily="18" charset="0"/>
                <a:ea typeface="標楷體" panose="03000509000000000000" pitchFamily="65" charset="-120"/>
              </a:rPr>
              <a:t>(Sol)-Example-6-(1/2)</a:t>
            </a:r>
          </a:p>
        </p:txBody>
      </p:sp>
      <p:graphicFrame>
        <p:nvGraphicFramePr>
          <p:cNvPr id="48135" name="Object 6">
            <a:extLst>
              <a:ext uri="{FF2B5EF4-FFF2-40B4-BE49-F238E27FC236}">
                <a16:creationId xmlns:a16="http://schemas.microsoft.com/office/drawing/2014/main" id="{D4862B8E-453F-C2B0-3897-DE835FF179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2514600"/>
          <a:ext cx="3408363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752600" imgH="685800" progId="Equation.3">
                  <p:embed/>
                </p:oleObj>
              </mc:Choice>
              <mc:Fallback>
                <p:oleObj r:id="rId2" imgW="1752600" imgH="685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514600"/>
                        <a:ext cx="3408363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7">
            <a:extLst>
              <a:ext uri="{FF2B5EF4-FFF2-40B4-BE49-F238E27FC236}">
                <a16:creationId xmlns:a16="http://schemas.microsoft.com/office/drawing/2014/main" id="{60257B2A-F413-2DE6-AEB5-407AFBC0CA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3962400"/>
          <a:ext cx="15716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98197" imgH="203112" progId="Equation.3">
                  <p:embed/>
                </p:oleObj>
              </mc:Choice>
              <mc:Fallback>
                <p:oleObj r:id="rId4" imgW="698197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962400"/>
                        <a:ext cx="15716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4">
            <a:extLst>
              <a:ext uri="{FF2B5EF4-FFF2-40B4-BE49-F238E27FC236}">
                <a16:creationId xmlns:a16="http://schemas.microsoft.com/office/drawing/2014/main" id="{CE4F64FC-CF68-0D90-10CA-51013C94A7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886200"/>
          <a:ext cx="50974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184400" imgH="228600" progId="Equation.3">
                  <p:embed/>
                </p:oleObj>
              </mc:Choice>
              <mc:Fallback>
                <p:oleObj r:id="rId6" imgW="21844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886200"/>
                        <a:ext cx="50974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9">
            <a:extLst>
              <a:ext uri="{FF2B5EF4-FFF2-40B4-BE49-F238E27FC236}">
                <a16:creationId xmlns:a16="http://schemas.microsoft.com/office/drawing/2014/main" id="{30CD9C48-EBFA-CAA0-C1AB-284DE458A7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495800"/>
          <a:ext cx="72929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124200" imgH="228600" progId="Equation.3">
                  <p:embed/>
                </p:oleObj>
              </mc:Choice>
              <mc:Fallback>
                <p:oleObj r:id="rId8" imgW="31242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495800"/>
                        <a:ext cx="72929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0">
            <a:extLst>
              <a:ext uri="{FF2B5EF4-FFF2-40B4-BE49-F238E27FC236}">
                <a16:creationId xmlns:a16="http://schemas.microsoft.com/office/drawing/2014/main" id="{A4483802-6E8C-3F11-2462-EED1B11270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5105400"/>
          <a:ext cx="49942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222500" imgH="406400" progId="Equation.3">
                  <p:embed/>
                </p:oleObj>
              </mc:Choice>
              <mc:Fallback>
                <p:oleObj r:id="rId10" imgW="2222500" imgH="40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105400"/>
                        <a:ext cx="49942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編號版面配置區 5">
            <a:extLst>
              <a:ext uri="{FF2B5EF4-FFF2-40B4-BE49-F238E27FC236}">
                <a16:creationId xmlns:a16="http://schemas.microsoft.com/office/drawing/2014/main" id="{26AB0D3B-AD9E-CC16-ECC0-DD35D57CA7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288358C9-EC53-45C5-821C-43F7C1D5C5C2}" type="slidenum">
              <a:rPr altLang="zh-TW" sz="14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43</a:t>
            </a:fld>
            <a:endParaRPr lang="zh-TW" altLang="zh-TW" sz="14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E7C9E3F9-5063-4585-1F14-8C4F10ECE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u="sng">
                <a:latin typeface="Times New Roman" panose="02020603050405020304" pitchFamily="18" charset="0"/>
                <a:ea typeface="標楷體" panose="03000509000000000000" pitchFamily="65" charset="-120"/>
              </a:rPr>
              <a:t>(Sol)-Example-6-(2/2)</a:t>
            </a:r>
          </a:p>
        </p:txBody>
      </p:sp>
      <p:graphicFrame>
        <p:nvGraphicFramePr>
          <p:cNvPr id="49156" name="Object 8">
            <a:extLst>
              <a:ext uri="{FF2B5EF4-FFF2-40B4-BE49-F238E27FC236}">
                <a16:creationId xmlns:a16="http://schemas.microsoft.com/office/drawing/2014/main" id="{FED21575-83D2-BFCD-565E-0A2882A177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209800"/>
          <a:ext cx="19367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14003" imgH="215806" progId="Equation.3">
                  <p:embed/>
                </p:oleObj>
              </mc:Choice>
              <mc:Fallback>
                <p:oleObj r:id="rId2" imgW="914003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09800"/>
                        <a:ext cx="19367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3">
            <a:extLst>
              <a:ext uri="{FF2B5EF4-FFF2-40B4-BE49-F238E27FC236}">
                <a16:creationId xmlns:a16="http://schemas.microsoft.com/office/drawing/2014/main" id="{A54EE791-5D63-AC4A-0590-12B6F2E389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4263" y="3352800"/>
          <a:ext cx="15065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10891" imgH="215806" progId="Equation.3">
                  <p:embed/>
                </p:oleObj>
              </mc:Choice>
              <mc:Fallback>
                <p:oleObj r:id="rId4" imgW="710891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3352800"/>
                        <a:ext cx="15065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10">
            <a:extLst>
              <a:ext uri="{FF2B5EF4-FFF2-40B4-BE49-F238E27FC236}">
                <a16:creationId xmlns:a16="http://schemas.microsoft.com/office/drawing/2014/main" id="{1FCD4621-98C1-02AA-1532-45360135F1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4263" y="4468813"/>
          <a:ext cx="1506537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11200" imgH="228600" progId="Equation.3">
                  <p:embed/>
                </p:oleObj>
              </mc:Choice>
              <mc:Fallback>
                <p:oleObj r:id="rId6" imgW="7112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4468813"/>
                        <a:ext cx="1506537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>
            <a:extLst>
              <a:ext uri="{FF2B5EF4-FFF2-40B4-BE49-F238E27FC236}">
                <a16:creationId xmlns:a16="http://schemas.microsoft.com/office/drawing/2014/main" id="{1F2C5B39-5692-9CD3-0003-7E035F284A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9050" y="4267200"/>
          <a:ext cx="147955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698500" imgH="419100" progId="Equation.3">
                  <p:embed/>
                </p:oleObj>
              </mc:Choice>
              <mc:Fallback>
                <p:oleObj r:id="rId8" imgW="698500" imgH="419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4267200"/>
                        <a:ext cx="147955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>
            <a:extLst>
              <a:ext uri="{FF2B5EF4-FFF2-40B4-BE49-F238E27FC236}">
                <a16:creationId xmlns:a16="http://schemas.microsoft.com/office/drawing/2014/main" id="{1FFA7747-354D-AA1A-EA53-2B2B4F1978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3151188"/>
          <a:ext cx="147955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698500" imgH="419100" progId="Equation.3">
                  <p:embed/>
                </p:oleObj>
              </mc:Choice>
              <mc:Fallback>
                <p:oleObj r:id="rId10" imgW="698500" imgH="419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151188"/>
                        <a:ext cx="1479550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3">
            <a:extLst>
              <a:ext uri="{FF2B5EF4-FFF2-40B4-BE49-F238E27FC236}">
                <a16:creationId xmlns:a16="http://schemas.microsoft.com/office/drawing/2014/main" id="{DFA51154-FEC5-FAE4-C3B0-66DCD81126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79700" y="2008188"/>
          <a:ext cx="145415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685800" imgH="419100" progId="Equation.3">
                  <p:embed/>
                </p:oleObj>
              </mc:Choice>
              <mc:Fallback>
                <p:oleObj r:id="rId12" imgW="685800" imgH="4191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2008188"/>
                        <a:ext cx="1454150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4">
            <a:extLst>
              <a:ext uri="{FF2B5EF4-FFF2-40B4-BE49-F238E27FC236}">
                <a16:creationId xmlns:a16="http://schemas.microsoft.com/office/drawing/2014/main" id="{20D19743-249B-314E-3104-C5F66C4736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1985963"/>
          <a:ext cx="1641475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774364" imgH="393529" progId="Equation.3">
                  <p:embed/>
                </p:oleObj>
              </mc:Choice>
              <mc:Fallback>
                <p:oleObj r:id="rId14" imgW="774364" imgH="39352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985963"/>
                        <a:ext cx="1641475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5">
            <a:extLst>
              <a:ext uri="{FF2B5EF4-FFF2-40B4-BE49-F238E27FC236}">
                <a16:creationId xmlns:a16="http://schemas.microsoft.com/office/drawing/2014/main" id="{D37DC10A-2FB9-B42B-2365-D281328F39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3525" y="3205163"/>
          <a:ext cx="1641475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774364" imgH="393529" progId="Equation.3">
                  <p:embed/>
                </p:oleObj>
              </mc:Choice>
              <mc:Fallback>
                <p:oleObj r:id="rId16" imgW="774364" imgH="39352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3525" y="3205163"/>
                        <a:ext cx="1641475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6">
            <a:extLst>
              <a:ext uri="{FF2B5EF4-FFF2-40B4-BE49-F238E27FC236}">
                <a16:creationId xmlns:a16="http://schemas.microsoft.com/office/drawing/2014/main" id="{D6F4E99C-1D69-8EC0-F462-C648F07570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3525" y="4271963"/>
          <a:ext cx="1641475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774364" imgH="393529" progId="Equation.3">
                  <p:embed/>
                </p:oleObj>
              </mc:Choice>
              <mc:Fallback>
                <p:oleObj r:id="rId18" imgW="774364" imgH="39352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3525" y="4271963"/>
                        <a:ext cx="1641475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投影片編號版面配置區 7">
            <a:extLst>
              <a:ext uri="{FF2B5EF4-FFF2-40B4-BE49-F238E27FC236}">
                <a16:creationId xmlns:a16="http://schemas.microsoft.com/office/drawing/2014/main" id="{DE5015A5-1404-C146-9C9C-ABF6EDFA10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457E7B0A-7F3E-4F86-BA1D-9E10027F2398}" type="slidenum">
              <a:rPr altLang="zh-TW" sz="14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44</a:t>
            </a:fld>
            <a:endParaRPr lang="zh-TW" altLang="zh-TW" sz="14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92C2A355-F753-9951-584F-53DCBE1C82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altLang="zh-TW" sz="3200" u="sng">
                <a:latin typeface="Times New Roman" panose="02020603050405020304" pitchFamily="18" charset="0"/>
                <a:ea typeface="標楷體" panose="03000509000000000000" pitchFamily="65" charset="-120"/>
              </a:rPr>
              <a:t>Exercises-8 p.166 No.34</a:t>
            </a:r>
          </a:p>
        </p:txBody>
      </p:sp>
      <p:graphicFrame>
        <p:nvGraphicFramePr>
          <p:cNvPr id="47112" name="Object 3">
            <a:extLst>
              <a:ext uri="{FF2B5EF4-FFF2-40B4-BE49-F238E27FC236}">
                <a16:creationId xmlns:a16="http://schemas.microsoft.com/office/drawing/2014/main" id="{C37BCFDB-9A0C-D244-65BE-A6F0A98E56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4032250"/>
          <a:ext cx="17478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49300" imgH="228600" progId="Equation.3">
                  <p:embed/>
                </p:oleObj>
              </mc:Choice>
              <mc:Fallback>
                <p:oleObj r:id="rId2" imgW="7493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032250"/>
                        <a:ext cx="17478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>
            <a:extLst>
              <a:ext uri="{FF2B5EF4-FFF2-40B4-BE49-F238E27FC236}">
                <a16:creationId xmlns:a16="http://schemas.microsoft.com/office/drawing/2014/main" id="{151C3F35-0901-0E98-965D-1BD2CC9899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3879850"/>
          <a:ext cx="67230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175000" imgH="431800" progId="Equation.3">
                  <p:embed/>
                </p:oleObj>
              </mc:Choice>
              <mc:Fallback>
                <p:oleObj r:id="rId4" imgW="31750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879850"/>
                        <a:ext cx="672306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B4EDBDA5-8A14-E730-F3B0-2D505AA052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9763" y="5321300"/>
          <a:ext cx="30003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26780" imgH="101424" progId="Equation.3">
                  <p:embed/>
                </p:oleObj>
              </mc:Choice>
              <mc:Fallback>
                <p:oleObj r:id="rId6" imgW="126780" imgH="10142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5321300"/>
                        <a:ext cx="300037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BB1A0C61-1857-60CD-B7E8-9E4805D70D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6172200"/>
          <a:ext cx="12255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469696" imgH="177723" progId="Equation.3">
                  <p:embed/>
                </p:oleObj>
              </mc:Choice>
              <mc:Fallback>
                <p:oleObj r:id="rId8" imgW="469696" imgH="17772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6172200"/>
                        <a:ext cx="12255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12">
            <a:extLst>
              <a:ext uri="{FF2B5EF4-FFF2-40B4-BE49-F238E27FC236}">
                <a16:creationId xmlns:a16="http://schemas.microsoft.com/office/drawing/2014/main" id="{2860AE7C-BD09-B6A5-7782-9106C0878D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447800"/>
          <a:ext cx="85344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340100" imgH="685800" progId="Equation.3">
                  <p:embed/>
                </p:oleObj>
              </mc:Choice>
              <mc:Fallback>
                <p:oleObj r:id="rId10" imgW="3340100" imgH="685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47800"/>
                        <a:ext cx="85344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5" name="Object 13">
            <a:extLst>
              <a:ext uri="{FF2B5EF4-FFF2-40B4-BE49-F238E27FC236}">
                <a16:creationId xmlns:a16="http://schemas.microsoft.com/office/drawing/2014/main" id="{DD517585-E5F6-BE19-FCBF-F6C7846440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3509963"/>
          <a:ext cx="64452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304404" imgH="177569" progId="Equation.3">
                  <p:embed/>
                </p:oleObj>
              </mc:Choice>
              <mc:Fallback>
                <p:oleObj r:id="rId12" imgW="304404" imgH="17756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509963"/>
                        <a:ext cx="644525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4">
            <a:extLst>
              <a:ext uri="{FF2B5EF4-FFF2-40B4-BE49-F238E27FC236}">
                <a16:creationId xmlns:a16="http://schemas.microsoft.com/office/drawing/2014/main" id="{F3885847-F1A5-0D16-1FB1-1BCD9627A4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4738" y="4953000"/>
          <a:ext cx="54038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2286000" imgH="419100" progId="Equation.3">
                  <p:embed/>
                </p:oleObj>
              </mc:Choice>
              <mc:Fallback>
                <p:oleObj r:id="rId14" imgW="2286000" imgH="4191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4953000"/>
                        <a:ext cx="54038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5">
            <a:extLst>
              <a:ext uri="{FF2B5EF4-FFF2-40B4-BE49-F238E27FC236}">
                <a16:creationId xmlns:a16="http://schemas.microsoft.com/office/drawing/2014/main" id="{3ED5D199-1B1D-8AD2-3F3B-D6C1F9B385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6270625"/>
          <a:ext cx="3048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26780" imgH="101424" progId="Equation.3">
                  <p:embed/>
                </p:oleObj>
              </mc:Choice>
              <mc:Fallback>
                <p:oleObj r:id="rId16" imgW="126780" imgH="10142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6270625"/>
                        <a:ext cx="304800" cy="24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投影片編號版面配置區 5">
            <a:extLst>
              <a:ext uri="{FF2B5EF4-FFF2-40B4-BE49-F238E27FC236}">
                <a16:creationId xmlns:a16="http://schemas.microsoft.com/office/drawing/2014/main" id="{48626629-B96E-3A8C-67B8-5EA77B3F8B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24FFD5AA-3E0B-43AF-A8C5-1594232595BE}" type="slidenum">
              <a:rPr altLang="zh-TW" sz="14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45</a:t>
            </a:fld>
            <a:endParaRPr lang="zh-TW" altLang="zh-TW" sz="14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4C885E97-4759-7F02-56A8-5141756F7F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u="sng">
                <a:latin typeface="Times New Roman" panose="02020603050405020304" pitchFamily="18" charset="0"/>
                <a:ea typeface="標楷體" panose="03000509000000000000" pitchFamily="65" charset="-120"/>
              </a:rPr>
              <a:t>Example-7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E8D33B3C-3FC1-6C78-62F3-53D4FD8B10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保險公司相信人可區分成「有意外傾向」和「沒有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意外傾向」。他們的統計資料顯示在所給的某一年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中，有意外傾向的人將會發生意外的機率為</a:t>
            </a: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0.4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，而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沒有意外傾向的人將會發生意外的機率降到</a:t>
            </a: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0.2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zh-TW" altLang="en-US" sz="28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假設</a:t>
            </a: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30%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的人有意外傾向，試求一投保人在未來一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年內將會發生意外的機率為多少。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編號版面配置區 5">
            <a:extLst>
              <a:ext uri="{FF2B5EF4-FFF2-40B4-BE49-F238E27FC236}">
                <a16:creationId xmlns:a16="http://schemas.microsoft.com/office/drawing/2014/main" id="{9FC82979-19CD-60D3-58C6-52EEF7C88E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2C4E5C20-696A-41E4-B27A-94C39D15FADC}" type="slidenum">
              <a:rPr altLang="zh-TW" sz="14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46</a:t>
            </a:fld>
            <a:endParaRPr lang="zh-TW" altLang="zh-TW" sz="14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BCC75D6D-AF13-116B-F21D-13B83844D6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6670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我們將在投保人是否有意外傾向的條件下來求得所</a:t>
            </a:r>
            <a:endParaRPr lang="en-US" altLang="zh-TW" sz="28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需的機率。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令      表示投保人有意外傾向</a:t>
            </a:r>
            <a:endParaRPr lang="en-US" altLang="zh-TW" sz="28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          表示投保人沒有意外傾向</a:t>
            </a:r>
            <a:endParaRPr lang="en-US" altLang="zh-TW" sz="28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     </a:t>
            </a:r>
            <a:r>
              <a:rPr lang="en-US" altLang="zh-TW" sz="2800" i="1">
                <a:latin typeface="Times New Roman" panose="02020603050405020304" pitchFamily="18" charset="0"/>
                <a:ea typeface="標楷體" panose="03000509000000000000" pitchFamily="65" charset="-120"/>
              </a:rPr>
              <a:t>B  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表示投保的人在投保後一年內發生意外的事件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因此欲求的機率為    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D8F74B12-4520-09C4-9C4F-278E31C1BC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u="sng">
                <a:latin typeface="Times New Roman" panose="02020603050405020304" pitchFamily="18" charset="0"/>
                <a:ea typeface="標楷體" panose="03000509000000000000" pitchFamily="65" charset="-120"/>
              </a:rPr>
              <a:t>(Sol)-Example-7</a:t>
            </a:r>
            <a:endParaRPr lang="en-US" altLang="zh-TW" sz="3200" u="sng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2229" name="Rectangle 4">
            <a:extLst>
              <a:ext uri="{FF2B5EF4-FFF2-40B4-BE49-F238E27FC236}">
                <a16:creationId xmlns:a16="http://schemas.microsoft.com/office/drawing/2014/main" id="{069804C7-2713-7715-6AAB-0ADA64F49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52230" name="Object 5">
            <a:extLst>
              <a:ext uri="{FF2B5EF4-FFF2-40B4-BE49-F238E27FC236}">
                <a16:creationId xmlns:a16="http://schemas.microsoft.com/office/drawing/2014/main" id="{C10C1FE5-E4FE-E916-6AF7-B22F1F6A9A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565400"/>
          <a:ext cx="50323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65028" imgH="228501" progId="Equation.DSMT4">
                  <p:embed/>
                </p:oleObj>
              </mc:Choice>
              <mc:Fallback>
                <p:oleObj r:id="rId2" imgW="165028" imgH="22850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565400"/>
                        <a:ext cx="503237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1" name="文字方塊 3">
            <a:extLst>
              <a:ext uri="{FF2B5EF4-FFF2-40B4-BE49-F238E27FC236}">
                <a16:creationId xmlns:a16="http://schemas.microsoft.com/office/drawing/2014/main" id="{60314F0B-4632-B02B-EC9A-615A9E0AFEC8}"/>
              </a:ext>
            </a:extLst>
          </p:cNvPr>
          <p:cNvSpPr txBox="1">
            <a:spLocks noRot="1" noChangeAspect="1" noMove="1" noResize="1" noEditPoints="1" noAdjustHandles="1" noChangeArrowheads="1" noTextEdit="1"/>
          </p:cNvSpPr>
          <p:nvPr/>
        </p:nvSpPr>
        <p:spPr bwMode="auto">
          <a:xfrm>
            <a:off x="865188" y="3086100"/>
            <a:ext cx="677862" cy="5238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32" name="文字方塊 4">
            <a:extLst>
              <a:ext uri="{FF2B5EF4-FFF2-40B4-BE49-F238E27FC236}">
                <a16:creationId xmlns:a16="http://schemas.microsoft.com/office/drawing/2014/main" id="{03EFACA6-CC0A-6E00-732D-DDDDA52B0517}"/>
              </a:ext>
            </a:extLst>
          </p:cNvPr>
          <p:cNvSpPr txBox="1">
            <a:spLocks noRot="1" noChangeAspect="1" noMove="1" noResize="1" noEditPoints="1" noAdjustHandles="1" noChangeArrowheads="1" noTextEdit="1"/>
          </p:cNvSpPr>
          <p:nvPr/>
        </p:nvSpPr>
        <p:spPr bwMode="auto">
          <a:xfrm>
            <a:off x="762000" y="4876800"/>
            <a:ext cx="7899400" cy="7080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編號版面配置區 6">
            <a:extLst>
              <a:ext uri="{FF2B5EF4-FFF2-40B4-BE49-F238E27FC236}">
                <a16:creationId xmlns:a16="http://schemas.microsoft.com/office/drawing/2014/main" id="{186BA1D6-EE19-A108-A368-14A035BA0E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6A0CDC28-EF96-4F7D-A8F9-420852E5AED9}" type="slidenum">
              <a:rPr altLang="zh-TW" sz="14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47</a:t>
            </a:fld>
            <a:endParaRPr lang="zh-TW" altLang="zh-TW" sz="14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7E95631B-71D3-83EC-B601-5D101A485A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u="sng">
                <a:latin typeface="Times New Roman" panose="02020603050405020304" pitchFamily="18" charset="0"/>
                <a:ea typeface="標楷體" panose="03000509000000000000" pitchFamily="65" charset="-120"/>
              </a:rPr>
              <a:t>Example-8</a:t>
            </a:r>
            <a:endParaRPr lang="en-US" altLang="zh-TW" sz="3200" u="sng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2AA3883C-7E1C-27B1-2661-0D5132A4317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15240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假設一投保人在投保後一年內發生意外。那麼此投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保人有意外傾向的機率為多少？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解：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   </a:t>
            </a:r>
          </a:p>
        </p:txBody>
      </p:sp>
      <p:sp>
        <p:nvSpPr>
          <p:cNvPr id="53253" name="文字方塊 1">
            <a:extLst>
              <a:ext uri="{FF2B5EF4-FFF2-40B4-BE49-F238E27FC236}">
                <a16:creationId xmlns:a16="http://schemas.microsoft.com/office/drawing/2014/main" id="{814F782C-431E-1511-0C09-AF9BCEC1E7D7}"/>
              </a:ext>
            </a:extLst>
          </p:cNvPr>
          <p:cNvSpPr txBox="1">
            <a:spLocks noRot="1" noChangeAspect="1" noMove="1" noResize="1" noEditPoints="1" noAdjustHandles="1" noChangeArrowheads="1" noTextEdit="1"/>
          </p:cNvSpPr>
          <p:nvPr/>
        </p:nvSpPr>
        <p:spPr bwMode="auto">
          <a:xfrm>
            <a:off x="1676400" y="3159125"/>
            <a:ext cx="5791200" cy="228758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投影片編號版面配置區 5">
            <a:extLst>
              <a:ext uri="{FF2B5EF4-FFF2-40B4-BE49-F238E27FC236}">
                <a16:creationId xmlns:a16="http://schemas.microsoft.com/office/drawing/2014/main" id="{8CFBEC50-EE78-16F6-68AE-0AF8F5C1DE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7129866A-2B73-4513-9F0B-73D50186C1CD}" type="slidenum">
              <a:rPr altLang="zh-TW" sz="14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48</a:t>
            </a:fld>
            <a:endParaRPr lang="zh-TW" altLang="zh-TW" sz="14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48EB2489-8CB1-064E-EA36-8B6FCCCB94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altLang="zh-TW" sz="3200" u="sng">
                <a:latin typeface="Times New Roman" panose="02020603050405020304" pitchFamily="18" charset="0"/>
                <a:ea typeface="標楷體" panose="03000509000000000000" pitchFamily="65" charset="-120"/>
              </a:rPr>
              <a:t>Exercises-9 p.167 No.35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38C7AEFF-EB76-C973-9034-26AE6D0B74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zh-TW" sz="28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TW" sz="2800">
                <a:latin typeface="Times New Roman" panose="02020603050405020304" pitchFamily="18" charset="0"/>
              </a:rPr>
              <a:t>The Ludlow Wildcats baseball team, a minor league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TW" sz="2800">
                <a:latin typeface="Times New Roman" panose="02020603050405020304" pitchFamily="18" charset="0"/>
              </a:rPr>
              <a:t>team in the Cleveland Indians organization, plays 70% 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TW" sz="2800">
                <a:latin typeface="Times New Roman" panose="02020603050405020304" pitchFamily="18" charset="0"/>
              </a:rPr>
              <a:t>of their games at night and 30% during the day. The 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TW" sz="2800">
                <a:latin typeface="Times New Roman" panose="02020603050405020304" pitchFamily="18" charset="0"/>
              </a:rPr>
              <a:t>team wins 50% of their night games and 90%of their 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TW" sz="2800">
                <a:latin typeface="Times New Roman" panose="02020603050405020304" pitchFamily="18" charset="0"/>
              </a:rPr>
              <a:t>day games. According to today’s newspaper, they won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TW" sz="2800">
                <a:latin typeface="Times New Roman" panose="02020603050405020304" pitchFamily="18" charset="0"/>
              </a:rPr>
              <a:t>yesterday. What is the probability the game was played 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TW" sz="2800">
                <a:latin typeface="Times New Roman" panose="02020603050405020304" pitchFamily="18" charset="0"/>
              </a:rPr>
              <a:t>at night.</a:t>
            </a:r>
            <a:endParaRPr lang="en-US" altLang="zh-TW" sz="28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編號版面配置區 6">
            <a:extLst>
              <a:ext uri="{FF2B5EF4-FFF2-40B4-BE49-F238E27FC236}">
                <a16:creationId xmlns:a16="http://schemas.microsoft.com/office/drawing/2014/main" id="{A84E0374-BEF6-9DCA-EA8E-922C506EF6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79C4C0CE-7AF0-4193-AE1D-92BDCC679D16}" type="slidenum">
              <a:rPr altLang="zh-TW" sz="14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49</a:t>
            </a:fld>
            <a:endParaRPr lang="zh-TW" altLang="zh-TW" sz="14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1756C8B1-0BCA-C64A-FB07-9F12FC3FF1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altLang="zh-TW" sz="3200" u="sng">
                <a:latin typeface="Times New Roman" panose="02020603050405020304" pitchFamily="18" charset="0"/>
                <a:ea typeface="標楷體" panose="03000509000000000000" pitchFamily="65" charset="-120"/>
              </a:rPr>
              <a:t>(Sol)-Exercises-9 p.167 No.35</a:t>
            </a:r>
          </a:p>
        </p:txBody>
      </p:sp>
      <p:graphicFrame>
        <p:nvGraphicFramePr>
          <p:cNvPr id="2" name="Object 6">
            <a:extLst>
              <a:ext uri="{FF2B5EF4-FFF2-40B4-BE49-F238E27FC236}">
                <a16:creationId xmlns:a16="http://schemas.microsoft.com/office/drawing/2014/main" id="{F8EF4FCB-E969-814B-8053-8E9B11E87F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2133600"/>
          <a:ext cx="206216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02865" imgH="203112" progId="Equation.3">
                  <p:embed/>
                </p:oleObj>
              </mc:Choice>
              <mc:Fallback>
                <p:oleObj r:id="rId2" imgW="1002865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133600"/>
                        <a:ext cx="206216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B3F0A83A-F5AF-7920-5F24-304D64A798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054475"/>
          <a:ext cx="120173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83693" imgH="177646" progId="Equation.3">
                  <p:embed/>
                </p:oleObj>
              </mc:Choice>
              <mc:Fallback>
                <p:oleObj r:id="rId4" imgW="583693" imgH="17764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054475"/>
                        <a:ext cx="120173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C8F80B29-35EB-378E-A0AD-59B7CF44C5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9200" y="1905000"/>
          <a:ext cx="5691188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768600" imgH="419100" progId="Equation.3">
                  <p:embed/>
                </p:oleObj>
              </mc:Choice>
              <mc:Fallback>
                <p:oleObj r:id="rId6" imgW="27686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1905000"/>
                        <a:ext cx="5691188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4CE388C0-EC1D-EC36-7E6B-21B6AA0CF1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2971800"/>
          <a:ext cx="307975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498600" imgH="419100" progId="Equation.3">
                  <p:embed/>
                </p:oleObj>
              </mc:Choice>
              <mc:Fallback>
                <p:oleObj r:id="rId8" imgW="14986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971800"/>
                        <a:ext cx="3079750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5">
            <a:extLst>
              <a:ext uri="{FF2B5EF4-FFF2-40B4-BE49-F238E27FC236}">
                <a16:creationId xmlns:a16="http://schemas.microsoft.com/office/drawing/2014/main" id="{28CC6A35-A52D-5601-7A1D-1534ED8AC2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7DD1910F-0D8B-4DC5-8AED-DA77F6ABD501}" type="slidenum">
              <a:rPr altLang="zh-TW" sz="14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5</a:t>
            </a:fld>
            <a:endParaRPr lang="zh-TW" altLang="zh-TW" sz="14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2818A9CD-DDF1-89DE-18CA-6FBDC9159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sz="3200" u="sng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獨立事件</a:t>
            </a:r>
            <a:r>
              <a:rPr lang="en-US" altLang="zh-TW" sz="3200" u="sng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(independent event)-(1/2)</a:t>
            </a:r>
            <a:endParaRPr lang="en-US" altLang="zh-TW" sz="3200" i="1" u="sng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404330D6-04FE-257E-58EE-D4DB5C9A8E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獨立事件：係指各事件間發生的機率互不相關。</a:t>
            </a:r>
            <a:endParaRPr lang="zh-TW" altLang="en-US" sz="2800" i="1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TW" altLang="en-US" sz="2800" i="1">
                <a:latin typeface="Times New Roman" panose="02020603050405020304" pitchFamily="18" charset="0"/>
                <a:ea typeface="標楷體" panose="03000509000000000000" pitchFamily="65" charset="-120"/>
              </a:rPr>
              <a:t>●</a:t>
            </a:r>
            <a:r>
              <a:rPr lang="zh-TW" altLang="en-US" sz="2800" i="1" u="sng">
                <a:latin typeface="Times New Roman" panose="02020603050405020304" pitchFamily="18" charset="0"/>
                <a:ea typeface="標楷體" panose="03000509000000000000" pitchFamily="65" charset="-120"/>
              </a:rPr>
              <a:t>什麼是獨立：</a:t>
            </a:r>
            <a:endParaRPr lang="zh-TW" altLang="en-US" sz="28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   定義：獨立事件係指一事件的發生不影響其他事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件發生的機率。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endParaRPr lang="zh-TW" altLang="en-US" sz="28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          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</a:t>
            </a: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(A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事件發生機率彼此</a:t>
            </a:r>
            <a:r>
              <a:rPr lang="zh-TW" altLang="en-US" sz="4000" u="sng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不相干</a:t>
            </a: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endParaRPr lang="zh-TW" altLang="en-US" sz="28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          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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若一個事件的發生不影響另一事件發生的機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率，則稱為兩事件獨立。</a:t>
            </a:r>
            <a:endParaRPr lang="zh-TW" altLang="en-US" sz="2800" i="1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endParaRPr lang="zh-TW" altLang="en-US" sz="28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         </a:t>
            </a:r>
          </a:p>
        </p:txBody>
      </p:sp>
      <p:sp>
        <p:nvSpPr>
          <p:cNvPr id="10245" name="Rectangle 4">
            <a:extLst>
              <a:ext uri="{FF2B5EF4-FFF2-40B4-BE49-F238E27FC236}">
                <a16:creationId xmlns:a16="http://schemas.microsoft.com/office/drawing/2014/main" id="{A30EEEFD-8DFB-31BB-B3F7-8C1F0C4CC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10246" name="Rectangle 5">
            <a:extLst>
              <a:ext uri="{FF2B5EF4-FFF2-40B4-BE49-F238E27FC236}">
                <a16:creationId xmlns:a16="http://schemas.microsoft.com/office/drawing/2014/main" id="{E928A98F-736D-5EB1-98F9-2442C325E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10247" name="Rectangle 6">
            <a:extLst>
              <a:ext uri="{FF2B5EF4-FFF2-40B4-BE49-F238E27FC236}">
                <a16:creationId xmlns:a16="http://schemas.microsoft.com/office/drawing/2014/main" id="{3DF593C0-065D-DB8B-15E8-8B4FEE122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編號版面配置區 5">
            <a:extLst>
              <a:ext uri="{FF2B5EF4-FFF2-40B4-BE49-F238E27FC236}">
                <a16:creationId xmlns:a16="http://schemas.microsoft.com/office/drawing/2014/main" id="{5551E25A-6CAA-A656-ECEA-EA01E020E0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650869B6-DE61-494C-BDF2-09257329A004}" type="slidenum">
              <a:rPr altLang="zh-TW" sz="14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50</a:t>
            </a:fld>
            <a:endParaRPr lang="zh-TW" altLang="zh-TW" sz="14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7BEF2876-9B95-866E-DCB3-9BD5B4F7EA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TW" altLang="en-US" sz="28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在犯罪調查的某一階段，負責的檢查官有</a:t>
            </a: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60%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確信某嫌疑犯的罪行。現假設有一顯示罪犯有某一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特徵</a:t>
            </a: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像左撇子、 禿頭或棕色頭髮</a:t>
            </a: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的新證據尚未被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發現。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若</a:t>
            </a: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20%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的人有此特徵，那麼在嫌疑犯也有此特徵的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條件下，檢查官能多確定嫌疑犯的罪行。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B8D5DB35-A470-FFB0-160D-E49323D359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u="sng">
                <a:latin typeface="Times New Roman" panose="02020603050405020304" pitchFamily="18" charset="0"/>
                <a:ea typeface="標楷體" panose="03000509000000000000" pitchFamily="65" charset="-120"/>
              </a:rPr>
              <a:t>Example-9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編號版面配置區 6">
            <a:extLst>
              <a:ext uri="{FF2B5EF4-FFF2-40B4-BE49-F238E27FC236}">
                <a16:creationId xmlns:a16="http://schemas.microsoft.com/office/drawing/2014/main" id="{A3518AAF-4CF1-87CC-4214-7942E6AB61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A84E0BD2-8262-48AE-87DB-8D3A157FB1B3}" type="slidenum">
              <a:rPr altLang="zh-TW" sz="14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51</a:t>
            </a:fld>
            <a:endParaRPr lang="zh-TW" altLang="zh-TW" sz="14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1B06F66C-6B0D-8D5D-F6AB-46C65521DF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u="sng">
                <a:latin typeface="Times New Roman" panose="02020603050405020304" pitchFamily="18" charset="0"/>
                <a:ea typeface="標楷體" panose="03000509000000000000" pitchFamily="65" charset="-120"/>
              </a:rPr>
              <a:t>(Sol)-Example-9</a:t>
            </a:r>
          </a:p>
        </p:txBody>
      </p:sp>
      <p:graphicFrame>
        <p:nvGraphicFramePr>
          <p:cNvPr id="29698" name="Object 9">
            <a:extLst>
              <a:ext uri="{FF2B5EF4-FFF2-40B4-BE49-F238E27FC236}">
                <a16:creationId xmlns:a16="http://schemas.microsoft.com/office/drawing/2014/main" id="{3FCCFE04-D819-7DD7-38B3-4F4F223B05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1788" y="4800600"/>
          <a:ext cx="84566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356100" imgH="431800" progId="Equation.3">
                  <p:embed/>
                </p:oleObj>
              </mc:Choice>
              <mc:Fallback>
                <p:oleObj r:id="rId2" imgW="43561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4800600"/>
                        <a:ext cx="84566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3">
            <a:extLst>
              <a:ext uri="{FF2B5EF4-FFF2-40B4-BE49-F238E27FC236}">
                <a16:creationId xmlns:a16="http://schemas.microsoft.com/office/drawing/2014/main" id="{A5FAEB18-8714-E75F-13D1-7458A5AA2F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295400"/>
          <a:ext cx="86534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457700" imgH="431800" progId="Equation.3">
                  <p:embed/>
                </p:oleObj>
              </mc:Choice>
              <mc:Fallback>
                <p:oleObj r:id="rId4" imgW="44577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95400"/>
                        <a:ext cx="86534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>
            <a:extLst>
              <a:ext uri="{FF2B5EF4-FFF2-40B4-BE49-F238E27FC236}">
                <a16:creationId xmlns:a16="http://schemas.microsoft.com/office/drawing/2014/main" id="{AB5E0DA0-F5FC-75C3-B001-C6083AB8A7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2209800"/>
          <a:ext cx="14843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60113" imgH="203112" progId="Equation.3">
                  <p:embed/>
                </p:oleObj>
              </mc:Choice>
              <mc:Fallback>
                <p:oleObj r:id="rId6" imgW="660113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09800"/>
                        <a:ext cx="14843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FB3C48BF-30A9-D28D-00E4-81D76E959F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4263" y="2008188"/>
          <a:ext cx="1227137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634725" imgH="418918" progId="Equation.3">
                  <p:embed/>
                </p:oleObj>
              </mc:Choice>
              <mc:Fallback>
                <p:oleObj r:id="rId8" imgW="634725" imgH="41891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2008188"/>
                        <a:ext cx="1227137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8FB18FA5-3FFB-8909-5462-0615DCB142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1525" y="2819400"/>
          <a:ext cx="40401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019300" imgH="419100" progId="Equation.3">
                  <p:embed/>
                </p:oleObj>
              </mc:Choice>
              <mc:Fallback>
                <p:oleObj r:id="rId10" imgW="20193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525" y="2819400"/>
                        <a:ext cx="40401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3112C443-F0EA-849A-93BD-8B796574B2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2950" y="3733800"/>
          <a:ext cx="39560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981200" imgH="419100" progId="Equation.3">
                  <p:embed/>
                </p:oleObj>
              </mc:Choice>
              <mc:Fallback>
                <p:oleObj r:id="rId12" imgW="19812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3733800"/>
                        <a:ext cx="39560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5">
            <a:extLst>
              <a:ext uri="{FF2B5EF4-FFF2-40B4-BE49-F238E27FC236}">
                <a16:creationId xmlns:a16="http://schemas.microsoft.com/office/drawing/2014/main" id="{500F7CF4-B204-C9AA-8055-CC6ECEB597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10AF0A0A-22FA-4776-8AD8-9607494EAA25}" type="slidenum">
              <a:rPr altLang="zh-TW" sz="14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6</a:t>
            </a:fld>
            <a:endParaRPr lang="zh-TW" altLang="zh-TW" sz="14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6FAFAAE3-1EA9-3E8B-684B-3DE3684B45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sz="3200" u="sng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獨立事件</a:t>
            </a:r>
            <a:r>
              <a:rPr lang="en-US" altLang="zh-TW" sz="3200" u="sng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(independent event)-(2/2)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8126E6CE-7A99-906F-3B8A-B8BDCE57EB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TW" sz="2800" i="1">
                <a:latin typeface="Times New Roman" panose="02020603050405020304" pitchFamily="18" charset="0"/>
                <a:ea typeface="標楷體" panose="03000509000000000000" pitchFamily="65" charset="-120"/>
              </a:rPr>
              <a:t>●</a:t>
            </a:r>
            <a:r>
              <a:rPr lang="zh-TW" altLang="en-US" sz="2800" i="1" u="sng">
                <a:latin typeface="Times New Roman" panose="02020603050405020304" pitchFamily="18" charset="0"/>
                <a:ea typeface="標楷體" panose="03000509000000000000" pitchFamily="65" charset="-120"/>
              </a:rPr>
              <a:t>何謂兩事件獨立：</a:t>
            </a:r>
            <a:endParaRPr lang="zh-TW" altLang="en-US" sz="28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  定義：若</a:t>
            </a: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兩事件合乎下列</a:t>
            </a: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〞</a:t>
            </a:r>
            <a:r>
              <a:rPr lang="zh-TW" altLang="en-US" sz="2800" u="sng">
                <a:latin typeface="Times New Roman" panose="02020603050405020304" pitchFamily="18" charset="0"/>
                <a:ea typeface="標楷體" panose="03000509000000000000" pitchFamily="65" charset="-120"/>
              </a:rPr>
              <a:t>任一條件</a:t>
            </a: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〞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，則</a:t>
            </a:r>
          </a:p>
          <a:p>
            <a:pPr>
              <a:buFont typeface="Arial" panose="020B0604020202020204" pitchFamily="34" charset="0"/>
              <a:buNone/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</a:t>
            </a: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互為獨立。</a:t>
            </a:r>
          </a:p>
          <a:p>
            <a:pPr>
              <a:buFont typeface="Arial" panose="020B0604020202020204" pitchFamily="34" charset="0"/>
              <a:buNone/>
            </a:pPr>
            <a:r>
              <a:rPr lang="zh-TW" altLang="en-US" sz="2800"/>
              <a:t>       </a:t>
            </a:r>
          </a:p>
        </p:txBody>
      </p:sp>
      <p:sp>
        <p:nvSpPr>
          <p:cNvPr id="11269" name="Rectangle 4">
            <a:extLst>
              <a:ext uri="{FF2B5EF4-FFF2-40B4-BE49-F238E27FC236}">
                <a16:creationId xmlns:a16="http://schemas.microsoft.com/office/drawing/2014/main" id="{5576C934-76C7-D570-F7A3-09A1B9FE7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3B3611A5-A079-2A76-E23D-F1810ADA8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E0902618-E2F1-2B68-8554-75627B69E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1272" name="Object 14">
            <a:extLst>
              <a:ext uri="{FF2B5EF4-FFF2-40B4-BE49-F238E27FC236}">
                <a16:creationId xmlns:a16="http://schemas.microsoft.com/office/drawing/2014/main" id="{F274036A-8EEE-1564-8298-5354EA6A14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429000"/>
          <a:ext cx="4572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9579" imgH="177646" progId="Equation.3">
                  <p:embed/>
                </p:oleObj>
              </mc:Choice>
              <mc:Fallback>
                <p:oleObj r:id="rId2" imgW="139579" imgH="17764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429000"/>
                        <a:ext cx="4572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14">
            <a:extLst>
              <a:ext uri="{FF2B5EF4-FFF2-40B4-BE49-F238E27FC236}">
                <a16:creationId xmlns:a16="http://schemas.microsoft.com/office/drawing/2014/main" id="{B240C137-FD25-45C6-C67D-86A95D8A6C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267200"/>
          <a:ext cx="49847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52202" imgH="177569" progId="Equation.3">
                  <p:embed/>
                </p:oleObj>
              </mc:Choice>
              <mc:Fallback>
                <p:oleObj r:id="rId4" imgW="152202" imgH="17756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267200"/>
                        <a:ext cx="49847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6">
            <a:extLst>
              <a:ext uri="{FF2B5EF4-FFF2-40B4-BE49-F238E27FC236}">
                <a16:creationId xmlns:a16="http://schemas.microsoft.com/office/drawing/2014/main" id="{A6F101EA-C6E4-D54B-3679-F770ACF2A9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5105400"/>
          <a:ext cx="49847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52202" imgH="177569" progId="Equation.3">
                  <p:embed/>
                </p:oleObj>
              </mc:Choice>
              <mc:Fallback>
                <p:oleObj r:id="rId6" imgW="152202" imgH="17756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105400"/>
                        <a:ext cx="49847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7">
            <a:extLst>
              <a:ext uri="{FF2B5EF4-FFF2-40B4-BE49-F238E27FC236}">
                <a16:creationId xmlns:a16="http://schemas.microsoft.com/office/drawing/2014/main" id="{EEDEAC1A-1482-D014-7F51-53F1B973BD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454400"/>
          <a:ext cx="328453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002865" imgH="203112" progId="Equation.3">
                  <p:embed/>
                </p:oleObj>
              </mc:Choice>
              <mc:Fallback>
                <p:oleObj r:id="rId8" imgW="1002865" imgH="20311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454400"/>
                        <a:ext cx="328453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8">
            <a:extLst>
              <a:ext uri="{FF2B5EF4-FFF2-40B4-BE49-F238E27FC236}">
                <a16:creationId xmlns:a16="http://schemas.microsoft.com/office/drawing/2014/main" id="{FA82418D-A463-F00F-A03E-7B19434EC4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267200"/>
          <a:ext cx="328453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002865" imgH="203112" progId="Equation.3">
                  <p:embed/>
                </p:oleObj>
              </mc:Choice>
              <mc:Fallback>
                <p:oleObj r:id="rId10" imgW="1002865" imgH="20311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267200"/>
                        <a:ext cx="328453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9">
            <a:extLst>
              <a:ext uri="{FF2B5EF4-FFF2-40B4-BE49-F238E27FC236}">
                <a16:creationId xmlns:a16="http://schemas.microsoft.com/office/drawing/2014/main" id="{4183DF28-F6EA-4D8D-8A68-9C788E7A9B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5105400"/>
          <a:ext cx="482123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473200" imgH="203200" progId="Equation.3">
                  <p:embed/>
                </p:oleObj>
              </mc:Choice>
              <mc:Fallback>
                <p:oleObj r:id="rId12" imgW="1473200" imgH="203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105400"/>
                        <a:ext cx="482123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6">
            <a:extLst>
              <a:ext uri="{FF2B5EF4-FFF2-40B4-BE49-F238E27FC236}">
                <a16:creationId xmlns:a16="http://schemas.microsoft.com/office/drawing/2014/main" id="{1D14DF64-4DE6-BE5A-9720-1E875CF887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4AC0DA01-2349-40EE-83C1-546AA1DA110F}" type="slidenum">
              <a:rPr altLang="zh-TW" sz="14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7</a:t>
            </a:fld>
            <a:endParaRPr lang="zh-TW" altLang="zh-TW" sz="14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4">
            <a:extLst>
              <a:ext uri="{FF2B5EF4-FFF2-40B4-BE49-F238E27FC236}">
                <a16:creationId xmlns:a16="http://schemas.microsoft.com/office/drawing/2014/main" id="{F1345B51-E369-53E5-10F3-C414765D5F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sz="3200" u="sng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條件機率</a:t>
            </a:r>
            <a:r>
              <a:rPr lang="en-US" altLang="zh-TW" sz="3200" u="sng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(conditional probability)</a:t>
            </a:r>
          </a:p>
        </p:txBody>
      </p:sp>
      <p:graphicFrame>
        <p:nvGraphicFramePr>
          <p:cNvPr id="12292" name="Object 3">
            <a:extLst>
              <a:ext uri="{FF2B5EF4-FFF2-40B4-BE49-F238E27FC236}">
                <a16:creationId xmlns:a16="http://schemas.microsoft.com/office/drawing/2014/main" id="{4FE4F861-63B4-9B6C-54F8-13DDC21ED2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2575" y="1600200"/>
          <a:ext cx="840422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616200" imgH="215900" progId="Equation.3">
                  <p:embed/>
                </p:oleObj>
              </mc:Choice>
              <mc:Fallback>
                <p:oleObj r:id="rId2" imgW="2616200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" y="1600200"/>
                        <a:ext cx="8404225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7">
            <a:extLst>
              <a:ext uri="{FF2B5EF4-FFF2-40B4-BE49-F238E27FC236}">
                <a16:creationId xmlns:a16="http://schemas.microsoft.com/office/drawing/2014/main" id="{36C70296-ED70-6B27-8CE8-79FDEA4D1B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4800600"/>
          <a:ext cx="430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15713" imgH="203024" progId="Equation.3">
                  <p:embed/>
                </p:oleObj>
              </mc:Choice>
              <mc:Fallback>
                <p:oleObj r:id="rId4" imgW="215713" imgH="20302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800600"/>
                        <a:ext cx="4302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8">
            <a:extLst>
              <a:ext uri="{FF2B5EF4-FFF2-40B4-BE49-F238E27FC236}">
                <a16:creationId xmlns:a16="http://schemas.microsoft.com/office/drawing/2014/main" id="{1F7ADC7C-B16C-A3D0-E4F1-071DC6D5A5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3048000"/>
          <a:ext cx="10223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44307" imgH="190417" progId="Equation.3">
                  <p:embed/>
                </p:oleObj>
              </mc:Choice>
              <mc:Fallback>
                <p:oleObj r:id="rId6" imgW="444307" imgH="19041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048000"/>
                        <a:ext cx="10223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145CC549-6CB9-CC75-1BA0-0D2B6C5293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3325" y="3505200"/>
          <a:ext cx="27701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384300" imgH="419100" progId="Equation.3">
                  <p:embed/>
                </p:oleObj>
              </mc:Choice>
              <mc:Fallback>
                <p:oleObj r:id="rId8" imgW="13843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3505200"/>
                        <a:ext cx="27701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508238AF-D233-C5A8-F4F1-C69D6DC9EF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38675" y="3717925"/>
          <a:ext cx="34385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473200" imgH="203200" progId="Equation.3">
                  <p:embed/>
                </p:oleObj>
              </mc:Choice>
              <mc:Fallback>
                <p:oleObj r:id="rId10" imgW="14732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8675" y="3717925"/>
                        <a:ext cx="34385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1098DD32-9E23-DB4A-B9F9-D9A0CF4F7D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4665663"/>
          <a:ext cx="2387600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219200" imgH="419100" progId="Equation.3">
                  <p:embed/>
                </p:oleObj>
              </mc:Choice>
              <mc:Fallback>
                <p:oleObj r:id="rId12" imgW="12192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665663"/>
                        <a:ext cx="2387600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8">
            <a:extLst>
              <a:ext uri="{FF2B5EF4-FFF2-40B4-BE49-F238E27FC236}">
                <a16:creationId xmlns:a16="http://schemas.microsoft.com/office/drawing/2014/main" id="{3C5A1023-1B16-B608-52D3-F6A2B0A503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3721100"/>
          <a:ext cx="71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355292" imgH="203024" progId="Equation.3">
                  <p:embed/>
                </p:oleObj>
              </mc:Choice>
              <mc:Fallback>
                <p:oleObj r:id="rId14" imgW="355292" imgH="20302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721100"/>
                        <a:ext cx="71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>
            <a:extLst>
              <a:ext uri="{FF2B5EF4-FFF2-40B4-BE49-F238E27FC236}">
                <a16:creationId xmlns:a16="http://schemas.microsoft.com/office/drawing/2014/main" id="{16DE97B4-A704-2406-ECBF-E7A160D47D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3717925"/>
          <a:ext cx="8890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380835" imgH="203112" progId="Equation.3">
                  <p:embed/>
                </p:oleObj>
              </mc:Choice>
              <mc:Fallback>
                <p:oleObj r:id="rId16" imgW="380835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717925"/>
                        <a:ext cx="8890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>
            <a:extLst>
              <a:ext uri="{FF2B5EF4-FFF2-40B4-BE49-F238E27FC236}">
                <a16:creationId xmlns:a16="http://schemas.microsoft.com/office/drawing/2014/main" id="{6A4944AF-4073-20DF-6082-8CDFD72258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648200"/>
          <a:ext cx="28368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422400" imgH="419100" progId="Equation.3">
                  <p:embed/>
                </p:oleObj>
              </mc:Choice>
              <mc:Fallback>
                <p:oleObj r:id="rId18" imgW="14224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648200"/>
                        <a:ext cx="28368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6">
            <a:extLst>
              <a:ext uri="{FF2B5EF4-FFF2-40B4-BE49-F238E27FC236}">
                <a16:creationId xmlns:a16="http://schemas.microsoft.com/office/drawing/2014/main" id="{55386D12-B49D-1936-0073-739662D39A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882A12B9-67AC-47AF-97F2-35881E9A8843}" type="slidenum">
              <a:rPr altLang="zh-TW" sz="14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8</a:t>
            </a:fld>
            <a:endParaRPr lang="zh-TW" altLang="zh-TW" sz="14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8FE5003F-3431-7B36-5552-D26F3EDBFB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u="sng">
                <a:latin typeface="Times New Roman" panose="02020603050405020304" pitchFamily="18" charset="0"/>
                <a:ea typeface="標楷體" panose="03000509000000000000" pitchFamily="65" charset="-120"/>
              </a:rPr>
              <a:t>Conditional Prob-Example-6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A31AE73B-F16F-24EE-93A9-625CB51F5F8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7499350" cy="16002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假設：       </a:t>
            </a:r>
            <a:endParaRPr lang="en-US" altLang="zh-TW" sz="28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      S={1,2,3,4,5,6}, A={2,4,6} , B={1,2}</a:t>
            </a:r>
          </a:p>
          <a:p>
            <a:pPr>
              <a:buFont typeface="Arial" panose="020B0604020202020204" pitchFamily="34" charset="0"/>
              <a:buNone/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求</a:t>
            </a: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P(B|A)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</a:rPr>
              <a:t>P(B)</a:t>
            </a:r>
          </a:p>
        </p:txBody>
      </p:sp>
      <p:graphicFrame>
        <p:nvGraphicFramePr>
          <p:cNvPr id="13317" name="Object 6">
            <a:extLst>
              <a:ext uri="{FF2B5EF4-FFF2-40B4-BE49-F238E27FC236}">
                <a16:creationId xmlns:a16="http://schemas.microsoft.com/office/drawing/2014/main" id="{424C7305-A9AF-81C7-41CC-636ACB5920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5475" y="3473450"/>
          <a:ext cx="2041525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50531" imgH="431613" progId="Equation.3">
                  <p:embed/>
                </p:oleObj>
              </mc:Choice>
              <mc:Fallback>
                <p:oleObj r:id="rId2" imgW="850531" imgH="431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3473450"/>
                        <a:ext cx="2041525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D4424329-3A6C-B278-75B9-BE9328BAB3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846638"/>
          <a:ext cx="334963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39639" imgH="393529" progId="Equation.3">
                  <p:embed/>
                </p:oleObj>
              </mc:Choice>
              <mc:Fallback>
                <p:oleObj r:id="rId4" imgW="139639" imgH="3935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46638"/>
                        <a:ext cx="334963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4">
            <a:extLst>
              <a:ext uri="{FF2B5EF4-FFF2-40B4-BE49-F238E27FC236}">
                <a16:creationId xmlns:a16="http://schemas.microsoft.com/office/drawing/2014/main" id="{CC6E5223-D7AB-CCA5-37BE-0AE7964366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5105400"/>
          <a:ext cx="1674812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98197" imgH="203112" progId="Equation.3">
                  <p:embed/>
                </p:oleObj>
              </mc:Choice>
              <mc:Fallback>
                <p:oleObj r:id="rId6" imgW="698197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105400"/>
                        <a:ext cx="1674812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3F87DE54-7D0B-3999-0CCF-36E2446BC9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2550" y="3581400"/>
          <a:ext cx="301625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257300" imgH="571500" progId="Equation.3">
                  <p:embed/>
                </p:oleObj>
              </mc:Choice>
              <mc:Fallback>
                <p:oleObj r:id="rId8" imgW="1257300" imgH="571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3581400"/>
                        <a:ext cx="301625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6">
            <a:extLst>
              <a:ext uri="{FF2B5EF4-FFF2-40B4-BE49-F238E27FC236}">
                <a16:creationId xmlns:a16="http://schemas.microsoft.com/office/drawing/2014/main" id="{EA1AA59A-28BA-595D-E3DC-251E71E02C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6003925"/>
          <a:ext cx="4572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90417" imgH="152334" progId="Equation.3">
                  <p:embed/>
                </p:oleObj>
              </mc:Choice>
              <mc:Fallback>
                <p:oleObj r:id="rId10" imgW="190417" imgH="15233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003925"/>
                        <a:ext cx="4572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53ACE5AB-0730-B9D0-43A3-AAE79892C4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4725" y="5943600"/>
          <a:ext cx="383857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600200" imgH="203200" progId="Equation.3">
                  <p:embed/>
                </p:oleObj>
              </mc:Choice>
              <mc:Fallback>
                <p:oleObj r:id="rId12" imgW="16002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5943600"/>
                        <a:ext cx="3838575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5">
            <a:extLst>
              <a:ext uri="{FF2B5EF4-FFF2-40B4-BE49-F238E27FC236}">
                <a16:creationId xmlns:a16="http://schemas.microsoft.com/office/drawing/2014/main" id="{F9D4444B-EA90-E605-B1E4-119B1B124D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41E6CA4D-1D27-417A-A5BC-852D2E67F617}" type="slidenum">
              <a:rPr altLang="zh-TW" sz="14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9</a:t>
            </a:fld>
            <a:endParaRPr lang="zh-TW" altLang="zh-TW" sz="14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6AFBC430-62BC-F3BC-87B3-6E29B11DA0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投擲一粒骰子，出現二事件集合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A={1,3,5}</a:t>
            </a:r>
            <a:r>
              <a:rPr lang="en-US" altLang="en-US" sz="2400">
                <a:latin typeface="Times New Roman" panose="02020603050405020304" pitchFamily="18" charset="0"/>
                <a:ea typeface="新細明體" panose="02020500000000000000" pitchFamily="18" charset="-120"/>
              </a:rPr>
              <a:t>、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事件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={1,2}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試問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en-US" altLang="en-US" sz="2400">
                <a:latin typeface="Times New Roman" panose="02020603050405020304" pitchFamily="18" charset="0"/>
                <a:ea typeface="新細明體" panose="02020500000000000000" pitchFamily="18" charset="-120"/>
              </a:rPr>
              <a:t>、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是否是獨立事件：</a:t>
            </a:r>
          </a:p>
          <a:p>
            <a:pPr>
              <a:buFont typeface="Arial" panose="020B0604020202020204" pitchFamily="34" charset="0"/>
              <a:buNone/>
            </a:pP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6A1A20AB-FAED-72AF-70D9-AE94ABA9F6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u="sng">
                <a:latin typeface="Times New Roman" panose="02020603050405020304" pitchFamily="18" charset="0"/>
                <a:ea typeface="標楷體" panose="03000509000000000000" pitchFamily="65" charset="-120"/>
              </a:rPr>
              <a:t>Independent Event-Example-7</a:t>
            </a:r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32865E4D-B0C5-A77B-5907-7E1A0074E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4342" name="Object 7">
            <a:extLst>
              <a:ext uri="{FF2B5EF4-FFF2-40B4-BE49-F238E27FC236}">
                <a16:creationId xmlns:a16="http://schemas.microsoft.com/office/drawing/2014/main" id="{3113A3C3-CD2B-DB4E-4272-3DD6806715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050" y="2514600"/>
          <a:ext cx="24479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90170" imgH="431613" progId="Equation.3">
                  <p:embed/>
                </p:oleObj>
              </mc:Choice>
              <mc:Fallback>
                <p:oleObj r:id="rId2" imgW="990170" imgH="4316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2514600"/>
                        <a:ext cx="24479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6611ED20-3F77-0B58-8C17-1102EE9837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0300" y="3581400"/>
          <a:ext cx="3429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52334" imgH="393529" progId="Equation.3">
                  <p:embed/>
                </p:oleObj>
              </mc:Choice>
              <mc:Fallback>
                <p:oleObj r:id="rId4" imgW="152334" imgH="3935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3581400"/>
                        <a:ext cx="3429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4">
            <a:extLst>
              <a:ext uri="{FF2B5EF4-FFF2-40B4-BE49-F238E27FC236}">
                <a16:creationId xmlns:a16="http://schemas.microsoft.com/office/drawing/2014/main" id="{310C557D-12B2-42A6-F5E6-32E841745C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2500" y="3810000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60113" imgH="203112" progId="Equation.3">
                  <p:embed/>
                </p:oleObj>
              </mc:Choice>
              <mc:Fallback>
                <p:oleObj r:id="rId6" imgW="660113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3810000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5">
            <a:extLst>
              <a:ext uri="{FF2B5EF4-FFF2-40B4-BE49-F238E27FC236}">
                <a16:creationId xmlns:a16="http://schemas.microsoft.com/office/drawing/2014/main" id="{35630B56-4F36-B232-A2D0-134B3DAF61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724400"/>
          <a:ext cx="15716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698197" imgH="203112" progId="Equation.3">
                  <p:embed/>
                </p:oleObj>
              </mc:Choice>
              <mc:Fallback>
                <p:oleObj r:id="rId8" imgW="698197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724400"/>
                        <a:ext cx="15716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6">
            <a:extLst>
              <a:ext uri="{FF2B5EF4-FFF2-40B4-BE49-F238E27FC236}">
                <a16:creationId xmlns:a16="http://schemas.microsoft.com/office/drawing/2014/main" id="{6F7B58B6-EEFD-E177-F47C-EA4D650786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591175"/>
          <a:ext cx="21431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952087" imgH="203112" progId="Equation.3">
                  <p:embed/>
                </p:oleObj>
              </mc:Choice>
              <mc:Fallback>
                <p:oleObj r:id="rId10" imgW="952087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591175"/>
                        <a:ext cx="21431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B06C6A13-1136-D313-4CB6-DE2E76B452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8950" y="5362575"/>
          <a:ext cx="22288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990170" imgH="393529" progId="Equation.3">
                  <p:embed/>
                </p:oleObj>
              </mc:Choice>
              <mc:Fallback>
                <p:oleObj r:id="rId12" imgW="990170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5362575"/>
                        <a:ext cx="222885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>
            <a:extLst>
              <a:ext uri="{FF2B5EF4-FFF2-40B4-BE49-F238E27FC236}">
                <a16:creationId xmlns:a16="http://schemas.microsoft.com/office/drawing/2014/main" id="{13C187F8-79A8-1436-379D-B6225B289E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4419600"/>
          <a:ext cx="3143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39639" imgH="393529" progId="Equation.3">
                  <p:embed/>
                </p:oleObj>
              </mc:Choice>
              <mc:Fallback>
                <p:oleObj r:id="rId14" imgW="139639" imgH="3935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419600"/>
                        <a:ext cx="31432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>
            <a:extLst>
              <a:ext uri="{FF2B5EF4-FFF2-40B4-BE49-F238E27FC236}">
                <a16:creationId xmlns:a16="http://schemas.microsoft.com/office/drawing/2014/main" id="{F1FC1997-F4A1-3D3A-A3DA-888E256F5E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6276975"/>
          <a:ext cx="25717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143000" imgH="190500" progId="Equation.3">
                  <p:embed/>
                </p:oleObj>
              </mc:Choice>
              <mc:Fallback>
                <p:oleObj r:id="rId16" imgW="1143000" imgH="190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6276975"/>
                        <a:ext cx="25717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10">
            <a:extLst>
              <a:ext uri="{FF2B5EF4-FFF2-40B4-BE49-F238E27FC236}">
                <a16:creationId xmlns:a16="http://schemas.microsoft.com/office/drawing/2014/main" id="{2E1B1298-65A3-0FF2-047A-9ABEC12956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6315075"/>
          <a:ext cx="4286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90417" imgH="152334" progId="Equation.3">
                  <p:embed/>
                </p:oleObj>
              </mc:Choice>
              <mc:Fallback>
                <p:oleObj r:id="rId18" imgW="190417" imgH="15233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315075"/>
                        <a:ext cx="42862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2132</Words>
  <Application>Microsoft Office PowerPoint</Application>
  <PresentationFormat>如螢幕大小 (4:3)</PresentationFormat>
  <Paragraphs>350</Paragraphs>
  <Slides>51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51</vt:i4>
      </vt:variant>
    </vt:vector>
  </HeadingPairs>
  <TitlesOfParts>
    <vt:vector size="61" baseType="lpstr">
      <vt:lpstr>Calibri</vt:lpstr>
      <vt:lpstr>新細明體</vt:lpstr>
      <vt:lpstr>Arial</vt:lpstr>
      <vt:lpstr>Times New Roman</vt:lpstr>
      <vt:lpstr>標楷體</vt:lpstr>
      <vt:lpstr>Wingdings</vt:lpstr>
      <vt:lpstr>+mn-ea</vt:lpstr>
      <vt:lpstr>Office 佈景主題</vt:lpstr>
      <vt:lpstr>Equation.DSMT4</vt:lpstr>
      <vt:lpstr>Equation.3</vt:lpstr>
      <vt:lpstr>Ch 5-3  Probability</vt:lpstr>
      <vt:lpstr>條件機率(conditional probability)-(1/2)</vt:lpstr>
      <vt:lpstr>條件機率(conditional probability)-(2/2)</vt:lpstr>
      <vt:lpstr>Conditional Prob-Example-5</vt:lpstr>
      <vt:lpstr>獨立事件(independent event)-(1/2)</vt:lpstr>
      <vt:lpstr>獨立事件(independent event)-(2/2)</vt:lpstr>
      <vt:lpstr>條件機率(conditional probability)</vt:lpstr>
      <vt:lpstr>Conditional Prob-Example-6</vt:lpstr>
      <vt:lpstr>Independent Event-Example-7</vt:lpstr>
      <vt:lpstr>Independent Event-Example-8</vt:lpstr>
      <vt:lpstr>Independent Event-Example-9</vt:lpstr>
      <vt:lpstr>Independent Event-(Sol)-Example-9</vt:lpstr>
      <vt:lpstr>Independent Event-Example-10</vt:lpstr>
      <vt:lpstr>結論</vt:lpstr>
      <vt:lpstr>實驗結果</vt:lpstr>
      <vt:lpstr>Exercise-1</vt:lpstr>
      <vt:lpstr>Exercise-2</vt:lpstr>
      <vt:lpstr>Exercise-3</vt:lpstr>
      <vt:lpstr>Exercise-4</vt:lpstr>
      <vt:lpstr>Exercise-5</vt:lpstr>
      <vt:lpstr>Exercise-6</vt:lpstr>
      <vt:lpstr>(Sol)-Exercise-6</vt:lpstr>
      <vt:lpstr>貝氏定理(Bayes Theorem)-(1/8)</vt:lpstr>
      <vt:lpstr>貝氏定理(Bayes Theorem)-(2/8)</vt:lpstr>
      <vt:lpstr>貝氏定理(Bayes Theorem)-(3/8)</vt:lpstr>
      <vt:lpstr>貝氏定理(Bayes Theorem)-(4/8)</vt:lpstr>
      <vt:lpstr>貝氏定理(Bayes Theorem)-(5/8)</vt:lpstr>
      <vt:lpstr>貝氏定理(Bayes Theorem)-(6/8)</vt:lpstr>
      <vt:lpstr>貝氏定理(Bayes Theorem)-(7/8)</vt:lpstr>
      <vt:lpstr>貝氏定理(Bayes Theorem)-一般式-(8/8)</vt:lpstr>
      <vt:lpstr>Bayes Theorem–Example 4.10 p203</vt:lpstr>
      <vt:lpstr>(Sol)-Example 4.10-(1/2)</vt:lpstr>
      <vt:lpstr>(Sol)-Example 4.10-(2/2)</vt:lpstr>
      <vt:lpstr>(Sol)-Example 4.10-(2/2)</vt:lpstr>
      <vt:lpstr>Bayes Theorem–Example-4</vt:lpstr>
      <vt:lpstr>(Sol)-Example-4-(1/5)</vt:lpstr>
      <vt:lpstr>PowerPoint 簡報</vt:lpstr>
      <vt:lpstr>PowerPoint 簡報</vt:lpstr>
      <vt:lpstr>PowerPoint 簡報</vt:lpstr>
      <vt:lpstr>PowerPoint 簡報</vt:lpstr>
      <vt:lpstr>Example-6</vt:lpstr>
      <vt:lpstr>(Sol)-Example-6-(1/2)</vt:lpstr>
      <vt:lpstr>(Sol)-Example-6-(2/2)</vt:lpstr>
      <vt:lpstr>Exercises-8 p.166 No.34</vt:lpstr>
      <vt:lpstr>Example-7</vt:lpstr>
      <vt:lpstr>(Sol)-Example-7</vt:lpstr>
      <vt:lpstr>Example-8</vt:lpstr>
      <vt:lpstr>Exercises-9 p.167 No.35</vt:lpstr>
      <vt:lpstr>(Sol)-Exercises-9 p.167 No.35</vt:lpstr>
      <vt:lpstr>Example-9</vt:lpstr>
      <vt:lpstr>(Sol)-Example-9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5-2  Probability</dc:title>
  <dc:creator>371</dc:creator>
  <cp:lastModifiedBy>玉琪 施</cp:lastModifiedBy>
  <cp:revision>18</cp:revision>
  <dcterms:created xsi:type="dcterms:W3CDTF">2016-10-07T03:53:30Z</dcterms:created>
  <dcterms:modified xsi:type="dcterms:W3CDTF">2025-09-27T06:55:42Z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1028-10.2.0.5908</vt:lpwstr>
  </property>
</Properties>
</file>