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7" r:id="rId2"/>
    <p:sldId id="258" r:id="rId3"/>
    <p:sldId id="276" r:id="rId4"/>
    <p:sldId id="279" r:id="rId5"/>
    <p:sldId id="262" r:id="rId6"/>
    <p:sldId id="259" r:id="rId7"/>
    <p:sldId id="280" r:id="rId8"/>
    <p:sldId id="271" r:id="rId9"/>
    <p:sldId id="272" r:id="rId10"/>
    <p:sldId id="263" r:id="rId11"/>
    <p:sldId id="27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A8F25E-2AAE-CC33-B497-B1E1583447D3}" v="338" dt="2021-11-23T22:38:01.222"/>
    <p1510:client id="{50D41CDB-B644-53BA-5E94-58F813776C52}" v="49" dt="2021-11-23T22:26:23.897"/>
    <p1510:client id="{63F141C3-C05D-BA8B-C90E-DF7387D322DE}" v="583" dt="2021-11-23T22:49:33.746"/>
    <p1510:client id="{E2FE599A-3BE9-6641-B3CC-BA7F24544B02}" v="104" dt="2021-11-23T22:38:27.6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798189-8FB1-45DE-95D9-38A2199F7B4D}"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US"/>
        </a:p>
      </dgm:t>
    </dgm:pt>
    <dgm:pt modelId="{362B6CB8-EF1A-4400-8640-B03D8AB7C0AA}">
      <dgm:prSet phldrT="[Text]" phldr="0"/>
      <dgm:spPr/>
      <dgm:t>
        <a:bodyPr/>
        <a:lstStyle/>
        <a:p>
          <a:pPr rtl="0"/>
          <a:r>
            <a:rPr lang="en-US">
              <a:latin typeface="Calibri Light" panose="020F0302020204030204"/>
            </a:rPr>
            <a:t>The Problem</a:t>
          </a:r>
          <a:endParaRPr lang="en-US"/>
        </a:p>
      </dgm:t>
    </dgm:pt>
    <dgm:pt modelId="{B1ED2D52-8F98-43EC-8303-792FEDF5CD76}" type="parTrans" cxnId="{717A25F3-4AD9-4F75-898D-89AA0B002475}">
      <dgm:prSet/>
      <dgm:spPr/>
      <dgm:t>
        <a:bodyPr/>
        <a:lstStyle/>
        <a:p>
          <a:endParaRPr lang="en-US"/>
        </a:p>
      </dgm:t>
    </dgm:pt>
    <dgm:pt modelId="{283C7A11-6A6C-498B-9BB8-8F2B0F77A552}" type="sibTrans" cxnId="{717A25F3-4AD9-4F75-898D-89AA0B002475}">
      <dgm:prSet/>
      <dgm:spPr/>
      <dgm:t>
        <a:bodyPr/>
        <a:lstStyle/>
        <a:p>
          <a:endParaRPr lang="en-US"/>
        </a:p>
      </dgm:t>
    </dgm:pt>
    <dgm:pt modelId="{B709616D-1316-4D85-99E5-431AE7B602A9}">
      <dgm:prSet phldrT="[Text]" phldr="0"/>
      <dgm:spPr/>
      <dgm:t>
        <a:bodyPr/>
        <a:lstStyle/>
        <a:p>
          <a:pPr rtl="0"/>
          <a:r>
            <a:rPr lang="en-US">
              <a:latin typeface="Calibri Light" panose="020F0302020204030204"/>
            </a:rPr>
            <a:t>It is difficult to organize, share, and track information</a:t>
          </a:r>
          <a:endParaRPr lang="en-US"/>
        </a:p>
      </dgm:t>
    </dgm:pt>
    <dgm:pt modelId="{44424A36-6952-45DB-85B2-8BA30618657C}" type="parTrans" cxnId="{181EA579-DB18-4097-BC8B-9424099C7C5B}">
      <dgm:prSet/>
      <dgm:spPr/>
      <dgm:t>
        <a:bodyPr/>
        <a:lstStyle/>
        <a:p>
          <a:endParaRPr lang="en-US"/>
        </a:p>
      </dgm:t>
    </dgm:pt>
    <dgm:pt modelId="{A824C046-3C25-465C-AA83-BEA631CF5FAE}" type="sibTrans" cxnId="{181EA579-DB18-4097-BC8B-9424099C7C5B}">
      <dgm:prSet/>
      <dgm:spPr/>
      <dgm:t>
        <a:bodyPr/>
        <a:lstStyle/>
        <a:p>
          <a:endParaRPr lang="en-US"/>
        </a:p>
      </dgm:t>
    </dgm:pt>
    <dgm:pt modelId="{E74CA1E1-F933-470D-B3A2-57F02ED90D80}">
      <dgm:prSet phldrT="[Text]" phldr="0"/>
      <dgm:spPr/>
      <dgm:t>
        <a:bodyPr/>
        <a:lstStyle/>
        <a:p>
          <a:pPr rtl="0"/>
          <a:r>
            <a:rPr lang="en-US">
              <a:latin typeface="Calibri Light" panose="020F0302020204030204"/>
            </a:rPr>
            <a:t>Value Proposition</a:t>
          </a:r>
          <a:endParaRPr lang="en-US"/>
        </a:p>
      </dgm:t>
    </dgm:pt>
    <dgm:pt modelId="{DF7A70ED-8569-4A09-9A3C-DA5EF5BADFDB}" type="parTrans" cxnId="{D92394B8-82D6-4268-9D86-2B30E353021E}">
      <dgm:prSet/>
      <dgm:spPr/>
      <dgm:t>
        <a:bodyPr/>
        <a:lstStyle/>
        <a:p>
          <a:endParaRPr lang="en-US"/>
        </a:p>
      </dgm:t>
    </dgm:pt>
    <dgm:pt modelId="{9D4B8210-16A0-49BF-9AE1-49E82C223D74}" type="sibTrans" cxnId="{D92394B8-82D6-4268-9D86-2B30E353021E}">
      <dgm:prSet/>
      <dgm:spPr/>
      <dgm:t>
        <a:bodyPr/>
        <a:lstStyle/>
        <a:p>
          <a:endParaRPr lang="en-US"/>
        </a:p>
      </dgm:t>
    </dgm:pt>
    <dgm:pt modelId="{96C4325C-8687-4438-96D4-81453789561C}">
      <dgm:prSet phldrT="[Text]" phldr="0"/>
      <dgm:spPr/>
      <dgm:t>
        <a:bodyPr/>
        <a:lstStyle/>
        <a:p>
          <a:pPr rtl="0"/>
          <a:r>
            <a:rPr lang="en-US">
              <a:latin typeface="Calibri Light" panose="020F0302020204030204"/>
            </a:rPr>
            <a:t>AI data processing emails for user and team organization</a:t>
          </a:r>
          <a:endParaRPr lang="en-US"/>
        </a:p>
      </dgm:t>
    </dgm:pt>
    <dgm:pt modelId="{C449214D-C766-47B0-B8D1-66227A4F3548}" type="parTrans" cxnId="{EF1CED69-0C75-4808-96C0-091D72CA760D}">
      <dgm:prSet/>
      <dgm:spPr/>
      <dgm:t>
        <a:bodyPr/>
        <a:lstStyle/>
        <a:p>
          <a:endParaRPr lang="en-US"/>
        </a:p>
      </dgm:t>
    </dgm:pt>
    <dgm:pt modelId="{AF20CB6C-FB5A-4076-97BE-A5C991EEB1BA}" type="sibTrans" cxnId="{EF1CED69-0C75-4808-96C0-091D72CA760D}">
      <dgm:prSet/>
      <dgm:spPr/>
      <dgm:t>
        <a:bodyPr/>
        <a:lstStyle/>
        <a:p>
          <a:endParaRPr lang="en-US"/>
        </a:p>
      </dgm:t>
    </dgm:pt>
    <dgm:pt modelId="{CACEBDE1-49AB-4178-BEFE-03A71BCF3920}">
      <dgm:prSet phldrT="[Text]" phldr="0"/>
      <dgm:spPr/>
      <dgm:t>
        <a:bodyPr/>
        <a:lstStyle/>
        <a:p>
          <a:pPr rtl="0"/>
          <a:r>
            <a:rPr lang="en-US">
              <a:latin typeface="Calibri Light" panose="020F0302020204030204"/>
            </a:rPr>
            <a:t>Provides file sharing, and team analytics</a:t>
          </a:r>
          <a:endParaRPr lang="en-US"/>
        </a:p>
      </dgm:t>
    </dgm:pt>
    <dgm:pt modelId="{E98D741C-1BE7-4C05-982A-5C9DE87A7E34}" type="parTrans" cxnId="{BC7F310C-1291-46BE-B365-FF16DF3A5ADA}">
      <dgm:prSet/>
      <dgm:spPr/>
      <dgm:t>
        <a:bodyPr/>
        <a:lstStyle/>
        <a:p>
          <a:endParaRPr lang="en-US"/>
        </a:p>
      </dgm:t>
    </dgm:pt>
    <dgm:pt modelId="{6FEB3132-4354-4F0D-B3F2-CDFD725F5E2B}" type="sibTrans" cxnId="{BC7F310C-1291-46BE-B365-FF16DF3A5ADA}">
      <dgm:prSet/>
      <dgm:spPr/>
      <dgm:t>
        <a:bodyPr/>
        <a:lstStyle/>
        <a:p>
          <a:endParaRPr lang="en-US"/>
        </a:p>
      </dgm:t>
    </dgm:pt>
    <dgm:pt modelId="{9352CAFB-7CF0-4B77-AB31-A359E43C14E7}">
      <dgm:prSet phldr="0"/>
      <dgm:spPr/>
      <dgm:t>
        <a:bodyPr/>
        <a:lstStyle/>
        <a:p>
          <a:pPr rtl="0"/>
          <a:r>
            <a:rPr lang="en-US">
              <a:latin typeface="Calibri Light" panose="020F0302020204030204"/>
            </a:rPr>
            <a:t>Target market</a:t>
          </a:r>
        </a:p>
      </dgm:t>
    </dgm:pt>
    <dgm:pt modelId="{66C39FEE-14C6-47BC-9191-B5F8727F8016}" type="parTrans" cxnId="{5959BAE4-6EE1-4C12-8B32-E082583F95AD}">
      <dgm:prSet/>
      <dgm:spPr/>
    </dgm:pt>
    <dgm:pt modelId="{4D902FC7-E141-4499-B19E-269039F08397}" type="sibTrans" cxnId="{5959BAE4-6EE1-4C12-8B32-E082583F95AD}">
      <dgm:prSet/>
      <dgm:spPr/>
    </dgm:pt>
    <dgm:pt modelId="{C7CF4993-6639-4158-94A4-BE045606A0DF}">
      <dgm:prSet phldr="0"/>
      <dgm:spPr/>
      <dgm:t>
        <a:bodyPr/>
        <a:lstStyle/>
        <a:p>
          <a:pPr rtl="0"/>
          <a:r>
            <a:rPr lang="en-US">
              <a:latin typeface="Calibri Light" panose="020F0302020204030204"/>
            </a:rPr>
            <a:t>Enterprise Licenses</a:t>
          </a:r>
        </a:p>
      </dgm:t>
    </dgm:pt>
    <dgm:pt modelId="{8E063C98-E6BC-406C-AF93-0A6ADBC83215}" type="parTrans" cxnId="{95ECA6F2-E241-4E1D-9B8A-26B3CA56BC8C}">
      <dgm:prSet/>
      <dgm:spPr/>
    </dgm:pt>
    <dgm:pt modelId="{1F54E878-F960-47C2-B946-3BE3309CE89A}" type="sibTrans" cxnId="{95ECA6F2-E241-4E1D-9B8A-26B3CA56BC8C}">
      <dgm:prSet/>
      <dgm:spPr/>
    </dgm:pt>
    <dgm:pt modelId="{B351E9E5-0496-4AE6-99BF-950D7C383AD0}">
      <dgm:prSet phldr="0"/>
      <dgm:spPr/>
      <dgm:t>
        <a:bodyPr/>
        <a:lstStyle/>
        <a:p>
          <a:pPr rtl="0"/>
          <a:r>
            <a:rPr lang="en-US">
              <a:latin typeface="Calibri Light" panose="020F0302020204030204"/>
            </a:rPr>
            <a:t>Free use for Universities, Households</a:t>
          </a:r>
        </a:p>
      </dgm:t>
    </dgm:pt>
    <dgm:pt modelId="{13E23A8B-7530-4E15-BFC2-780EB024237D}" type="parTrans" cxnId="{53579CDE-71B5-42BA-B1C2-EEEFEE460FCE}">
      <dgm:prSet/>
      <dgm:spPr/>
    </dgm:pt>
    <dgm:pt modelId="{E9DE08D9-D953-4F64-BEFA-DEDD7FAB32FE}" type="sibTrans" cxnId="{53579CDE-71B5-42BA-B1C2-EEEFEE460FCE}">
      <dgm:prSet/>
      <dgm:spPr/>
    </dgm:pt>
    <dgm:pt modelId="{FB082045-B879-4276-B966-3C9D3DED697C}">
      <dgm:prSet phldr="0"/>
      <dgm:spPr/>
      <dgm:t>
        <a:bodyPr/>
        <a:lstStyle/>
        <a:p>
          <a:pPr rtl="0"/>
          <a:r>
            <a:rPr lang="en-US">
              <a:latin typeface="Calibri Light" panose="020F0302020204030204"/>
            </a:rPr>
            <a:t>Missed deadlines, time wasted searching through old emails, and anxiety</a:t>
          </a:r>
        </a:p>
      </dgm:t>
    </dgm:pt>
    <dgm:pt modelId="{C8C67D52-854D-4248-A896-0A0640BA6E69}" type="parTrans" cxnId="{CADAD8EF-00EE-4F30-9908-2D2A35550EDE}">
      <dgm:prSet/>
      <dgm:spPr/>
    </dgm:pt>
    <dgm:pt modelId="{594944DE-9F83-43AB-8665-DB1DF83B2185}" type="sibTrans" cxnId="{CADAD8EF-00EE-4F30-9908-2D2A35550EDE}">
      <dgm:prSet/>
      <dgm:spPr/>
    </dgm:pt>
    <dgm:pt modelId="{E7EA0183-0AD7-4D40-A800-A1FC18E52C34}" type="pres">
      <dgm:prSet presAssocID="{EE798189-8FB1-45DE-95D9-38A2199F7B4D}" presName="Name0" presStyleCnt="0">
        <dgm:presLayoutVars>
          <dgm:dir/>
          <dgm:animLvl val="lvl"/>
          <dgm:resizeHandles/>
        </dgm:presLayoutVars>
      </dgm:prSet>
      <dgm:spPr/>
    </dgm:pt>
    <dgm:pt modelId="{B5C42C09-32EE-4319-9C89-5FF2FE36B7B4}" type="pres">
      <dgm:prSet presAssocID="{362B6CB8-EF1A-4400-8640-B03D8AB7C0AA}" presName="linNode" presStyleCnt="0"/>
      <dgm:spPr/>
    </dgm:pt>
    <dgm:pt modelId="{D12DBFF0-92E3-4346-8783-DB7B29F16FAE}" type="pres">
      <dgm:prSet presAssocID="{362B6CB8-EF1A-4400-8640-B03D8AB7C0AA}" presName="parentShp" presStyleLbl="node1" presStyleIdx="0" presStyleCnt="3">
        <dgm:presLayoutVars>
          <dgm:bulletEnabled val="1"/>
        </dgm:presLayoutVars>
      </dgm:prSet>
      <dgm:spPr>
        <a:solidFill>
          <a:schemeClr val="accent1">
            <a:lumMod val="75000"/>
          </a:schemeClr>
        </a:solidFill>
      </dgm:spPr>
    </dgm:pt>
    <dgm:pt modelId="{8D1D50A7-9057-4397-9EAF-0D9A0A31B6EF}" type="pres">
      <dgm:prSet presAssocID="{362B6CB8-EF1A-4400-8640-B03D8AB7C0AA}" presName="childShp" presStyleLbl="bgAccFollowNode1" presStyleIdx="0" presStyleCnt="3">
        <dgm:presLayoutVars>
          <dgm:bulletEnabled val="1"/>
        </dgm:presLayoutVars>
      </dgm:prSet>
      <dgm:spPr/>
    </dgm:pt>
    <dgm:pt modelId="{09FDF9F5-7A54-4A8C-8BA8-9EB4A797F223}" type="pres">
      <dgm:prSet presAssocID="{283C7A11-6A6C-498B-9BB8-8F2B0F77A552}" presName="spacing" presStyleCnt="0"/>
      <dgm:spPr/>
    </dgm:pt>
    <dgm:pt modelId="{C18E0F45-5E48-471F-8865-F524460BFA01}" type="pres">
      <dgm:prSet presAssocID="{E74CA1E1-F933-470D-B3A2-57F02ED90D80}" presName="linNode" presStyleCnt="0"/>
      <dgm:spPr/>
    </dgm:pt>
    <dgm:pt modelId="{99C091B3-6828-4277-BF38-65AD7908BEF3}" type="pres">
      <dgm:prSet presAssocID="{E74CA1E1-F933-470D-B3A2-57F02ED90D80}" presName="parentShp" presStyleLbl="node1" presStyleIdx="1" presStyleCnt="3">
        <dgm:presLayoutVars>
          <dgm:bulletEnabled val="1"/>
        </dgm:presLayoutVars>
      </dgm:prSet>
      <dgm:spPr>
        <a:solidFill>
          <a:schemeClr val="accent1">
            <a:lumMod val="75000"/>
          </a:schemeClr>
        </a:solidFill>
      </dgm:spPr>
    </dgm:pt>
    <dgm:pt modelId="{37A32228-2E0C-4855-8A1C-29EF676AAF01}" type="pres">
      <dgm:prSet presAssocID="{E74CA1E1-F933-470D-B3A2-57F02ED90D80}" presName="childShp" presStyleLbl="bgAccFollowNode1" presStyleIdx="1" presStyleCnt="3">
        <dgm:presLayoutVars>
          <dgm:bulletEnabled val="1"/>
        </dgm:presLayoutVars>
      </dgm:prSet>
      <dgm:spPr/>
    </dgm:pt>
    <dgm:pt modelId="{BF6CD989-0384-4A0A-90D3-513E475A2DC1}" type="pres">
      <dgm:prSet presAssocID="{9D4B8210-16A0-49BF-9AE1-49E82C223D74}" presName="spacing" presStyleCnt="0"/>
      <dgm:spPr/>
    </dgm:pt>
    <dgm:pt modelId="{A0A17E2E-6188-4E7E-B79F-07D4876111C4}" type="pres">
      <dgm:prSet presAssocID="{9352CAFB-7CF0-4B77-AB31-A359E43C14E7}" presName="linNode" presStyleCnt="0"/>
      <dgm:spPr/>
    </dgm:pt>
    <dgm:pt modelId="{277F187A-9D49-4477-AAFA-5928F3DD5991}" type="pres">
      <dgm:prSet presAssocID="{9352CAFB-7CF0-4B77-AB31-A359E43C14E7}" presName="parentShp" presStyleLbl="node1" presStyleIdx="2" presStyleCnt="3">
        <dgm:presLayoutVars>
          <dgm:bulletEnabled val="1"/>
        </dgm:presLayoutVars>
      </dgm:prSet>
      <dgm:spPr>
        <a:solidFill>
          <a:schemeClr val="accent1">
            <a:lumMod val="75000"/>
          </a:schemeClr>
        </a:solidFill>
      </dgm:spPr>
    </dgm:pt>
    <dgm:pt modelId="{413F05A3-6A94-4BA5-BDBA-35A25B79A367}" type="pres">
      <dgm:prSet presAssocID="{9352CAFB-7CF0-4B77-AB31-A359E43C14E7}" presName="childShp" presStyleLbl="bgAccFollowNode1" presStyleIdx="2" presStyleCnt="3">
        <dgm:presLayoutVars>
          <dgm:bulletEnabled val="1"/>
        </dgm:presLayoutVars>
      </dgm:prSet>
      <dgm:spPr/>
    </dgm:pt>
  </dgm:ptLst>
  <dgm:cxnLst>
    <dgm:cxn modelId="{BC7F310C-1291-46BE-B365-FF16DF3A5ADA}" srcId="{E74CA1E1-F933-470D-B3A2-57F02ED90D80}" destId="{CACEBDE1-49AB-4178-BEFE-03A71BCF3920}" srcOrd="1" destOrd="0" parTransId="{E98D741C-1BE7-4C05-982A-5C9DE87A7E34}" sibTransId="{6FEB3132-4354-4F0D-B3F2-CDFD725F5E2B}"/>
    <dgm:cxn modelId="{1FEC1740-F9D9-409A-8CA0-05B51EC88905}" type="presOf" srcId="{FB082045-B879-4276-B966-3C9D3DED697C}" destId="{8D1D50A7-9057-4397-9EAF-0D9A0A31B6EF}" srcOrd="0" destOrd="1" presId="urn:microsoft.com/office/officeart/2005/8/layout/vList6"/>
    <dgm:cxn modelId="{E3248A5D-BF99-475E-B512-674148210ADF}" type="presOf" srcId="{362B6CB8-EF1A-4400-8640-B03D8AB7C0AA}" destId="{D12DBFF0-92E3-4346-8783-DB7B29F16FAE}" srcOrd="0" destOrd="0" presId="urn:microsoft.com/office/officeart/2005/8/layout/vList6"/>
    <dgm:cxn modelId="{E1BBA866-4DB7-41D9-BDC1-6969E50CA9C3}" type="presOf" srcId="{C7CF4993-6639-4158-94A4-BE045606A0DF}" destId="{413F05A3-6A94-4BA5-BDBA-35A25B79A367}" srcOrd="0" destOrd="0" presId="urn:microsoft.com/office/officeart/2005/8/layout/vList6"/>
    <dgm:cxn modelId="{7A270668-22E8-48B5-8A77-2A39B6F27FAB}" type="presOf" srcId="{B709616D-1316-4D85-99E5-431AE7B602A9}" destId="{8D1D50A7-9057-4397-9EAF-0D9A0A31B6EF}" srcOrd="0" destOrd="0" presId="urn:microsoft.com/office/officeart/2005/8/layout/vList6"/>
    <dgm:cxn modelId="{EF1CED69-0C75-4808-96C0-091D72CA760D}" srcId="{E74CA1E1-F933-470D-B3A2-57F02ED90D80}" destId="{96C4325C-8687-4438-96D4-81453789561C}" srcOrd="0" destOrd="0" parTransId="{C449214D-C766-47B0-B8D1-66227A4F3548}" sibTransId="{AF20CB6C-FB5A-4076-97BE-A5C991EEB1BA}"/>
    <dgm:cxn modelId="{181EA579-DB18-4097-BC8B-9424099C7C5B}" srcId="{362B6CB8-EF1A-4400-8640-B03D8AB7C0AA}" destId="{B709616D-1316-4D85-99E5-431AE7B602A9}" srcOrd="0" destOrd="0" parTransId="{44424A36-6952-45DB-85B2-8BA30618657C}" sibTransId="{A824C046-3C25-465C-AA83-BEA631CF5FAE}"/>
    <dgm:cxn modelId="{7A0E2E7E-1565-4AA3-A6AF-952F91516A95}" type="presOf" srcId="{B351E9E5-0496-4AE6-99BF-950D7C383AD0}" destId="{413F05A3-6A94-4BA5-BDBA-35A25B79A367}" srcOrd="0" destOrd="1" presId="urn:microsoft.com/office/officeart/2005/8/layout/vList6"/>
    <dgm:cxn modelId="{CA7DAD8F-2FC5-4833-B63E-327B7A3093AA}" type="presOf" srcId="{9352CAFB-7CF0-4B77-AB31-A359E43C14E7}" destId="{277F187A-9D49-4477-AAFA-5928F3DD5991}" srcOrd="0" destOrd="0" presId="urn:microsoft.com/office/officeart/2005/8/layout/vList6"/>
    <dgm:cxn modelId="{F321A794-D102-4875-9126-15A5D3711903}" type="presOf" srcId="{96C4325C-8687-4438-96D4-81453789561C}" destId="{37A32228-2E0C-4855-8A1C-29EF676AAF01}" srcOrd="0" destOrd="0" presId="urn:microsoft.com/office/officeart/2005/8/layout/vList6"/>
    <dgm:cxn modelId="{D92394B8-82D6-4268-9D86-2B30E353021E}" srcId="{EE798189-8FB1-45DE-95D9-38A2199F7B4D}" destId="{E74CA1E1-F933-470D-B3A2-57F02ED90D80}" srcOrd="1" destOrd="0" parTransId="{DF7A70ED-8569-4A09-9A3C-DA5EF5BADFDB}" sibTransId="{9D4B8210-16A0-49BF-9AE1-49E82C223D74}"/>
    <dgm:cxn modelId="{53579CDE-71B5-42BA-B1C2-EEEFEE460FCE}" srcId="{9352CAFB-7CF0-4B77-AB31-A359E43C14E7}" destId="{B351E9E5-0496-4AE6-99BF-950D7C383AD0}" srcOrd="1" destOrd="0" parTransId="{13E23A8B-7530-4E15-BFC2-780EB024237D}" sibTransId="{E9DE08D9-D953-4F64-BEFA-DEDD7FAB32FE}"/>
    <dgm:cxn modelId="{E695F9E2-DE4C-480C-A552-C6BF5CED94C0}" type="presOf" srcId="{EE798189-8FB1-45DE-95D9-38A2199F7B4D}" destId="{E7EA0183-0AD7-4D40-A800-A1FC18E52C34}" srcOrd="0" destOrd="0" presId="urn:microsoft.com/office/officeart/2005/8/layout/vList6"/>
    <dgm:cxn modelId="{5959BAE4-6EE1-4C12-8B32-E082583F95AD}" srcId="{EE798189-8FB1-45DE-95D9-38A2199F7B4D}" destId="{9352CAFB-7CF0-4B77-AB31-A359E43C14E7}" srcOrd="2" destOrd="0" parTransId="{66C39FEE-14C6-47BC-9191-B5F8727F8016}" sibTransId="{4D902FC7-E141-4499-B19E-269039F08397}"/>
    <dgm:cxn modelId="{CADAD8EF-00EE-4F30-9908-2D2A35550EDE}" srcId="{362B6CB8-EF1A-4400-8640-B03D8AB7C0AA}" destId="{FB082045-B879-4276-B966-3C9D3DED697C}" srcOrd="1" destOrd="0" parTransId="{C8C67D52-854D-4248-A896-0A0640BA6E69}" sibTransId="{594944DE-9F83-43AB-8665-DB1DF83B2185}"/>
    <dgm:cxn modelId="{95ECA6F2-E241-4E1D-9B8A-26B3CA56BC8C}" srcId="{9352CAFB-7CF0-4B77-AB31-A359E43C14E7}" destId="{C7CF4993-6639-4158-94A4-BE045606A0DF}" srcOrd="0" destOrd="0" parTransId="{8E063C98-E6BC-406C-AF93-0A6ADBC83215}" sibTransId="{1F54E878-F960-47C2-B946-3BE3309CE89A}"/>
    <dgm:cxn modelId="{717A25F3-4AD9-4F75-898D-89AA0B002475}" srcId="{EE798189-8FB1-45DE-95D9-38A2199F7B4D}" destId="{362B6CB8-EF1A-4400-8640-B03D8AB7C0AA}" srcOrd="0" destOrd="0" parTransId="{B1ED2D52-8F98-43EC-8303-792FEDF5CD76}" sibTransId="{283C7A11-6A6C-498B-9BB8-8F2B0F77A552}"/>
    <dgm:cxn modelId="{B8A304FE-E19D-49E2-A4AC-C628F41B842E}" type="presOf" srcId="{CACEBDE1-49AB-4178-BEFE-03A71BCF3920}" destId="{37A32228-2E0C-4855-8A1C-29EF676AAF01}" srcOrd="0" destOrd="1" presId="urn:microsoft.com/office/officeart/2005/8/layout/vList6"/>
    <dgm:cxn modelId="{1EAD76FF-0088-4C89-80D0-A5561B5D5B68}" type="presOf" srcId="{E74CA1E1-F933-470D-B3A2-57F02ED90D80}" destId="{99C091B3-6828-4277-BF38-65AD7908BEF3}" srcOrd="0" destOrd="0" presId="urn:microsoft.com/office/officeart/2005/8/layout/vList6"/>
    <dgm:cxn modelId="{C4EECAEE-85C2-40AA-80F5-69B079ABF7EC}" type="presParOf" srcId="{E7EA0183-0AD7-4D40-A800-A1FC18E52C34}" destId="{B5C42C09-32EE-4319-9C89-5FF2FE36B7B4}" srcOrd="0" destOrd="0" presId="urn:microsoft.com/office/officeart/2005/8/layout/vList6"/>
    <dgm:cxn modelId="{35C0A7DE-FB45-4167-8766-9A06174B38FF}" type="presParOf" srcId="{B5C42C09-32EE-4319-9C89-5FF2FE36B7B4}" destId="{D12DBFF0-92E3-4346-8783-DB7B29F16FAE}" srcOrd="0" destOrd="0" presId="urn:microsoft.com/office/officeart/2005/8/layout/vList6"/>
    <dgm:cxn modelId="{F3452A7C-E642-459E-9CF2-B959CB181BDE}" type="presParOf" srcId="{B5C42C09-32EE-4319-9C89-5FF2FE36B7B4}" destId="{8D1D50A7-9057-4397-9EAF-0D9A0A31B6EF}" srcOrd="1" destOrd="0" presId="urn:microsoft.com/office/officeart/2005/8/layout/vList6"/>
    <dgm:cxn modelId="{386884C4-2ABB-43D2-8761-9CA54677D4B6}" type="presParOf" srcId="{E7EA0183-0AD7-4D40-A800-A1FC18E52C34}" destId="{09FDF9F5-7A54-4A8C-8BA8-9EB4A797F223}" srcOrd="1" destOrd="0" presId="urn:microsoft.com/office/officeart/2005/8/layout/vList6"/>
    <dgm:cxn modelId="{B7E7E2C9-2C12-491E-AE51-56DB9F493B65}" type="presParOf" srcId="{E7EA0183-0AD7-4D40-A800-A1FC18E52C34}" destId="{C18E0F45-5E48-471F-8865-F524460BFA01}" srcOrd="2" destOrd="0" presId="urn:microsoft.com/office/officeart/2005/8/layout/vList6"/>
    <dgm:cxn modelId="{EE8D3E58-61DE-4609-B551-8DE49CCD8493}" type="presParOf" srcId="{C18E0F45-5E48-471F-8865-F524460BFA01}" destId="{99C091B3-6828-4277-BF38-65AD7908BEF3}" srcOrd="0" destOrd="0" presId="urn:microsoft.com/office/officeart/2005/8/layout/vList6"/>
    <dgm:cxn modelId="{87346D7E-5E3B-4E1F-8FC4-7870A3EA25F8}" type="presParOf" srcId="{C18E0F45-5E48-471F-8865-F524460BFA01}" destId="{37A32228-2E0C-4855-8A1C-29EF676AAF01}" srcOrd="1" destOrd="0" presId="urn:microsoft.com/office/officeart/2005/8/layout/vList6"/>
    <dgm:cxn modelId="{50239CEC-161F-4E3C-A283-B4EA4EC87A0C}" type="presParOf" srcId="{E7EA0183-0AD7-4D40-A800-A1FC18E52C34}" destId="{BF6CD989-0384-4A0A-90D3-513E475A2DC1}" srcOrd="3" destOrd="0" presId="urn:microsoft.com/office/officeart/2005/8/layout/vList6"/>
    <dgm:cxn modelId="{480E992C-197D-49C7-A2F3-33B27406E846}" type="presParOf" srcId="{E7EA0183-0AD7-4D40-A800-A1FC18E52C34}" destId="{A0A17E2E-6188-4E7E-B79F-07D4876111C4}" srcOrd="4" destOrd="0" presId="urn:microsoft.com/office/officeart/2005/8/layout/vList6"/>
    <dgm:cxn modelId="{F2510680-682C-43D7-AEEC-0F30B52BA3DD}" type="presParOf" srcId="{A0A17E2E-6188-4E7E-B79F-07D4876111C4}" destId="{277F187A-9D49-4477-AAFA-5928F3DD5991}" srcOrd="0" destOrd="0" presId="urn:microsoft.com/office/officeart/2005/8/layout/vList6"/>
    <dgm:cxn modelId="{9C4AF0B8-3BCE-4A9D-88D8-3651469447BA}" type="presParOf" srcId="{A0A17E2E-6188-4E7E-B79F-07D4876111C4}" destId="{413F05A3-6A94-4BA5-BDBA-35A25B79A367}" srcOrd="1" destOrd="0" presId="urn:microsoft.com/office/officeart/2005/8/layout/v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1D50A7-9057-4397-9EAF-0D9A0A31B6EF}">
      <dsp:nvSpPr>
        <dsp:cNvPr id="0" name=""/>
        <dsp:cNvSpPr/>
      </dsp:nvSpPr>
      <dsp:spPr>
        <a:xfrm>
          <a:off x="2877014" y="0"/>
          <a:ext cx="4315521" cy="179929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rtl="0">
            <a:lnSpc>
              <a:spcPct val="90000"/>
            </a:lnSpc>
            <a:spcBef>
              <a:spcPct val="0"/>
            </a:spcBef>
            <a:spcAft>
              <a:spcPct val="15000"/>
            </a:spcAft>
            <a:buChar char="•"/>
          </a:pPr>
          <a:r>
            <a:rPr lang="en-US" sz="1800" kern="1200">
              <a:latin typeface="Calibri Light" panose="020F0302020204030204"/>
            </a:rPr>
            <a:t>It is difficult to organize, share, and track information</a:t>
          </a:r>
          <a:endParaRPr lang="en-US" sz="1800" kern="1200"/>
        </a:p>
        <a:p>
          <a:pPr marL="171450" lvl="1" indent="-171450" algn="l" defTabSz="800100" rtl="0">
            <a:lnSpc>
              <a:spcPct val="90000"/>
            </a:lnSpc>
            <a:spcBef>
              <a:spcPct val="0"/>
            </a:spcBef>
            <a:spcAft>
              <a:spcPct val="15000"/>
            </a:spcAft>
            <a:buChar char="•"/>
          </a:pPr>
          <a:r>
            <a:rPr lang="en-US" sz="1800" kern="1200">
              <a:latin typeface="Calibri Light" panose="020F0302020204030204"/>
            </a:rPr>
            <a:t>Missed deadlines, time wasted searching through old emails, and anxiety</a:t>
          </a:r>
        </a:p>
      </dsp:txBody>
      <dsp:txXfrm>
        <a:off x="2877014" y="224912"/>
        <a:ext cx="3640785" cy="1349471"/>
      </dsp:txXfrm>
    </dsp:sp>
    <dsp:sp modelId="{D12DBFF0-92E3-4346-8783-DB7B29F16FAE}">
      <dsp:nvSpPr>
        <dsp:cNvPr id="0" name=""/>
        <dsp:cNvSpPr/>
      </dsp:nvSpPr>
      <dsp:spPr>
        <a:xfrm>
          <a:off x="0" y="0"/>
          <a:ext cx="2877014" cy="1799295"/>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rtl="0">
            <a:lnSpc>
              <a:spcPct val="90000"/>
            </a:lnSpc>
            <a:spcBef>
              <a:spcPct val="0"/>
            </a:spcBef>
            <a:spcAft>
              <a:spcPct val="35000"/>
            </a:spcAft>
            <a:buNone/>
          </a:pPr>
          <a:r>
            <a:rPr lang="en-US" sz="3900" kern="1200">
              <a:latin typeface="Calibri Light" panose="020F0302020204030204"/>
            </a:rPr>
            <a:t>The Problem</a:t>
          </a:r>
          <a:endParaRPr lang="en-US" sz="3900" kern="1200"/>
        </a:p>
      </dsp:txBody>
      <dsp:txXfrm>
        <a:off x="87834" y="87834"/>
        <a:ext cx="2701346" cy="1623627"/>
      </dsp:txXfrm>
    </dsp:sp>
    <dsp:sp modelId="{37A32228-2E0C-4855-8A1C-29EF676AAF01}">
      <dsp:nvSpPr>
        <dsp:cNvPr id="0" name=""/>
        <dsp:cNvSpPr/>
      </dsp:nvSpPr>
      <dsp:spPr>
        <a:xfrm>
          <a:off x="2877014" y="1979225"/>
          <a:ext cx="4315521" cy="179929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rtl="0">
            <a:lnSpc>
              <a:spcPct val="90000"/>
            </a:lnSpc>
            <a:spcBef>
              <a:spcPct val="0"/>
            </a:spcBef>
            <a:spcAft>
              <a:spcPct val="15000"/>
            </a:spcAft>
            <a:buChar char="•"/>
          </a:pPr>
          <a:r>
            <a:rPr lang="en-US" sz="1800" kern="1200">
              <a:latin typeface="Calibri Light" panose="020F0302020204030204"/>
            </a:rPr>
            <a:t>AI data processing emails for user and team organization</a:t>
          </a:r>
          <a:endParaRPr lang="en-US" sz="1800" kern="1200"/>
        </a:p>
        <a:p>
          <a:pPr marL="171450" lvl="1" indent="-171450" algn="l" defTabSz="800100" rtl="0">
            <a:lnSpc>
              <a:spcPct val="90000"/>
            </a:lnSpc>
            <a:spcBef>
              <a:spcPct val="0"/>
            </a:spcBef>
            <a:spcAft>
              <a:spcPct val="15000"/>
            </a:spcAft>
            <a:buChar char="•"/>
          </a:pPr>
          <a:r>
            <a:rPr lang="en-US" sz="1800" kern="1200">
              <a:latin typeface="Calibri Light" panose="020F0302020204030204"/>
            </a:rPr>
            <a:t>Provides file sharing, and team analytics</a:t>
          </a:r>
          <a:endParaRPr lang="en-US" sz="1800" kern="1200"/>
        </a:p>
      </dsp:txBody>
      <dsp:txXfrm>
        <a:off x="2877014" y="2204137"/>
        <a:ext cx="3640785" cy="1349471"/>
      </dsp:txXfrm>
    </dsp:sp>
    <dsp:sp modelId="{99C091B3-6828-4277-BF38-65AD7908BEF3}">
      <dsp:nvSpPr>
        <dsp:cNvPr id="0" name=""/>
        <dsp:cNvSpPr/>
      </dsp:nvSpPr>
      <dsp:spPr>
        <a:xfrm>
          <a:off x="0" y="1979225"/>
          <a:ext cx="2877014" cy="1799295"/>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rtl="0">
            <a:lnSpc>
              <a:spcPct val="90000"/>
            </a:lnSpc>
            <a:spcBef>
              <a:spcPct val="0"/>
            </a:spcBef>
            <a:spcAft>
              <a:spcPct val="35000"/>
            </a:spcAft>
            <a:buNone/>
          </a:pPr>
          <a:r>
            <a:rPr lang="en-US" sz="3900" kern="1200">
              <a:latin typeface="Calibri Light" panose="020F0302020204030204"/>
            </a:rPr>
            <a:t>Value Proposition</a:t>
          </a:r>
          <a:endParaRPr lang="en-US" sz="3900" kern="1200"/>
        </a:p>
      </dsp:txBody>
      <dsp:txXfrm>
        <a:off x="87834" y="2067059"/>
        <a:ext cx="2701346" cy="1623627"/>
      </dsp:txXfrm>
    </dsp:sp>
    <dsp:sp modelId="{413F05A3-6A94-4BA5-BDBA-35A25B79A367}">
      <dsp:nvSpPr>
        <dsp:cNvPr id="0" name=""/>
        <dsp:cNvSpPr/>
      </dsp:nvSpPr>
      <dsp:spPr>
        <a:xfrm>
          <a:off x="2877014" y="3958450"/>
          <a:ext cx="4315521" cy="1799295"/>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rtl="0">
            <a:lnSpc>
              <a:spcPct val="90000"/>
            </a:lnSpc>
            <a:spcBef>
              <a:spcPct val="0"/>
            </a:spcBef>
            <a:spcAft>
              <a:spcPct val="15000"/>
            </a:spcAft>
            <a:buChar char="•"/>
          </a:pPr>
          <a:r>
            <a:rPr lang="en-US" sz="1800" kern="1200">
              <a:latin typeface="Calibri Light" panose="020F0302020204030204"/>
            </a:rPr>
            <a:t>Enterprise Licenses</a:t>
          </a:r>
        </a:p>
        <a:p>
          <a:pPr marL="171450" lvl="1" indent="-171450" algn="l" defTabSz="800100" rtl="0">
            <a:lnSpc>
              <a:spcPct val="90000"/>
            </a:lnSpc>
            <a:spcBef>
              <a:spcPct val="0"/>
            </a:spcBef>
            <a:spcAft>
              <a:spcPct val="15000"/>
            </a:spcAft>
            <a:buChar char="•"/>
          </a:pPr>
          <a:r>
            <a:rPr lang="en-US" sz="1800" kern="1200">
              <a:latin typeface="Calibri Light" panose="020F0302020204030204"/>
            </a:rPr>
            <a:t>Free use for Universities, Households</a:t>
          </a:r>
        </a:p>
      </dsp:txBody>
      <dsp:txXfrm>
        <a:off x="2877014" y="4183362"/>
        <a:ext cx="3640785" cy="1349471"/>
      </dsp:txXfrm>
    </dsp:sp>
    <dsp:sp modelId="{277F187A-9D49-4477-AAFA-5928F3DD5991}">
      <dsp:nvSpPr>
        <dsp:cNvPr id="0" name=""/>
        <dsp:cNvSpPr/>
      </dsp:nvSpPr>
      <dsp:spPr>
        <a:xfrm>
          <a:off x="0" y="3958450"/>
          <a:ext cx="2877014" cy="1799295"/>
        </a:xfrm>
        <a:prstGeom prst="round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rtl="0">
            <a:lnSpc>
              <a:spcPct val="90000"/>
            </a:lnSpc>
            <a:spcBef>
              <a:spcPct val="0"/>
            </a:spcBef>
            <a:spcAft>
              <a:spcPct val="35000"/>
            </a:spcAft>
            <a:buNone/>
          </a:pPr>
          <a:r>
            <a:rPr lang="en-US" sz="3900" kern="1200">
              <a:latin typeface="Calibri Light" panose="020F0302020204030204"/>
            </a:rPr>
            <a:t>Target market</a:t>
          </a:r>
        </a:p>
      </dsp:txBody>
      <dsp:txXfrm>
        <a:off x="87834" y="4046284"/>
        <a:ext cx="2701346" cy="1623627"/>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EC05C-76AC-E44D-AF63-2781064090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98FE72-8F4A-2947-9F24-25BF2C26D1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5EAB62-A8C3-7D42-B1A0-1EF43E80758D}"/>
              </a:ext>
            </a:extLst>
          </p:cNvPr>
          <p:cNvSpPr>
            <a:spLocks noGrp="1"/>
          </p:cNvSpPr>
          <p:nvPr>
            <p:ph type="dt" sz="half" idx="10"/>
          </p:nvPr>
        </p:nvSpPr>
        <p:spPr/>
        <p:txBody>
          <a:bodyPr/>
          <a:lstStyle/>
          <a:p>
            <a:fld id="{9AB3A824-1A51-4B26-AD58-A6D8E14F6C04}" type="datetimeFigureOut">
              <a:rPr lang="en-US" smtClean="0"/>
              <a:t>11/23/2021</a:t>
            </a:fld>
            <a:endParaRPr lang="en-US"/>
          </a:p>
        </p:txBody>
      </p:sp>
      <p:sp>
        <p:nvSpPr>
          <p:cNvPr id="5" name="Footer Placeholder 4">
            <a:extLst>
              <a:ext uri="{FF2B5EF4-FFF2-40B4-BE49-F238E27FC236}">
                <a16:creationId xmlns:a16="http://schemas.microsoft.com/office/drawing/2014/main" id="{05EDE0B3-2EC9-4A4E-9B02-117928EE7146}"/>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A2D78308-9138-E346-BB71-E91C08B73426}"/>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907790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3617-C86D-7442-8143-EC78F2A465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D2F120-BD0F-6C41-8A63-09A19EB2D0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829C32-EC9F-194A-AF57-A1827A6EBE9F}"/>
              </a:ext>
            </a:extLst>
          </p:cNvPr>
          <p:cNvSpPr>
            <a:spLocks noGrp="1"/>
          </p:cNvSpPr>
          <p:nvPr>
            <p:ph type="dt" sz="half" idx="10"/>
          </p:nvPr>
        </p:nvSpPr>
        <p:spPr/>
        <p:txBody>
          <a:bodyPr/>
          <a:lstStyle/>
          <a:p>
            <a:fld id="{D857E33E-8B18-4087-B112-809917729534}" type="datetimeFigureOut">
              <a:rPr lang="en-US" smtClean="0"/>
              <a:t>11/23/2021</a:t>
            </a:fld>
            <a:endParaRPr lang="en-US"/>
          </a:p>
        </p:txBody>
      </p:sp>
      <p:sp>
        <p:nvSpPr>
          <p:cNvPr id="5" name="Footer Placeholder 4">
            <a:extLst>
              <a:ext uri="{FF2B5EF4-FFF2-40B4-BE49-F238E27FC236}">
                <a16:creationId xmlns:a16="http://schemas.microsoft.com/office/drawing/2014/main" id="{C8D57014-DA35-9445-B402-4D5268190107}"/>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497A1BB7-0023-3D43-BC06-1DCD1BC99577}"/>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273358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6D167D-8C42-7240-AAED-727AF82182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952F7A-5E3A-5945-AE5F-EABA7E3912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F34D11-8318-B94B-ACD7-AA300EC15B0A}"/>
              </a:ext>
            </a:extLst>
          </p:cNvPr>
          <p:cNvSpPr>
            <a:spLocks noGrp="1"/>
          </p:cNvSpPr>
          <p:nvPr>
            <p:ph type="dt" sz="half" idx="10"/>
          </p:nvPr>
        </p:nvSpPr>
        <p:spPr/>
        <p:txBody>
          <a:bodyPr/>
          <a:lstStyle/>
          <a:p>
            <a:fld id="{D3FFE419-2371-464F-8239-3959401C3561}" type="datetimeFigureOut">
              <a:rPr lang="en-US" smtClean="0"/>
              <a:t>11/23/2021</a:t>
            </a:fld>
            <a:endParaRPr lang="en-US"/>
          </a:p>
        </p:txBody>
      </p:sp>
      <p:sp>
        <p:nvSpPr>
          <p:cNvPr id="5" name="Footer Placeholder 4">
            <a:extLst>
              <a:ext uri="{FF2B5EF4-FFF2-40B4-BE49-F238E27FC236}">
                <a16:creationId xmlns:a16="http://schemas.microsoft.com/office/drawing/2014/main" id="{93F1821D-409E-5E4E-9CC4-85B2305EDC79}"/>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6D90B631-6AB2-6742-A533-7EBF679D19D8}"/>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822446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F462E-4CD8-0249-941B-E8881034D7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8ACFD1-083E-894F-882B-463D5E9B41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3EE2E3-229C-FD46-8AA3-605EFA09965C}"/>
              </a:ext>
            </a:extLst>
          </p:cNvPr>
          <p:cNvSpPr>
            <a:spLocks noGrp="1"/>
          </p:cNvSpPr>
          <p:nvPr>
            <p:ph type="dt" sz="half" idx="10"/>
          </p:nvPr>
        </p:nvSpPr>
        <p:spPr/>
        <p:txBody>
          <a:bodyPr/>
          <a:lstStyle/>
          <a:p>
            <a:fld id="{97D162C4-EDD9-4389-A98B-B87ECEA2A816}" type="datetimeFigureOut">
              <a:rPr lang="en-US" smtClean="0"/>
              <a:t>11/23/2021</a:t>
            </a:fld>
            <a:endParaRPr lang="en-US"/>
          </a:p>
        </p:txBody>
      </p:sp>
      <p:sp>
        <p:nvSpPr>
          <p:cNvPr id="5" name="Footer Placeholder 4">
            <a:extLst>
              <a:ext uri="{FF2B5EF4-FFF2-40B4-BE49-F238E27FC236}">
                <a16:creationId xmlns:a16="http://schemas.microsoft.com/office/drawing/2014/main" id="{AFE51272-AC2C-684C-821D-6F6438288640}"/>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02347478-71C0-0344-B0A1-010F10CADAF7}"/>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804972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7ADE5-65FF-A54B-8B45-1236E0C7DD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B01EA6-4DB5-7746-BF67-DC4D063B43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124D4E-3137-D748-842D-E6D18AA3F483}"/>
              </a:ext>
            </a:extLst>
          </p:cNvPr>
          <p:cNvSpPr>
            <a:spLocks noGrp="1"/>
          </p:cNvSpPr>
          <p:nvPr>
            <p:ph type="dt" sz="half" idx="10"/>
          </p:nvPr>
        </p:nvSpPr>
        <p:spPr/>
        <p:txBody>
          <a:bodyPr/>
          <a:lstStyle/>
          <a:p>
            <a:fld id="{3E5059C3-6A89-4494-99FF-5A4D6FFD50EB}" type="datetimeFigureOut">
              <a:rPr lang="en-US" smtClean="0"/>
              <a:t>11/23/2021</a:t>
            </a:fld>
            <a:endParaRPr lang="en-US"/>
          </a:p>
        </p:txBody>
      </p:sp>
      <p:sp>
        <p:nvSpPr>
          <p:cNvPr id="5" name="Footer Placeholder 4">
            <a:extLst>
              <a:ext uri="{FF2B5EF4-FFF2-40B4-BE49-F238E27FC236}">
                <a16:creationId xmlns:a16="http://schemas.microsoft.com/office/drawing/2014/main" id="{75055DE0-15A8-1E4B-B6B2-83CB4B52FCF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3C80C92F-90F7-2341-9477-7EF1D4ABF399}"/>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954480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91AF8-1D6F-2A4F-93EC-47901535D7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F33C66-838A-B34A-B08C-D6CCBEE15C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46EC46-5E45-2C4B-9A39-A7F06096E7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311E80-4E31-B343-8941-7BBBC2145670}"/>
              </a:ext>
            </a:extLst>
          </p:cNvPr>
          <p:cNvSpPr>
            <a:spLocks noGrp="1"/>
          </p:cNvSpPr>
          <p:nvPr>
            <p:ph type="dt" sz="half" idx="10"/>
          </p:nvPr>
        </p:nvSpPr>
        <p:spPr/>
        <p:txBody>
          <a:bodyPr/>
          <a:lstStyle/>
          <a:p>
            <a:fld id="{CA954B2F-12DE-47F5-8894-472B206D2E1E}" type="datetimeFigureOut">
              <a:rPr lang="en-US" smtClean="0"/>
              <a:t>11/23/2021</a:t>
            </a:fld>
            <a:endParaRPr lang="en-US"/>
          </a:p>
        </p:txBody>
      </p:sp>
      <p:sp>
        <p:nvSpPr>
          <p:cNvPr id="6" name="Footer Placeholder 5">
            <a:extLst>
              <a:ext uri="{FF2B5EF4-FFF2-40B4-BE49-F238E27FC236}">
                <a16:creationId xmlns:a16="http://schemas.microsoft.com/office/drawing/2014/main" id="{658D20B6-3728-3740-A999-8D362EB1B0F7}"/>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A1E9676B-AAE3-4046-9FE1-C767C9D6AD89}"/>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674327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BA595-6A70-2047-A826-9334124D4D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FC4E1C-4B16-1644-8B96-EF844704CD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BB19FB-9C6C-7342-B238-744B948D56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D7E3C1-E25C-5B4D-B136-0035BC1EC6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2935A4-EC76-3F4E-B575-9B2B63728E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253ACA-B6E5-7948-A5DA-E671AA610BB7}"/>
              </a:ext>
            </a:extLst>
          </p:cNvPr>
          <p:cNvSpPr>
            <a:spLocks noGrp="1"/>
          </p:cNvSpPr>
          <p:nvPr>
            <p:ph type="dt" sz="half" idx="10"/>
          </p:nvPr>
        </p:nvSpPr>
        <p:spPr/>
        <p:txBody>
          <a:bodyPr/>
          <a:lstStyle/>
          <a:p>
            <a:fld id="{3F30E46F-7819-4ACF-B48B-48222C2ACC88}" type="datetimeFigureOut">
              <a:rPr lang="en-US" smtClean="0"/>
              <a:t>11/23/2021</a:t>
            </a:fld>
            <a:endParaRPr lang="en-US"/>
          </a:p>
        </p:txBody>
      </p:sp>
      <p:sp>
        <p:nvSpPr>
          <p:cNvPr id="8" name="Footer Placeholder 7">
            <a:extLst>
              <a:ext uri="{FF2B5EF4-FFF2-40B4-BE49-F238E27FC236}">
                <a16:creationId xmlns:a16="http://schemas.microsoft.com/office/drawing/2014/main" id="{425829B0-5411-3A4E-857B-147D84E42FE3}"/>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05D1AF0F-B892-F242-90CF-EB9919A60760}"/>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599053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A3DC4-EA85-A84D-BF94-2E66C5B250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387731-B27D-0543-BD96-89704391C357}"/>
              </a:ext>
            </a:extLst>
          </p:cNvPr>
          <p:cNvSpPr>
            <a:spLocks noGrp="1"/>
          </p:cNvSpPr>
          <p:nvPr>
            <p:ph type="dt" sz="half" idx="10"/>
          </p:nvPr>
        </p:nvSpPr>
        <p:spPr/>
        <p:txBody>
          <a:bodyPr/>
          <a:lstStyle/>
          <a:p>
            <a:fld id="{1FAF3416-4057-4DAA-829D-4CA07428D088}" type="datetimeFigureOut">
              <a:rPr lang="en-US" smtClean="0"/>
              <a:t>11/23/2021</a:t>
            </a:fld>
            <a:endParaRPr lang="en-US"/>
          </a:p>
        </p:txBody>
      </p:sp>
      <p:sp>
        <p:nvSpPr>
          <p:cNvPr id="4" name="Footer Placeholder 3">
            <a:extLst>
              <a:ext uri="{FF2B5EF4-FFF2-40B4-BE49-F238E27FC236}">
                <a16:creationId xmlns:a16="http://schemas.microsoft.com/office/drawing/2014/main" id="{13B3F843-6738-084C-AAF1-1EAF9DF75822}"/>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F24B86F7-D6E9-BE4A-811C-A8C3C0D31A89}"/>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106765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0CE17-0089-A94C-8A8A-B93F30BC7663}"/>
              </a:ext>
            </a:extLst>
          </p:cNvPr>
          <p:cNvSpPr>
            <a:spLocks noGrp="1"/>
          </p:cNvSpPr>
          <p:nvPr>
            <p:ph type="dt" sz="half" idx="10"/>
          </p:nvPr>
        </p:nvSpPr>
        <p:spPr/>
        <p:txBody>
          <a:bodyPr/>
          <a:lstStyle/>
          <a:p>
            <a:fld id="{921D9284-D300-4297-87F7-E791DCC15DB1}" type="datetimeFigureOut">
              <a:rPr lang="en-US" smtClean="0"/>
              <a:t>11/23/2021</a:t>
            </a:fld>
            <a:endParaRPr lang="en-US"/>
          </a:p>
        </p:txBody>
      </p:sp>
      <p:sp>
        <p:nvSpPr>
          <p:cNvPr id="3" name="Footer Placeholder 2">
            <a:extLst>
              <a:ext uri="{FF2B5EF4-FFF2-40B4-BE49-F238E27FC236}">
                <a16:creationId xmlns:a16="http://schemas.microsoft.com/office/drawing/2014/main" id="{E14A0365-B714-664E-8AA6-B4C36D4E109B}"/>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E0AD412D-690A-A744-BB6B-D9B9EF208136}"/>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414693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C7640-E355-C84D-A164-54F6D64FFD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26692D-2CA8-1244-97A7-FD6E699E10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114F63-98AA-FB40-AF17-349DEC80BC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3F2422-E570-114D-B76F-B0E02A7DD106}"/>
              </a:ext>
            </a:extLst>
          </p:cNvPr>
          <p:cNvSpPr>
            <a:spLocks noGrp="1"/>
          </p:cNvSpPr>
          <p:nvPr>
            <p:ph type="dt" sz="half" idx="10"/>
          </p:nvPr>
        </p:nvSpPr>
        <p:spPr/>
        <p:txBody>
          <a:bodyPr/>
          <a:lstStyle/>
          <a:p>
            <a:fld id="{37D525BB-DA17-4BA0-B3C8-3AC3ABC827E6}" type="datetimeFigureOut">
              <a:rPr lang="en-US" smtClean="0"/>
              <a:t>11/23/2021</a:t>
            </a:fld>
            <a:endParaRPr lang="en-US"/>
          </a:p>
        </p:txBody>
      </p:sp>
      <p:sp>
        <p:nvSpPr>
          <p:cNvPr id="6" name="Footer Placeholder 5">
            <a:extLst>
              <a:ext uri="{FF2B5EF4-FFF2-40B4-BE49-F238E27FC236}">
                <a16:creationId xmlns:a16="http://schemas.microsoft.com/office/drawing/2014/main" id="{B5252BCE-3AEE-0249-8AF6-80F158AAD5B3}"/>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F05ADD72-5666-474F-A2D5-68813E9EF5A1}"/>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850020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D064C-3CC6-C743-BCCA-E31C63F6F1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6BB5D1-C9DC-8B49-B524-3F8D93B5D3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3F6989-5540-A84C-9E4D-0F1109D353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1CA4F-081C-5547-8D01-662D6CAD1599}"/>
              </a:ext>
            </a:extLst>
          </p:cNvPr>
          <p:cNvSpPr>
            <a:spLocks noGrp="1"/>
          </p:cNvSpPr>
          <p:nvPr>
            <p:ph type="dt" sz="half" idx="10"/>
          </p:nvPr>
        </p:nvSpPr>
        <p:spPr/>
        <p:txBody>
          <a:bodyPr/>
          <a:lstStyle/>
          <a:p>
            <a:fld id="{B16C4C9A-3960-41CF-A4E9-2A8FB932454B}" type="datetimeFigureOut">
              <a:rPr lang="en-US" smtClean="0"/>
              <a:t>11/23/2021</a:t>
            </a:fld>
            <a:endParaRPr lang="en-US"/>
          </a:p>
        </p:txBody>
      </p:sp>
      <p:sp>
        <p:nvSpPr>
          <p:cNvPr id="6" name="Footer Placeholder 5">
            <a:extLst>
              <a:ext uri="{FF2B5EF4-FFF2-40B4-BE49-F238E27FC236}">
                <a16:creationId xmlns:a16="http://schemas.microsoft.com/office/drawing/2014/main" id="{D3ED0456-D84F-B847-BF25-551B2B148CB1}"/>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CEAA54A7-87DC-854A-80F6-448D1DD79D77}"/>
              </a:ext>
            </a:extLst>
          </p:cNvPr>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109182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60BC8D-279C-3D45-91D4-0BA65258CD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2B3EB1-D1EF-B24B-9140-608B1B5B19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6DA798-AAF7-DB4B-8DD0-07AA433E18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BC1C18-307B-4F68-A007-B5B542270E8D}" type="datetimeFigureOut">
              <a:rPr lang="en-US" smtClean="0"/>
              <a:t>11/23/2021</a:t>
            </a:fld>
            <a:endParaRPr lang="en-US"/>
          </a:p>
        </p:txBody>
      </p:sp>
      <p:sp>
        <p:nvSpPr>
          <p:cNvPr id="5" name="Footer Placeholder 4">
            <a:extLst>
              <a:ext uri="{FF2B5EF4-FFF2-40B4-BE49-F238E27FC236}">
                <a16:creationId xmlns:a16="http://schemas.microsoft.com/office/drawing/2014/main" id="{0461C022-E10B-6042-ABB2-912AAD0C54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a:t>
            </a:r>
          </a:p>
        </p:txBody>
      </p:sp>
      <p:sp>
        <p:nvSpPr>
          <p:cNvPr id="6" name="Slide Number Placeholder 5">
            <a:extLst>
              <a:ext uri="{FF2B5EF4-FFF2-40B4-BE49-F238E27FC236}">
                <a16:creationId xmlns:a16="http://schemas.microsoft.com/office/drawing/2014/main" id="{8CEFB772-652D-8E40-A1B5-D8F9E6488A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192159574"/>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ideo" Target="https://web.microsoftstream.com/embed/video/d0e06674-cc5f-4419-b5d3-adda72989667?autoplay=false&amp;showinfo=true&amp;app=powerpoint&amp;appPlatform=web&amp;hostCorrelationId=de677ede-4aa3-4a46-8574-d77e79be09a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3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3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3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3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3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Rectangle 4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50357" y="205855"/>
            <a:ext cx="3201366" cy="4186667"/>
          </a:xfrm>
        </p:spPr>
        <p:txBody>
          <a:bodyPr vert="horz" lIns="91440" tIns="45720" rIns="91440" bIns="45720" rtlCol="0" anchor="b">
            <a:normAutofit fontScale="90000"/>
          </a:bodyPr>
          <a:lstStyle/>
          <a:p>
            <a:pPr algn="r"/>
            <a:r>
              <a:rPr lang="en-US" sz="2800">
                <a:solidFill>
                  <a:srgbClr val="FFFFFF"/>
                </a:solidFill>
              </a:rPr>
              <a:t>Email to Artificial Intelligence</a:t>
            </a:r>
            <a:br>
              <a:rPr lang="en-US" sz="2800">
                <a:cs typeface="Calibri Light"/>
              </a:rPr>
            </a:br>
            <a:br>
              <a:rPr lang="en-US" sz="2800"/>
            </a:br>
            <a:r>
              <a:rPr lang="en-US" sz="2800">
                <a:solidFill>
                  <a:srgbClr val="FFFFFF"/>
                </a:solidFill>
              </a:rPr>
              <a:t>Final Phase</a:t>
            </a:r>
            <a:br>
              <a:rPr lang="en-US" sz="2800">
                <a:solidFill>
                  <a:srgbClr val="FFFFFF"/>
                </a:solidFill>
              </a:rPr>
            </a:br>
            <a:r>
              <a:rPr lang="en-US" sz="2800">
                <a:solidFill>
                  <a:srgbClr val="FFFFFF"/>
                </a:solidFill>
              </a:rPr>
              <a:t>Pitch Deck</a:t>
            </a:r>
            <a:br>
              <a:rPr lang="en-US" sz="2800"/>
            </a:br>
            <a:br>
              <a:rPr lang="en-US" sz="2800"/>
            </a:br>
            <a:r>
              <a:rPr lang="en-US" sz="2800">
                <a:solidFill>
                  <a:schemeClr val="bg1"/>
                </a:solidFill>
                <a:ea typeface="+mj-lt"/>
                <a:cs typeface="+mj-lt"/>
              </a:rPr>
              <a:t>Scott Burdick Michael </a:t>
            </a:r>
            <a:r>
              <a:rPr lang="en-US" sz="2800" err="1">
                <a:solidFill>
                  <a:schemeClr val="bg1"/>
                </a:solidFill>
                <a:ea typeface="+mj-lt"/>
                <a:cs typeface="+mj-lt"/>
              </a:rPr>
              <a:t>Celesti</a:t>
            </a:r>
            <a:br>
              <a:rPr lang="en-US"/>
            </a:br>
            <a:r>
              <a:rPr lang="en-US" sz="2800">
                <a:solidFill>
                  <a:schemeClr val="bg1"/>
                </a:solidFill>
                <a:ea typeface="+mj-lt"/>
                <a:cs typeface="+mj-lt"/>
              </a:rPr>
              <a:t>Daniel Chong</a:t>
            </a:r>
            <a:br>
              <a:rPr lang="en-US" sz="2800">
                <a:ea typeface="+mj-lt"/>
                <a:cs typeface="+mj-lt"/>
              </a:rPr>
            </a:br>
            <a:r>
              <a:rPr lang="en-US" sz="2800">
                <a:solidFill>
                  <a:schemeClr val="bg1"/>
                </a:solidFill>
                <a:ea typeface="+mj-lt"/>
                <a:cs typeface="+mj-lt"/>
              </a:rPr>
              <a:t> John Garrett</a:t>
            </a:r>
            <a:br>
              <a:rPr lang="en-US" sz="2800"/>
            </a:br>
            <a:endParaRPr lang="en-US" sz="2800">
              <a:solidFill>
                <a:srgbClr val="FFFFFF"/>
              </a:solidFill>
              <a:cs typeface="Calibri Light"/>
            </a:endParaRPr>
          </a:p>
        </p:txBody>
      </p:sp>
      <p:grpSp>
        <p:nvGrpSpPr>
          <p:cNvPr id="26" name="Group 25">
            <a:extLst>
              <a:ext uri="{FF2B5EF4-FFF2-40B4-BE49-F238E27FC236}">
                <a16:creationId xmlns:a16="http://schemas.microsoft.com/office/drawing/2014/main" id="{BE4D3788-0CC4-4F60-8D20-9BFB7CE86C6C}"/>
              </a:ext>
            </a:extLst>
          </p:cNvPr>
          <p:cNvGrpSpPr/>
          <p:nvPr/>
        </p:nvGrpSpPr>
        <p:grpSpPr>
          <a:xfrm>
            <a:off x="1000600" y="4400774"/>
            <a:ext cx="2147533" cy="2101353"/>
            <a:chOff x="732690" y="987697"/>
            <a:chExt cx="4338638" cy="4238625"/>
          </a:xfrm>
        </p:grpSpPr>
        <p:pic>
          <p:nvPicPr>
            <p:cNvPr id="4" name="Picture 5" descr="Icon&#10;&#10;Description automatically generated">
              <a:extLst>
                <a:ext uri="{FF2B5EF4-FFF2-40B4-BE49-F238E27FC236}">
                  <a16:creationId xmlns:a16="http://schemas.microsoft.com/office/drawing/2014/main" id="{19EFCBCC-386E-4FB6-82AC-D6CA194FD29B}"/>
                </a:ext>
              </a:extLst>
            </p:cNvPr>
            <p:cNvPicPr>
              <a:picLocks noChangeAspect="1"/>
            </p:cNvPicPr>
            <p:nvPr/>
          </p:nvPicPr>
          <p:blipFill>
            <a:blip r:embed="rId2"/>
            <a:stretch>
              <a:fillRect/>
            </a:stretch>
          </p:blipFill>
          <p:spPr>
            <a:xfrm>
              <a:off x="732690" y="987697"/>
              <a:ext cx="4338638" cy="4238625"/>
            </a:xfrm>
            <a:prstGeom prst="rect">
              <a:avLst/>
            </a:prstGeom>
          </p:spPr>
        </p:pic>
        <p:pic>
          <p:nvPicPr>
            <p:cNvPr id="25" name="Picture 25" descr="A picture containing logo&#10;&#10;Description automatically generated">
              <a:extLst>
                <a:ext uri="{FF2B5EF4-FFF2-40B4-BE49-F238E27FC236}">
                  <a16:creationId xmlns:a16="http://schemas.microsoft.com/office/drawing/2014/main" id="{A36D92DF-ED1C-45FA-83FA-18FC6A4E4A0E}"/>
                </a:ext>
              </a:extLst>
            </p:cNvPr>
            <p:cNvPicPr>
              <a:picLocks noChangeAspect="1"/>
            </p:cNvPicPr>
            <p:nvPr/>
          </p:nvPicPr>
          <p:blipFill>
            <a:blip r:embed="rId3"/>
            <a:stretch>
              <a:fillRect/>
            </a:stretch>
          </p:blipFill>
          <p:spPr>
            <a:xfrm>
              <a:off x="1515056" y="4611494"/>
              <a:ext cx="2638425" cy="571500"/>
            </a:xfrm>
            <a:prstGeom prst="rect">
              <a:avLst/>
            </a:prstGeom>
          </p:spPr>
        </p:pic>
      </p:grpSp>
      <p:graphicFrame>
        <p:nvGraphicFramePr>
          <p:cNvPr id="8" name="Diagram 8">
            <a:extLst>
              <a:ext uri="{FF2B5EF4-FFF2-40B4-BE49-F238E27FC236}">
                <a16:creationId xmlns:a16="http://schemas.microsoft.com/office/drawing/2014/main" id="{63E5F30C-DFB8-431A-BE18-9EEBD20814E9}"/>
              </a:ext>
            </a:extLst>
          </p:cNvPr>
          <p:cNvGraphicFramePr/>
          <p:nvPr>
            <p:extLst>
              <p:ext uri="{D42A27DB-BD31-4B8C-83A1-F6EECF244321}">
                <p14:modId xmlns:p14="http://schemas.microsoft.com/office/powerpoint/2010/main" val="3024815750"/>
              </p:ext>
            </p:extLst>
          </p:nvPr>
        </p:nvGraphicFramePr>
        <p:xfrm>
          <a:off x="4599878" y="550127"/>
          <a:ext cx="7192536" cy="575774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2820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40DDC-4676-44B3-9132-D3238C04782B}"/>
              </a:ext>
            </a:extLst>
          </p:cNvPr>
          <p:cNvSpPr>
            <a:spLocks noGrp="1"/>
          </p:cNvSpPr>
          <p:nvPr>
            <p:ph type="title"/>
          </p:nvPr>
        </p:nvSpPr>
        <p:spPr>
          <a:xfrm>
            <a:off x="1786054" y="58466"/>
            <a:ext cx="8554844" cy="647197"/>
          </a:xfrm>
        </p:spPr>
        <p:txBody>
          <a:bodyPr>
            <a:normAutofit fontScale="90000"/>
          </a:bodyPr>
          <a:lstStyle/>
          <a:p>
            <a:pPr algn="ctr"/>
            <a:r>
              <a:rPr lang="en-US">
                <a:cs typeface="Calibri Light"/>
              </a:rPr>
              <a:t>Team Contributions</a:t>
            </a:r>
          </a:p>
        </p:txBody>
      </p:sp>
      <p:pic>
        <p:nvPicPr>
          <p:cNvPr id="4" name="Picture 4">
            <a:extLst>
              <a:ext uri="{FF2B5EF4-FFF2-40B4-BE49-F238E27FC236}">
                <a16:creationId xmlns:a16="http://schemas.microsoft.com/office/drawing/2014/main" id="{BFCEE1CF-F8BB-484E-9593-03A62A47B54C}"/>
              </a:ext>
            </a:extLst>
          </p:cNvPr>
          <p:cNvPicPr>
            <a:picLocks noGrp="1" noChangeAspect="1"/>
          </p:cNvPicPr>
          <p:nvPr>
            <p:ph idx="1"/>
          </p:nvPr>
        </p:nvPicPr>
        <p:blipFill>
          <a:blip r:embed="rId2"/>
          <a:stretch>
            <a:fillRect/>
          </a:stretch>
        </p:blipFill>
        <p:spPr>
          <a:xfrm>
            <a:off x="186699" y="816227"/>
            <a:ext cx="1905000" cy="19050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5" name="TextBox 4">
            <a:extLst>
              <a:ext uri="{FF2B5EF4-FFF2-40B4-BE49-F238E27FC236}">
                <a16:creationId xmlns:a16="http://schemas.microsoft.com/office/drawing/2014/main" id="{2E752C73-A455-4902-8388-C45E4CB8F9CE}"/>
              </a:ext>
            </a:extLst>
          </p:cNvPr>
          <p:cNvSpPr txBox="1"/>
          <p:nvPr/>
        </p:nvSpPr>
        <p:spPr>
          <a:xfrm>
            <a:off x="2243254" y="756425"/>
            <a:ext cx="4111336"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Michael </a:t>
            </a:r>
            <a:r>
              <a:rPr lang="en-US" sz="2000" b="1" err="1"/>
              <a:t>Celesti</a:t>
            </a:r>
            <a:endParaRPr lang="en-US" sz="2000" b="1">
              <a:cs typeface="Calibri"/>
            </a:endParaRPr>
          </a:p>
          <a:p>
            <a:endParaRPr lang="en-US">
              <a:cs typeface="Calibri"/>
            </a:endParaRPr>
          </a:p>
          <a:p>
            <a:r>
              <a:rPr lang="en-US">
                <a:cs typeface="Calibri"/>
              </a:rPr>
              <a:t>3 Years Software Development Experience</a:t>
            </a:r>
          </a:p>
          <a:p>
            <a:r>
              <a:rPr lang="en-US">
                <a:cs typeface="Calibri"/>
              </a:rPr>
              <a:t>And Operations Analysis</a:t>
            </a:r>
          </a:p>
          <a:p>
            <a:endParaRPr lang="en-US">
              <a:cs typeface="Calibri"/>
            </a:endParaRPr>
          </a:p>
          <a:p>
            <a:r>
              <a:rPr lang="en-US">
                <a:cs typeface="Calibri"/>
              </a:rPr>
              <a:t>Constructive Simulation Analyst</a:t>
            </a:r>
          </a:p>
          <a:p>
            <a:endParaRPr lang="en-US">
              <a:cs typeface="Calibri"/>
            </a:endParaRPr>
          </a:p>
          <a:p>
            <a:r>
              <a:rPr lang="en-US">
                <a:cs typeface="Calibri"/>
              </a:rPr>
              <a:t>A.I. algorithms and Data Analytics</a:t>
            </a:r>
          </a:p>
          <a:p>
            <a:endParaRPr lang="en-US" sz="1600">
              <a:cs typeface="Calibri"/>
            </a:endParaRPr>
          </a:p>
          <a:p>
            <a:endParaRPr lang="en-US" sz="1600">
              <a:cs typeface="Calibri"/>
            </a:endParaRPr>
          </a:p>
          <a:p>
            <a:endParaRPr lang="en-US">
              <a:cs typeface="Calibri"/>
            </a:endParaRPr>
          </a:p>
        </p:txBody>
      </p:sp>
      <p:pic>
        <p:nvPicPr>
          <p:cNvPr id="3" name="Picture 5">
            <a:extLst>
              <a:ext uri="{FF2B5EF4-FFF2-40B4-BE49-F238E27FC236}">
                <a16:creationId xmlns:a16="http://schemas.microsoft.com/office/drawing/2014/main" id="{9DC79B61-3F4C-4C75-B8C5-60AE1EFB9205}"/>
              </a:ext>
            </a:extLst>
          </p:cNvPr>
          <p:cNvPicPr>
            <a:picLocks noChangeAspect="1"/>
          </p:cNvPicPr>
          <p:nvPr/>
        </p:nvPicPr>
        <p:blipFill>
          <a:blip r:embed="rId3"/>
          <a:stretch>
            <a:fillRect/>
          </a:stretch>
        </p:blipFill>
        <p:spPr>
          <a:xfrm>
            <a:off x="10527797" y="758515"/>
            <a:ext cx="1432700" cy="215358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6" name="TextBox 5">
            <a:extLst>
              <a:ext uri="{FF2B5EF4-FFF2-40B4-BE49-F238E27FC236}">
                <a16:creationId xmlns:a16="http://schemas.microsoft.com/office/drawing/2014/main" id="{0C9DE14E-372E-4BD7-BB63-5F28582C3355}"/>
              </a:ext>
            </a:extLst>
          </p:cNvPr>
          <p:cNvSpPr txBox="1"/>
          <p:nvPr/>
        </p:nvSpPr>
        <p:spPr>
          <a:xfrm>
            <a:off x="6406375" y="756425"/>
            <a:ext cx="4118515" cy="26468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Scott Burdick</a:t>
            </a:r>
          </a:p>
          <a:p>
            <a:endParaRPr lang="en-US" sz="2000" b="1">
              <a:cs typeface="Calibri"/>
            </a:endParaRPr>
          </a:p>
          <a:p>
            <a:r>
              <a:rPr lang="en-US">
                <a:cs typeface="Calibri"/>
              </a:rPr>
              <a:t>20 </a:t>
            </a:r>
            <a:r>
              <a:rPr lang="en-US" err="1">
                <a:cs typeface="Calibri"/>
              </a:rPr>
              <a:t>Yrs</a:t>
            </a:r>
            <a:r>
              <a:rPr lang="en-US">
                <a:cs typeface="Calibri"/>
              </a:rPr>
              <a:t> Software Development Experience</a:t>
            </a:r>
          </a:p>
          <a:p>
            <a:r>
              <a:rPr lang="en-US">
                <a:cs typeface="Calibri"/>
              </a:rPr>
              <a:t>Certified Secure Software Professional</a:t>
            </a:r>
          </a:p>
          <a:p>
            <a:r>
              <a:rPr lang="en-US">
                <a:cs typeface="Calibri"/>
              </a:rPr>
              <a:t>DEVSECOPS team lead</a:t>
            </a:r>
          </a:p>
          <a:p>
            <a:endParaRPr lang="en-US">
              <a:cs typeface="Calibri"/>
            </a:endParaRPr>
          </a:p>
          <a:p>
            <a:r>
              <a:rPr lang="en-US">
                <a:cs typeface="Calibri"/>
              </a:rPr>
              <a:t>Tools and assets acquisition,</a:t>
            </a:r>
          </a:p>
          <a:p>
            <a:r>
              <a:rPr lang="en-US">
                <a:cs typeface="Calibri"/>
              </a:rPr>
              <a:t>Product Incubator</a:t>
            </a:r>
          </a:p>
          <a:p>
            <a:r>
              <a:rPr lang="en-US" b="1" u="sng">
                <a:solidFill>
                  <a:schemeClr val="bg1"/>
                </a:solidFill>
                <a:cs typeface="Calibri"/>
              </a:rPr>
              <a:t>Did everything.</a:t>
            </a:r>
          </a:p>
        </p:txBody>
      </p:sp>
      <p:pic>
        <p:nvPicPr>
          <p:cNvPr id="9" name="Picture 8" descr="A person in a blue shirt&#10;&#10;Description automatically generated with medium confidence">
            <a:extLst>
              <a:ext uri="{FF2B5EF4-FFF2-40B4-BE49-F238E27FC236}">
                <a16:creationId xmlns:a16="http://schemas.microsoft.com/office/drawing/2014/main" id="{CB1455A0-EE69-F440-92EE-1788BF3510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921" y="3752193"/>
            <a:ext cx="1454556" cy="203637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10" name="TextBox 9">
            <a:extLst>
              <a:ext uri="{FF2B5EF4-FFF2-40B4-BE49-F238E27FC236}">
                <a16:creationId xmlns:a16="http://schemas.microsoft.com/office/drawing/2014/main" id="{ABFA316F-EBE5-AF46-9FF8-AFD5B7E70C39}"/>
              </a:ext>
            </a:extLst>
          </p:cNvPr>
          <p:cNvSpPr txBox="1"/>
          <p:nvPr/>
        </p:nvSpPr>
        <p:spPr>
          <a:xfrm>
            <a:off x="2243254" y="3567527"/>
            <a:ext cx="2743200" cy="15081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t>Daniel Chong</a:t>
            </a:r>
          </a:p>
          <a:p>
            <a:r>
              <a:rPr lang="en-US">
                <a:cs typeface="Calibri"/>
              </a:rPr>
              <a:t>3 Years Cyber Security Researcher</a:t>
            </a:r>
          </a:p>
          <a:p>
            <a:endParaRPr lang="en-US">
              <a:cs typeface="Calibri"/>
            </a:endParaRPr>
          </a:p>
          <a:p>
            <a:r>
              <a:rPr lang="en-US">
                <a:cs typeface="Calibri"/>
              </a:rPr>
              <a:t>Frontend Development</a:t>
            </a:r>
          </a:p>
        </p:txBody>
      </p:sp>
      <p:sp>
        <p:nvSpPr>
          <p:cNvPr id="8" name="TextBox 7">
            <a:extLst>
              <a:ext uri="{FF2B5EF4-FFF2-40B4-BE49-F238E27FC236}">
                <a16:creationId xmlns:a16="http://schemas.microsoft.com/office/drawing/2014/main" id="{82C4ADD5-1434-4A6B-96B1-9278ED87377F}"/>
              </a:ext>
            </a:extLst>
          </p:cNvPr>
          <p:cNvSpPr txBox="1"/>
          <p:nvPr/>
        </p:nvSpPr>
        <p:spPr>
          <a:xfrm>
            <a:off x="6403181" y="3569493"/>
            <a:ext cx="2743199"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Jonathan Garrett</a:t>
            </a:r>
          </a:p>
          <a:p>
            <a:endParaRPr lang="en-US" b="1">
              <a:cs typeface="Calibri"/>
            </a:endParaRPr>
          </a:p>
          <a:p>
            <a:r>
              <a:rPr lang="en-US">
                <a:cs typeface="Calibri"/>
              </a:rPr>
              <a:t>Year of Machine Learning Researcher+</a:t>
            </a:r>
          </a:p>
          <a:p>
            <a:endParaRPr lang="en-US">
              <a:cs typeface="Calibri"/>
            </a:endParaRPr>
          </a:p>
          <a:p>
            <a:r>
              <a:rPr lang="en-US">
                <a:cs typeface="Calibri"/>
              </a:rPr>
              <a:t>Public Relations</a:t>
            </a:r>
          </a:p>
          <a:p>
            <a:endParaRPr lang="en-US">
              <a:cs typeface="Calibri"/>
            </a:endParaRPr>
          </a:p>
          <a:p>
            <a:endParaRPr lang="en-US">
              <a:cs typeface="Calibri"/>
            </a:endParaRPr>
          </a:p>
          <a:p>
            <a:endParaRPr lang="en-US">
              <a:cs typeface="Calibri"/>
            </a:endParaRPr>
          </a:p>
        </p:txBody>
      </p:sp>
      <p:pic>
        <p:nvPicPr>
          <p:cNvPr id="11" name="Picture 11">
            <a:extLst>
              <a:ext uri="{FF2B5EF4-FFF2-40B4-BE49-F238E27FC236}">
                <a16:creationId xmlns:a16="http://schemas.microsoft.com/office/drawing/2014/main" id="{4E3A973A-0468-47CC-A079-12A64422BBDE}"/>
              </a:ext>
            </a:extLst>
          </p:cNvPr>
          <p:cNvPicPr>
            <a:picLocks noChangeAspect="1"/>
          </p:cNvPicPr>
          <p:nvPr/>
        </p:nvPicPr>
        <p:blipFill>
          <a:blip r:embed="rId5"/>
          <a:stretch>
            <a:fillRect/>
          </a:stretch>
        </p:blipFill>
        <p:spPr>
          <a:xfrm>
            <a:off x="10710462" y="3491523"/>
            <a:ext cx="1048308" cy="20632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57546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8482A-7BDA-430A-99F1-A4EBFD1231B1}"/>
              </a:ext>
            </a:extLst>
          </p:cNvPr>
          <p:cNvSpPr>
            <a:spLocks noGrp="1"/>
          </p:cNvSpPr>
          <p:nvPr>
            <p:ph type="title"/>
          </p:nvPr>
        </p:nvSpPr>
        <p:spPr>
          <a:xfrm>
            <a:off x="643467" y="321734"/>
            <a:ext cx="10905066" cy="1135737"/>
          </a:xfrm>
        </p:spPr>
        <p:txBody>
          <a:bodyPr>
            <a:normAutofit/>
          </a:bodyPr>
          <a:lstStyle/>
          <a:p>
            <a:r>
              <a:rPr lang="en-US" sz="3600">
                <a:cs typeface="Calibri Light"/>
              </a:rPr>
              <a:t>What do we need to make this happen? </a:t>
            </a:r>
            <a:endParaRPr lang="en-US" sz="3600"/>
          </a:p>
        </p:txBody>
      </p:sp>
      <p:sp>
        <p:nvSpPr>
          <p:cNvPr id="3" name="Content Placeholder 2">
            <a:extLst>
              <a:ext uri="{FF2B5EF4-FFF2-40B4-BE49-F238E27FC236}">
                <a16:creationId xmlns:a16="http://schemas.microsoft.com/office/drawing/2014/main" id="{487F304D-C46A-46D9-910F-6031B6F05F65}"/>
              </a:ext>
            </a:extLst>
          </p:cNvPr>
          <p:cNvSpPr>
            <a:spLocks noGrp="1"/>
          </p:cNvSpPr>
          <p:nvPr>
            <p:ph idx="1"/>
          </p:nvPr>
        </p:nvSpPr>
        <p:spPr>
          <a:xfrm>
            <a:off x="597564" y="1186234"/>
            <a:ext cx="6842935" cy="5468126"/>
          </a:xfrm>
        </p:spPr>
        <p:txBody>
          <a:bodyPr vert="horz" lIns="91440" tIns="45720" rIns="91440" bIns="45720" rtlCol="0" anchor="t">
            <a:noAutofit/>
          </a:bodyPr>
          <a:lstStyle/>
          <a:p>
            <a:r>
              <a:rPr lang="en-US" sz="1600">
                <a:cs typeface="Calibri"/>
              </a:rPr>
              <a:t>Design and Development: Flesh out initial product features and required resources</a:t>
            </a:r>
          </a:p>
          <a:p>
            <a:pPr lvl="1"/>
            <a:r>
              <a:rPr lang="en-US" sz="1600" strike="sngStrike">
                <a:cs typeface="Calibri"/>
              </a:rPr>
              <a:t>Email processing </a:t>
            </a:r>
            <a:r>
              <a:rPr lang="en-US" sz="1600">
                <a:cs typeface="Calibri"/>
              </a:rPr>
              <a:t> Done!</a:t>
            </a:r>
          </a:p>
          <a:p>
            <a:pPr lvl="1"/>
            <a:r>
              <a:rPr lang="en-US" sz="1600">
                <a:ea typeface="+mn-lt"/>
                <a:cs typeface="+mn-lt"/>
              </a:rPr>
              <a:t>Email Sorting Algorithms (WIP)</a:t>
            </a:r>
          </a:p>
          <a:p>
            <a:pPr lvl="1"/>
            <a:r>
              <a:rPr lang="en-US" sz="1600">
                <a:ea typeface="+mn-lt"/>
                <a:cs typeface="+mn-lt"/>
              </a:rPr>
              <a:t>Security (WIP)</a:t>
            </a:r>
          </a:p>
          <a:p>
            <a:pPr lvl="1"/>
            <a:r>
              <a:rPr lang="en-US" sz="1600" strike="sngStrike">
                <a:ea typeface="+mn-lt"/>
                <a:cs typeface="+mn-lt"/>
              </a:rPr>
              <a:t>Front end UI</a:t>
            </a:r>
            <a:r>
              <a:rPr lang="en-US" sz="1600">
                <a:ea typeface="+mn-lt"/>
                <a:cs typeface="+mn-lt"/>
              </a:rPr>
              <a:t> Done!</a:t>
            </a:r>
          </a:p>
          <a:p>
            <a:pPr lvl="1"/>
            <a:r>
              <a:rPr lang="en-US" sz="1600" strike="sngStrike">
                <a:ea typeface="+mn-lt"/>
                <a:cs typeface="+mn-lt"/>
              </a:rPr>
              <a:t>Database development</a:t>
            </a:r>
            <a:r>
              <a:rPr lang="en-US" sz="1600">
                <a:ea typeface="+mn-lt"/>
                <a:cs typeface="+mn-lt"/>
              </a:rPr>
              <a:t> Done!</a:t>
            </a:r>
          </a:p>
          <a:p>
            <a:pPr lvl="1"/>
            <a:r>
              <a:rPr lang="en-US" sz="1600" strike="sngStrike">
                <a:ea typeface="+mn-lt"/>
                <a:cs typeface="+mn-lt"/>
              </a:rPr>
              <a:t>AI / Web Scripting</a:t>
            </a:r>
            <a:r>
              <a:rPr lang="en-US" sz="1600">
                <a:ea typeface="+mn-lt"/>
                <a:cs typeface="+mn-lt"/>
              </a:rPr>
              <a:t> Done!</a:t>
            </a:r>
          </a:p>
          <a:p>
            <a:pPr lvl="1"/>
            <a:r>
              <a:rPr lang="en-US" sz="1600">
                <a:cs typeface="Calibri"/>
              </a:rPr>
              <a:t>Data Analytics (WIP)</a:t>
            </a:r>
            <a:endParaRPr lang="en-US" sz="1600" strike="sngStrike">
              <a:cs typeface="Calibri"/>
            </a:endParaRPr>
          </a:p>
          <a:p>
            <a:pPr lvl="1"/>
            <a:r>
              <a:rPr lang="en-US" sz="1600">
                <a:cs typeface="Calibri"/>
              </a:rPr>
              <a:t>(Future) </a:t>
            </a:r>
            <a:r>
              <a:rPr lang="en-US" sz="1600" err="1">
                <a:cs typeface="Calibri"/>
              </a:rPr>
              <a:t>Sharepoint</a:t>
            </a:r>
            <a:r>
              <a:rPr lang="en-US" sz="1600">
                <a:cs typeface="Calibri"/>
              </a:rPr>
              <a:t> import</a:t>
            </a:r>
          </a:p>
          <a:p>
            <a:pPr lvl="1"/>
            <a:r>
              <a:rPr lang="en-US" sz="1600">
                <a:cs typeface="Calibri"/>
              </a:rPr>
              <a:t>(Future) Teams import</a:t>
            </a:r>
          </a:p>
          <a:p>
            <a:r>
              <a:rPr lang="en-US" sz="1600">
                <a:cs typeface="Calibri"/>
              </a:rPr>
              <a:t>Technical Validation: Each instance of the product acts as a standalone ecosystem</a:t>
            </a:r>
          </a:p>
          <a:p>
            <a:pPr lvl="1"/>
            <a:r>
              <a:rPr lang="en-US" sz="1600">
                <a:cs typeface="Calibri"/>
              </a:rPr>
              <a:t>Initial trials at local small businesses or teams for product development ideas and additions</a:t>
            </a:r>
          </a:p>
          <a:p>
            <a:pPr lvl="1"/>
            <a:r>
              <a:rPr lang="en-US" sz="1600">
                <a:cs typeface="Calibri"/>
              </a:rPr>
              <a:t>Partner with local schools (WSU, UD) to test and expand capabilities</a:t>
            </a:r>
          </a:p>
          <a:p>
            <a:r>
              <a:rPr lang="en-US" sz="1600">
                <a:cs typeface="Calibri"/>
              </a:rPr>
              <a:t>Scale up </a:t>
            </a:r>
          </a:p>
          <a:p>
            <a:pPr lvl="1"/>
            <a:r>
              <a:rPr lang="en-US" sz="1600">
                <a:cs typeface="Calibri"/>
              </a:rPr>
              <a:t>Utilize local resources like the Dayton Development Coalition</a:t>
            </a:r>
          </a:p>
          <a:p>
            <a:pPr lvl="1"/>
            <a:r>
              <a:rPr lang="en-US" sz="1600">
                <a:cs typeface="Calibri"/>
              </a:rPr>
              <a:t>Product awareness/marketing</a:t>
            </a:r>
          </a:p>
        </p:txBody>
      </p:sp>
      <p:grpSp>
        <p:nvGrpSpPr>
          <p:cNvPr id="6" name="Group 5">
            <a:extLst>
              <a:ext uri="{FF2B5EF4-FFF2-40B4-BE49-F238E27FC236}">
                <a16:creationId xmlns:a16="http://schemas.microsoft.com/office/drawing/2014/main" id="{E92D86D3-6C3D-4E29-A01B-9241AD60A62F}"/>
              </a:ext>
            </a:extLst>
          </p:cNvPr>
          <p:cNvGrpSpPr/>
          <p:nvPr/>
        </p:nvGrpSpPr>
        <p:grpSpPr>
          <a:xfrm>
            <a:off x="8119869" y="1758477"/>
            <a:ext cx="3428663" cy="3341045"/>
            <a:chOff x="732690" y="987697"/>
            <a:chExt cx="4338638" cy="4238625"/>
          </a:xfrm>
        </p:grpSpPr>
        <p:pic>
          <p:nvPicPr>
            <p:cNvPr id="22" name="Picture 5" descr="Icon&#10;&#10;Description automatically generated">
              <a:extLst>
                <a:ext uri="{FF2B5EF4-FFF2-40B4-BE49-F238E27FC236}">
                  <a16:creationId xmlns:a16="http://schemas.microsoft.com/office/drawing/2014/main" id="{43E65151-659B-4B23-808F-0FB026938CA3}"/>
                </a:ext>
              </a:extLst>
            </p:cNvPr>
            <p:cNvPicPr>
              <a:picLocks noChangeAspect="1"/>
            </p:cNvPicPr>
            <p:nvPr/>
          </p:nvPicPr>
          <p:blipFill>
            <a:blip r:embed="rId2"/>
            <a:stretch>
              <a:fillRect/>
            </a:stretch>
          </p:blipFill>
          <p:spPr>
            <a:xfrm>
              <a:off x="732690" y="987697"/>
              <a:ext cx="4338638" cy="4238625"/>
            </a:xfrm>
            <a:prstGeom prst="rect">
              <a:avLst/>
            </a:prstGeom>
          </p:spPr>
        </p:pic>
        <p:pic>
          <p:nvPicPr>
            <p:cNvPr id="23" name="Picture 25" descr="A picture containing logo&#10;&#10;Description automatically generated">
              <a:extLst>
                <a:ext uri="{FF2B5EF4-FFF2-40B4-BE49-F238E27FC236}">
                  <a16:creationId xmlns:a16="http://schemas.microsoft.com/office/drawing/2014/main" id="{482C2084-86FD-49EF-B723-AF0BA454EC4A}"/>
                </a:ext>
              </a:extLst>
            </p:cNvPr>
            <p:cNvPicPr>
              <a:picLocks noChangeAspect="1"/>
            </p:cNvPicPr>
            <p:nvPr/>
          </p:nvPicPr>
          <p:blipFill>
            <a:blip r:embed="rId3"/>
            <a:stretch>
              <a:fillRect/>
            </a:stretch>
          </p:blipFill>
          <p:spPr>
            <a:xfrm>
              <a:off x="1515056" y="4611494"/>
              <a:ext cx="2638425" cy="571500"/>
            </a:xfrm>
            <a:prstGeom prst="rect">
              <a:avLst/>
            </a:prstGeom>
          </p:spPr>
        </p:pic>
      </p:grpSp>
    </p:spTree>
    <p:extLst>
      <p:ext uri="{BB962C8B-B14F-4D97-AF65-F5344CB8AC3E}">
        <p14:creationId xmlns:p14="http://schemas.microsoft.com/office/powerpoint/2010/main" val="3140848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A924D4-A78E-4821-B33F-351D6A2B46B3}"/>
              </a:ext>
            </a:extLst>
          </p:cNvPr>
          <p:cNvSpPr>
            <a:spLocks noGrp="1"/>
          </p:cNvSpPr>
          <p:nvPr>
            <p:ph type="title"/>
          </p:nvPr>
        </p:nvSpPr>
        <p:spPr>
          <a:xfrm>
            <a:off x="643467" y="321734"/>
            <a:ext cx="9903289" cy="1135737"/>
          </a:xfrm>
        </p:spPr>
        <p:txBody>
          <a:bodyPr>
            <a:normAutofit/>
          </a:bodyPr>
          <a:lstStyle/>
          <a:p>
            <a:r>
              <a:rPr lang="en-US" sz="3600">
                <a:cs typeface="Calibri Light"/>
              </a:rPr>
              <a:t>It is difficult to organize, share, and track important information in the connected digital age</a:t>
            </a:r>
          </a:p>
        </p:txBody>
      </p:sp>
      <p:sp>
        <p:nvSpPr>
          <p:cNvPr id="3" name="Content Placeholder 2">
            <a:extLst>
              <a:ext uri="{FF2B5EF4-FFF2-40B4-BE49-F238E27FC236}">
                <a16:creationId xmlns:a16="http://schemas.microsoft.com/office/drawing/2014/main" id="{E254FD14-1A3E-48BB-98F4-DB68FA63B916}"/>
              </a:ext>
            </a:extLst>
          </p:cNvPr>
          <p:cNvSpPr>
            <a:spLocks noGrp="1"/>
          </p:cNvSpPr>
          <p:nvPr>
            <p:ph idx="1"/>
          </p:nvPr>
        </p:nvSpPr>
        <p:spPr>
          <a:xfrm>
            <a:off x="643468" y="1782981"/>
            <a:ext cx="6901193" cy="4393982"/>
          </a:xfrm>
        </p:spPr>
        <p:txBody>
          <a:bodyPr vert="horz" lIns="91440" tIns="45720" rIns="91440" bIns="45720" rtlCol="0" anchor="t">
            <a:normAutofit/>
          </a:bodyPr>
          <a:lstStyle/>
          <a:p>
            <a:r>
              <a:rPr lang="en-US" sz="2000">
                <a:cs typeface="Calibri"/>
              </a:rPr>
              <a:t>Disorganized items spread across emails</a:t>
            </a:r>
            <a:endParaRPr lang="en-US" sz="2000"/>
          </a:p>
          <a:p>
            <a:r>
              <a:rPr lang="en-US" sz="2000">
                <a:ea typeface="+mn-lt"/>
                <a:cs typeface="+mn-lt"/>
              </a:rPr>
              <a:t>Time wasting, manually arranging items in appropriate locations: email to </a:t>
            </a:r>
            <a:r>
              <a:rPr lang="en-US" sz="2000" err="1">
                <a:ea typeface="+mn-lt"/>
                <a:cs typeface="+mn-lt"/>
              </a:rPr>
              <a:t>Sharepoint</a:t>
            </a:r>
            <a:r>
              <a:rPr lang="en-US" sz="2000">
                <a:ea typeface="+mn-lt"/>
                <a:cs typeface="+mn-lt"/>
              </a:rPr>
              <a:t> to Teams to Shared Folders to Calendars</a:t>
            </a:r>
            <a:endParaRPr lang="en-US" sz="2000">
              <a:cs typeface="Calibri"/>
            </a:endParaRPr>
          </a:p>
          <a:p>
            <a:r>
              <a:rPr lang="en-US" sz="2000">
                <a:ea typeface="+mn-lt"/>
                <a:cs typeface="+mn-lt"/>
              </a:rPr>
              <a:t>Emails today arrive without any priority power users are overwhelmed by daily email resulting in lost productivity and lost messaging</a:t>
            </a:r>
            <a:endParaRPr lang="en-US" sz="2000">
              <a:cs typeface="Calibri"/>
            </a:endParaRPr>
          </a:p>
          <a:p>
            <a:r>
              <a:rPr lang="en-US" sz="2000">
                <a:cs typeface="Calibri"/>
              </a:rPr>
              <a:t>Keeping knowledge – even when faced with changes like new workers, new projects, and new commitments</a:t>
            </a:r>
          </a:p>
          <a:p>
            <a:r>
              <a:rPr lang="en-US" sz="2000">
                <a:cs typeface="Calibri"/>
              </a:rPr>
              <a:t>Losing track of important items</a:t>
            </a:r>
          </a:p>
          <a:p>
            <a:endParaRPr lang="en-US" sz="2000">
              <a:cs typeface="Calibri"/>
            </a:endParaRPr>
          </a:p>
        </p:txBody>
      </p:sp>
      <p:sp>
        <p:nvSpPr>
          <p:cNvPr id="32" name="Isosceles Triangle 3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37" name="Isosceles Triangle 3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9A12EE2E-0EAD-4F41-914B-C84FFE65445A}"/>
              </a:ext>
            </a:extLst>
          </p:cNvPr>
          <p:cNvGrpSpPr/>
          <p:nvPr/>
        </p:nvGrpSpPr>
        <p:grpSpPr>
          <a:xfrm>
            <a:off x="8398650" y="1718584"/>
            <a:ext cx="1779158" cy="1565136"/>
            <a:chOff x="732690" y="987697"/>
            <a:chExt cx="4338638" cy="4238625"/>
          </a:xfrm>
        </p:grpSpPr>
        <p:pic>
          <p:nvPicPr>
            <p:cNvPr id="8" name="Picture 5" descr="Icon&#10;&#10;Description automatically generated">
              <a:extLst>
                <a:ext uri="{FF2B5EF4-FFF2-40B4-BE49-F238E27FC236}">
                  <a16:creationId xmlns:a16="http://schemas.microsoft.com/office/drawing/2014/main" id="{6577D8A2-FA98-455F-B2A4-90AB5FF10A34}"/>
                </a:ext>
              </a:extLst>
            </p:cNvPr>
            <p:cNvPicPr>
              <a:picLocks noChangeAspect="1"/>
            </p:cNvPicPr>
            <p:nvPr/>
          </p:nvPicPr>
          <p:blipFill>
            <a:blip r:embed="rId2"/>
            <a:stretch>
              <a:fillRect/>
            </a:stretch>
          </p:blipFill>
          <p:spPr>
            <a:xfrm>
              <a:off x="732690" y="987697"/>
              <a:ext cx="4338638" cy="4238625"/>
            </a:xfrm>
            <a:prstGeom prst="rect">
              <a:avLst/>
            </a:prstGeom>
          </p:spPr>
        </p:pic>
        <p:pic>
          <p:nvPicPr>
            <p:cNvPr id="9" name="Picture 25" descr="A picture containing logo&#10;&#10;Description automatically generated">
              <a:extLst>
                <a:ext uri="{FF2B5EF4-FFF2-40B4-BE49-F238E27FC236}">
                  <a16:creationId xmlns:a16="http://schemas.microsoft.com/office/drawing/2014/main" id="{D3B0E2CE-AAF8-4B27-947D-59FE18E8EDBC}"/>
                </a:ext>
              </a:extLst>
            </p:cNvPr>
            <p:cNvPicPr>
              <a:picLocks noChangeAspect="1"/>
            </p:cNvPicPr>
            <p:nvPr/>
          </p:nvPicPr>
          <p:blipFill>
            <a:blip r:embed="rId3"/>
            <a:stretch>
              <a:fillRect/>
            </a:stretch>
          </p:blipFill>
          <p:spPr>
            <a:xfrm>
              <a:off x="1515056" y="4611494"/>
              <a:ext cx="2638425" cy="571500"/>
            </a:xfrm>
            <a:prstGeom prst="rect">
              <a:avLst/>
            </a:prstGeom>
          </p:spPr>
        </p:pic>
      </p:grpSp>
      <p:pic>
        <p:nvPicPr>
          <p:cNvPr id="5" name="Picture 5">
            <a:extLst>
              <a:ext uri="{FF2B5EF4-FFF2-40B4-BE49-F238E27FC236}">
                <a16:creationId xmlns:a16="http://schemas.microsoft.com/office/drawing/2014/main" id="{CBD1EFFB-DA87-4241-99E5-406F00BD76B6}"/>
              </a:ext>
            </a:extLst>
          </p:cNvPr>
          <p:cNvPicPr>
            <a:picLocks noChangeAspect="1"/>
          </p:cNvPicPr>
          <p:nvPr/>
        </p:nvPicPr>
        <p:blipFill>
          <a:blip r:embed="rId4"/>
          <a:stretch>
            <a:fillRect/>
          </a:stretch>
        </p:blipFill>
        <p:spPr>
          <a:xfrm>
            <a:off x="7647879" y="4318099"/>
            <a:ext cx="3272882" cy="1430409"/>
          </a:xfrm>
          <a:prstGeom prst="rect">
            <a:avLst/>
          </a:prstGeom>
        </p:spPr>
      </p:pic>
    </p:spTree>
    <p:extLst>
      <p:ext uri="{BB962C8B-B14F-4D97-AF65-F5344CB8AC3E}">
        <p14:creationId xmlns:p14="http://schemas.microsoft.com/office/powerpoint/2010/main" val="3203085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0E5221-7A92-4D30-9505-79EE247266E6}"/>
              </a:ext>
            </a:extLst>
          </p:cNvPr>
          <p:cNvSpPr>
            <a:spLocks noGrp="1"/>
          </p:cNvSpPr>
          <p:nvPr>
            <p:ph type="title"/>
          </p:nvPr>
        </p:nvSpPr>
        <p:spPr>
          <a:xfrm>
            <a:off x="643467" y="321734"/>
            <a:ext cx="9021939" cy="1135737"/>
          </a:xfrm>
        </p:spPr>
        <p:txBody>
          <a:bodyPr>
            <a:normAutofit fontScale="90000"/>
          </a:bodyPr>
          <a:lstStyle/>
          <a:p>
            <a:r>
              <a:rPr lang="en-US" sz="3600">
                <a:cs typeface="Calibri Light"/>
              </a:rPr>
              <a:t>Using A.I. and Distributed Computing, shared data can be constantly organized to meet your mission needs</a:t>
            </a:r>
            <a:endParaRPr lang="en-US" sz="3600"/>
          </a:p>
        </p:txBody>
      </p:sp>
      <p:sp>
        <p:nvSpPr>
          <p:cNvPr id="3" name="Content Placeholder 2">
            <a:extLst>
              <a:ext uri="{FF2B5EF4-FFF2-40B4-BE49-F238E27FC236}">
                <a16:creationId xmlns:a16="http://schemas.microsoft.com/office/drawing/2014/main" id="{2B73C47C-4515-4A40-B7F4-D073838689C0}"/>
              </a:ext>
            </a:extLst>
          </p:cNvPr>
          <p:cNvSpPr>
            <a:spLocks noGrp="1"/>
          </p:cNvSpPr>
          <p:nvPr>
            <p:ph idx="1"/>
          </p:nvPr>
        </p:nvSpPr>
        <p:spPr>
          <a:xfrm>
            <a:off x="643468" y="1782981"/>
            <a:ext cx="6901193" cy="4393982"/>
          </a:xfrm>
        </p:spPr>
        <p:txBody>
          <a:bodyPr vert="horz" lIns="91440" tIns="45720" rIns="91440" bIns="45720" rtlCol="0" anchor="t">
            <a:normAutofit/>
          </a:bodyPr>
          <a:lstStyle/>
          <a:p>
            <a:r>
              <a:rPr lang="en-US" sz="1900">
                <a:cs typeface="Calibri"/>
              </a:rPr>
              <a:t>Allows operator fail-safe interactions - "trust the code, not the user"</a:t>
            </a:r>
          </a:p>
          <a:p>
            <a:pPr lvl="1"/>
            <a:endParaRPr lang="en-US" sz="1900">
              <a:cs typeface="Calibri"/>
            </a:endParaRPr>
          </a:p>
          <a:p>
            <a:r>
              <a:rPr lang="en-US" sz="1900">
                <a:cs typeface="Calibri"/>
              </a:rPr>
              <a:t>Automatically version controls, organizes, and catches submission duplications and user access requests to measure popularity</a:t>
            </a:r>
          </a:p>
          <a:p>
            <a:pPr lvl="1"/>
            <a:endParaRPr lang="en-US" sz="1900">
              <a:cs typeface="Calibri"/>
            </a:endParaRPr>
          </a:p>
          <a:p>
            <a:r>
              <a:rPr lang="en-US" sz="1900">
                <a:cs typeface="Calibri"/>
              </a:rPr>
              <a:t>Displays important information in an organized and crowd-sourced way for all users</a:t>
            </a:r>
          </a:p>
          <a:p>
            <a:pPr lvl="1"/>
            <a:endParaRPr lang="en-US" sz="1900">
              <a:cs typeface="Calibri"/>
            </a:endParaRPr>
          </a:p>
          <a:p>
            <a:r>
              <a:rPr lang="en-US" sz="1900">
                <a:cs typeface="Calibri"/>
              </a:rPr>
              <a:t>Available from all devices because email-based</a:t>
            </a:r>
          </a:p>
          <a:p>
            <a:pPr lvl="1"/>
            <a:endParaRPr lang="en-US" sz="1900">
              <a:cs typeface="Calibri"/>
            </a:endParaRPr>
          </a:p>
          <a:p>
            <a:endParaRPr lang="en-US" sz="1900">
              <a:cs typeface="Calibri"/>
            </a:endParaRPr>
          </a:p>
          <a:p>
            <a:pPr marL="0" indent="0">
              <a:buNone/>
            </a:pPr>
            <a:endParaRPr lang="en-US" sz="1900">
              <a:cs typeface="Calibri"/>
            </a:endParaRPr>
          </a:p>
        </p:txBody>
      </p:sp>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28" name="Isosceles Triangle 2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77510C9E-30FB-4E77-853B-01CECDCF5A08}"/>
              </a:ext>
            </a:extLst>
          </p:cNvPr>
          <p:cNvGrpSpPr/>
          <p:nvPr/>
        </p:nvGrpSpPr>
        <p:grpSpPr>
          <a:xfrm>
            <a:off x="8891162" y="4564867"/>
            <a:ext cx="1551541" cy="1463925"/>
            <a:chOff x="732690" y="987697"/>
            <a:chExt cx="4338638" cy="4238625"/>
          </a:xfrm>
        </p:grpSpPr>
        <p:pic>
          <p:nvPicPr>
            <p:cNvPr id="14" name="Picture 5" descr="Icon&#10;&#10;Description automatically generated">
              <a:extLst>
                <a:ext uri="{FF2B5EF4-FFF2-40B4-BE49-F238E27FC236}">
                  <a16:creationId xmlns:a16="http://schemas.microsoft.com/office/drawing/2014/main" id="{45E2F3B4-59AC-4ADA-9A69-F1E36301303C}"/>
                </a:ext>
              </a:extLst>
            </p:cNvPr>
            <p:cNvPicPr>
              <a:picLocks noChangeAspect="1"/>
            </p:cNvPicPr>
            <p:nvPr/>
          </p:nvPicPr>
          <p:blipFill>
            <a:blip r:embed="rId2"/>
            <a:stretch>
              <a:fillRect/>
            </a:stretch>
          </p:blipFill>
          <p:spPr>
            <a:xfrm>
              <a:off x="732690" y="987697"/>
              <a:ext cx="4338638" cy="4238625"/>
            </a:xfrm>
            <a:prstGeom prst="rect">
              <a:avLst/>
            </a:prstGeom>
          </p:spPr>
        </p:pic>
        <p:pic>
          <p:nvPicPr>
            <p:cNvPr id="15" name="Picture 25" descr="A picture containing logo&#10;&#10;Description automatically generated">
              <a:extLst>
                <a:ext uri="{FF2B5EF4-FFF2-40B4-BE49-F238E27FC236}">
                  <a16:creationId xmlns:a16="http://schemas.microsoft.com/office/drawing/2014/main" id="{89FEF05C-8ED8-439A-B306-FE5980983EAE}"/>
                </a:ext>
              </a:extLst>
            </p:cNvPr>
            <p:cNvPicPr>
              <a:picLocks noChangeAspect="1"/>
            </p:cNvPicPr>
            <p:nvPr/>
          </p:nvPicPr>
          <p:blipFill>
            <a:blip r:embed="rId3"/>
            <a:stretch>
              <a:fillRect/>
            </a:stretch>
          </p:blipFill>
          <p:spPr>
            <a:xfrm>
              <a:off x="1515056" y="4611494"/>
              <a:ext cx="2638425" cy="571500"/>
            </a:xfrm>
            <a:prstGeom prst="rect">
              <a:avLst/>
            </a:prstGeom>
          </p:spPr>
        </p:pic>
      </p:grpSp>
      <p:pic>
        <p:nvPicPr>
          <p:cNvPr id="4" name="Picture 4" descr="Graphical user interface&#10;&#10;Description automatically generated">
            <a:extLst>
              <a:ext uri="{FF2B5EF4-FFF2-40B4-BE49-F238E27FC236}">
                <a16:creationId xmlns:a16="http://schemas.microsoft.com/office/drawing/2014/main" id="{FE4F7262-F936-4B42-A31E-A9CB48A8D3B8}"/>
              </a:ext>
            </a:extLst>
          </p:cNvPr>
          <p:cNvPicPr>
            <a:picLocks noChangeAspect="1"/>
          </p:cNvPicPr>
          <p:nvPr/>
        </p:nvPicPr>
        <p:blipFill>
          <a:blip r:embed="rId4"/>
          <a:stretch>
            <a:fillRect/>
          </a:stretch>
        </p:blipFill>
        <p:spPr>
          <a:xfrm>
            <a:off x="8004717" y="1614603"/>
            <a:ext cx="3310053" cy="2058329"/>
          </a:xfrm>
          <a:prstGeom prst="rect">
            <a:avLst/>
          </a:prstGeom>
        </p:spPr>
      </p:pic>
    </p:spTree>
    <p:extLst>
      <p:ext uri="{BB962C8B-B14F-4D97-AF65-F5344CB8AC3E}">
        <p14:creationId xmlns:p14="http://schemas.microsoft.com/office/powerpoint/2010/main" val="3163374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991841-93FC-4D3F-A1E7-CAAF40D92689}"/>
              </a:ext>
            </a:extLst>
          </p:cNvPr>
          <p:cNvSpPr>
            <a:spLocks noGrp="1"/>
          </p:cNvSpPr>
          <p:nvPr>
            <p:ph type="title"/>
          </p:nvPr>
        </p:nvSpPr>
        <p:spPr>
          <a:xfrm>
            <a:off x="532372" y="163008"/>
            <a:ext cx="6230319" cy="1285106"/>
          </a:xfrm>
        </p:spPr>
        <p:txBody>
          <a:bodyPr anchor="t">
            <a:normAutofit/>
          </a:bodyPr>
          <a:lstStyle/>
          <a:p>
            <a:r>
              <a:rPr lang="en-US" sz="4000">
                <a:ea typeface="+mj-lt"/>
                <a:cs typeface="+mj-lt"/>
              </a:rPr>
              <a:t>Key Feature #1</a:t>
            </a:r>
            <a:br>
              <a:rPr lang="en-US" sz="4000">
                <a:ea typeface="+mj-lt"/>
                <a:cs typeface="+mj-lt"/>
              </a:rPr>
            </a:br>
            <a:r>
              <a:rPr lang="en-US" sz="4000">
                <a:ea typeface="+mj-lt"/>
                <a:cs typeface="+mj-lt"/>
              </a:rPr>
              <a:t>A.I. Sorting Schema</a:t>
            </a:r>
            <a:endParaRPr lang="en-US" sz="4000">
              <a:cs typeface="Calibri Light"/>
            </a:endParaRPr>
          </a:p>
        </p:txBody>
      </p:sp>
      <p:sp>
        <p:nvSpPr>
          <p:cNvPr id="6" name="Content Placeholder 5">
            <a:extLst>
              <a:ext uri="{FF2B5EF4-FFF2-40B4-BE49-F238E27FC236}">
                <a16:creationId xmlns:a16="http://schemas.microsoft.com/office/drawing/2014/main" id="{4882E3FC-E5D7-42EF-A037-1CB5552EDD44}"/>
              </a:ext>
            </a:extLst>
          </p:cNvPr>
          <p:cNvSpPr>
            <a:spLocks noGrp="1"/>
          </p:cNvSpPr>
          <p:nvPr>
            <p:ph idx="1"/>
          </p:nvPr>
        </p:nvSpPr>
        <p:spPr>
          <a:xfrm>
            <a:off x="458030" y="1644885"/>
            <a:ext cx="6230319" cy="3368478"/>
          </a:xfrm>
        </p:spPr>
        <p:txBody>
          <a:bodyPr vert="horz" lIns="91440" tIns="45720" rIns="91440" bIns="45720" rtlCol="0" anchor="t">
            <a:normAutofit/>
          </a:bodyPr>
          <a:lstStyle/>
          <a:p>
            <a:r>
              <a:rPr lang="en-US" sz="2400">
                <a:cs typeface="Calibri"/>
              </a:rPr>
              <a:t>Content Based sorting</a:t>
            </a:r>
          </a:p>
          <a:p>
            <a:pPr lvl="1"/>
            <a:r>
              <a:rPr lang="en-US" sz="1800">
                <a:cs typeface="Calibri"/>
              </a:rPr>
              <a:t>Using NLP and AI algorithms, our product can sort emails into their respective projects</a:t>
            </a:r>
          </a:p>
          <a:p>
            <a:r>
              <a:rPr lang="en-US" sz="2400">
                <a:cs typeface="Calibri"/>
              </a:rPr>
              <a:t>Learns Trends</a:t>
            </a:r>
          </a:p>
          <a:p>
            <a:pPr lvl="1"/>
            <a:r>
              <a:rPr lang="en-US" sz="1800">
                <a:cs typeface="Calibri"/>
              </a:rPr>
              <a:t>The algorithms learn over time based on user changes</a:t>
            </a:r>
          </a:p>
          <a:p>
            <a:r>
              <a:rPr lang="en-US" sz="2400">
                <a:cs typeface="Calibri"/>
              </a:rPr>
              <a:t>Only shows messages to those with proper permissions</a:t>
            </a:r>
          </a:p>
          <a:p>
            <a:pPr lvl="1"/>
            <a:r>
              <a:rPr lang="en-US" sz="1800">
                <a:cs typeface="Calibri"/>
              </a:rPr>
              <a:t>Doesn't provide visibility to those who didn't receive email unless a manual override occurs</a:t>
            </a:r>
          </a:p>
          <a:p>
            <a:pPr lvl="1"/>
            <a:endParaRPr lang="en-US" sz="1600">
              <a:cs typeface="Calibri"/>
            </a:endParaRPr>
          </a:p>
        </p:txBody>
      </p:sp>
      <p:sp>
        <p:nvSpPr>
          <p:cNvPr id="27" name="Rectangle 2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lumMod val="75000"/>
                </a:schemeClr>
              </a:gs>
              <a:gs pos="100000">
                <a:srgbClr val="000000"/>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4038599" cy="456772"/>
          </a:xfrm>
          <a:prstGeom prst="rect">
            <a:avLst/>
          </a:prstGeom>
          <a:gradFill>
            <a:gsLst>
              <a:gs pos="0">
                <a:schemeClr val="accent1">
                  <a:lumMod val="50000"/>
                </a:schemeClr>
              </a:gs>
              <a:gs pos="10000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6" descr="Graphical user interface, application, Teams&#10;&#10;Description automatically generated">
            <a:extLst>
              <a:ext uri="{FF2B5EF4-FFF2-40B4-BE49-F238E27FC236}">
                <a16:creationId xmlns:a16="http://schemas.microsoft.com/office/drawing/2014/main" id="{340ACF5F-02CD-4627-A989-F0B67B165E3F}"/>
              </a:ext>
            </a:extLst>
          </p:cNvPr>
          <p:cNvPicPr>
            <a:picLocks noChangeAspect="1"/>
          </p:cNvPicPr>
          <p:nvPr/>
        </p:nvPicPr>
        <p:blipFill rotWithShape="1">
          <a:blip r:embed="rId2"/>
          <a:srcRect r="40183" b="351"/>
          <a:stretch/>
        </p:blipFill>
        <p:spPr>
          <a:xfrm>
            <a:off x="7307767" y="1018046"/>
            <a:ext cx="4768261" cy="4143548"/>
          </a:xfrm>
          <a:prstGeom prst="rect">
            <a:avLst/>
          </a:prstGeom>
        </p:spPr>
      </p:pic>
      <p:grpSp>
        <p:nvGrpSpPr>
          <p:cNvPr id="7" name="Group 6">
            <a:extLst>
              <a:ext uri="{FF2B5EF4-FFF2-40B4-BE49-F238E27FC236}">
                <a16:creationId xmlns:a16="http://schemas.microsoft.com/office/drawing/2014/main" id="{26F38CBE-D4AB-429A-94CC-6110092BC91F}"/>
              </a:ext>
            </a:extLst>
          </p:cNvPr>
          <p:cNvGrpSpPr/>
          <p:nvPr/>
        </p:nvGrpSpPr>
        <p:grpSpPr>
          <a:xfrm>
            <a:off x="461624" y="4949041"/>
            <a:ext cx="1487753" cy="1460158"/>
            <a:chOff x="732690" y="987697"/>
            <a:chExt cx="4338638" cy="4238625"/>
          </a:xfrm>
        </p:grpSpPr>
        <p:pic>
          <p:nvPicPr>
            <p:cNvPr id="11" name="Picture 5" descr="Icon&#10;&#10;Description automatically generated">
              <a:extLst>
                <a:ext uri="{FF2B5EF4-FFF2-40B4-BE49-F238E27FC236}">
                  <a16:creationId xmlns:a16="http://schemas.microsoft.com/office/drawing/2014/main" id="{4B7F548F-A513-4FB8-A33E-D7DA9EF9349D}"/>
                </a:ext>
              </a:extLst>
            </p:cNvPr>
            <p:cNvPicPr>
              <a:picLocks noChangeAspect="1"/>
            </p:cNvPicPr>
            <p:nvPr/>
          </p:nvPicPr>
          <p:blipFill>
            <a:blip r:embed="rId3"/>
            <a:stretch>
              <a:fillRect/>
            </a:stretch>
          </p:blipFill>
          <p:spPr>
            <a:xfrm>
              <a:off x="732690" y="987697"/>
              <a:ext cx="4338638" cy="4238625"/>
            </a:xfrm>
            <a:prstGeom prst="rect">
              <a:avLst/>
            </a:prstGeom>
          </p:spPr>
        </p:pic>
        <p:pic>
          <p:nvPicPr>
            <p:cNvPr id="12" name="Picture 25" descr="A picture containing logo&#10;&#10;Description automatically generated">
              <a:extLst>
                <a:ext uri="{FF2B5EF4-FFF2-40B4-BE49-F238E27FC236}">
                  <a16:creationId xmlns:a16="http://schemas.microsoft.com/office/drawing/2014/main" id="{33CBD8C2-6B03-49F4-8EB8-05055B662C23}"/>
                </a:ext>
              </a:extLst>
            </p:cNvPr>
            <p:cNvPicPr>
              <a:picLocks noChangeAspect="1"/>
            </p:cNvPicPr>
            <p:nvPr/>
          </p:nvPicPr>
          <p:blipFill>
            <a:blip r:embed="rId4"/>
            <a:stretch>
              <a:fillRect/>
            </a:stretch>
          </p:blipFill>
          <p:spPr>
            <a:xfrm>
              <a:off x="1515056" y="4611494"/>
              <a:ext cx="2638425" cy="571500"/>
            </a:xfrm>
            <a:prstGeom prst="rect">
              <a:avLst/>
            </a:prstGeom>
          </p:spPr>
        </p:pic>
      </p:grpSp>
    </p:spTree>
    <p:extLst>
      <p:ext uri="{BB962C8B-B14F-4D97-AF65-F5344CB8AC3E}">
        <p14:creationId xmlns:p14="http://schemas.microsoft.com/office/powerpoint/2010/main" val="206992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991841-93FC-4D3F-A1E7-CAAF40D92689}"/>
              </a:ext>
            </a:extLst>
          </p:cNvPr>
          <p:cNvSpPr>
            <a:spLocks noGrp="1"/>
          </p:cNvSpPr>
          <p:nvPr>
            <p:ph type="title"/>
          </p:nvPr>
        </p:nvSpPr>
        <p:spPr>
          <a:xfrm>
            <a:off x="337225" y="237350"/>
            <a:ext cx="6230319" cy="1285106"/>
          </a:xfrm>
        </p:spPr>
        <p:txBody>
          <a:bodyPr anchor="t">
            <a:normAutofit/>
          </a:bodyPr>
          <a:lstStyle/>
          <a:p>
            <a:r>
              <a:rPr lang="en-US" sz="4000">
                <a:ea typeface="+mj-lt"/>
                <a:cs typeface="+mj-lt"/>
              </a:rPr>
              <a:t>Key Feature #2</a:t>
            </a:r>
            <a:br>
              <a:rPr lang="en-US" sz="4000">
                <a:ea typeface="+mj-lt"/>
                <a:cs typeface="+mj-lt"/>
              </a:rPr>
            </a:br>
            <a:r>
              <a:rPr lang="en-US" sz="4000">
                <a:ea typeface="+mj-lt"/>
                <a:cs typeface="+mj-lt"/>
              </a:rPr>
              <a:t>Collaboration Functionality</a:t>
            </a:r>
            <a:endParaRPr lang="en-US" sz="4000">
              <a:cs typeface="Calibri Light"/>
            </a:endParaRPr>
          </a:p>
        </p:txBody>
      </p:sp>
      <p:sp>
        <p:nvSpPr>
          <p:cNvPr id="6" name="Content Placeholder 5">
            <a:extLst>
              <a:ext uri="{FF2B5EF4-FFF2-40B4-BE49-F238E27FC236}">
                <a16:creationId xmlns:a16="http://schemas.microsoft.com/office/drawing/2014/main" id="{4882E3FC-E5D7-42EF-A037-1CB5552EDD44}"/>
              </a:ext>
            </a:extLst>
          </p:cNvPr>
          <p:cNvSpPr>
            <a:spLocks noGrp="1"/>
          </p:cNvSpPr>
          <p:nvPr>
            <p:ph idx="1"/>
          </p:nvPr>
        </p:nvSpPr>
        <p:spPr>
          <a:xfrm>
            <a:off x="458030" y="1970129"/>
            <a:ext cx="6230319" cy="3368478"/>
          </a:xfrm>
        </p:spPr>
        <p:txBody>
          <a:bodyPr vert="horz" lIns="91440" tIns="45720" rIns="91440" bIns="45720" rtlCol="0" anchor="t">
            <a:normAutofit/>
          </a:bodyPr>
          <a:lstStyle/>
          <a:p>
            <a:r>
              <a:rPr lang="en-US" sz="2400">
                <a:cs typeface="Calibri"/>
              </a:rPr>
              <a:t>Multi-users </a:t>
            </a:r>
          </a:p>
          <a:p>
            <a:pPr lvl="1"/>
            <a:r>
              <a:rPr lang="en-US">
                <a:cs typeface="Calibri"/>
              </a:rPr>
              <a:t>Accessible for many users</a:t>
            </a:r>
          </a:p>
          <a:p>
            <a:pPr lvl="1"/>
            <a:r>
              <a:rPr lang="en-US">
                <a:cs typeface="Calibri"/>
              </a:rPr>
              <a:t>Headquarter</a:t>
            </a:r>
            <a:r>
              <a:rPr lang="en-US">
                <a:ea typeface="+mn-lt"/>
                <a:cs typeface="+mn-lt"/>
              </a:rPr>
              <a:t> </a:t>
            </a:r>
            <a:r>
              <a:rPr lang="en-US">
                <a:cs typeface="Calibri"/>
              </a:rPr>
              <a:t>of shared </a:t>
            </a:r>
            <a:r>
              <a:rPr lang="en-US">
                <a:ea typeface="+mn-lt"/>
                <a:cs typeface="+mn-lt"/>
              </a:rPr>
              <a:t>knowledge </a:t>
            </a:r>
          </a:p>
          <a:p>
            <a:r>
              <a:rPr lang="en-US" sz="2400">
                <a:ea typeface="+mn-lt"/>
                <a:cs typeface="+mn-lt"/>
              </a:rPr>
              <a:t>Multi-email providers </a:t>
            </a:r>
          </a:p>
          <a:p>
            <a:pPr lvl="1"/>
            <a:r>
              <a:rPr lang="en-US">
                <a:ea typeface="+mn-lt"/>
                <a:cs typeface="+mn-lt"/>
              </a:rPr>
              <a:t>Convenient for a variety of email users</a:t>
            </a:r>
            <a:endParaRPr lang="en-US">
              <a:cs typeface="Calibri" panose="020F0502020204030204"/>
            </a:endParaRPr>
          </a:p>
        </p:txBody>
      </p:sp>
      <p:pic>
        <p:nvPicPr>
          <p:cNvPr id="3" name="Picture 3" descr="Diagram&#10;&#10;Description automatically generated">
            <a:extLst>
              <a:ext uri="{FF2B5EF4-FFF2-40B4-BE49-F238E27FC236}">
                <a16:creationId xmlns:a16="http://schemas.microsoft.com/office/drawing/2014/main" id="{B9E4587E-F221-4458-925E-DB1387ABEF03}"/>
              </a:ext>
            </a:extLst>
          </p:cNvPr>
          <p:cNvPicPr>
            <a:picLocks noChangeAspect="1"/>
          </p:cNvPicPr>
          <p:nvPr/>
        </p:nvPicPr>
        <p:blipFill rotWithShape="1">
          <a:blip r:embed="rId2"/>
          <a:srcRect r="16511" b="-2"/>
          <a:stretch/>
        </p:blipFill>
        <p:spPr>
          <a:xfrm>
            <a:off x="7881870" y="882740"/>
            <a:ext cx="3572978" cy="2246826"/>
          </a:xfrm>
          <a:prstGeom prst="rect">
            <a:avLst/>
          </a:prstGeom>
        </p:spPr>
      </p:pic>
      <p:pic>
        <p:nvPicPr>
          <p:cNvPr id="4" name="Picture 4" descr="A picture containing table&#10;&#10;Description automatically generated">
            <a:extLst>
              <a:ext uri="{FF2B5EF4-FFF2-40B4-BE49-F238E27FC236}">
                <a16:creationId xmlns:a16="http://schemas.microsoft.com/office/drawing/2014/main" id="{E4CC6E3C-7EB2-4FAF-8BA9-3A84941F374A}"/>
              </a:ext>
            </a:extLst>
          </p:cNvPr>
          <p:cNvPicPr>
            <a:picLocks noChangeAspect="1"/>
          </p:cNvPicPr>
          <p:nvPr/>
        </p:nvPicPr>
        <p:blipFill rotWithShape="1">
          <a:blip r:embed="rId3"/>
          <a:srcRect l="8164" r="5" b="5"/>
          <a:stretch/>
        </p:blipFill>
        <p:spPr>
          <a:xfrm>
            <a:off x="7881870" y="3429000"/>
            <a:ext cx="3572978" cy="2246826"/>
          </a:xfrm>
          <a:prstGeom prst="rect">
            <a:avLst/>
          </a:prstGeom>
        </p:spPr>
      </p:pic>
      <p:sp>
        <p:nvSpPr>
          <p:cNvPr id="27" name="Rectangle 22">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lumMod val="75000"/>
                </a:schemeClr>
              </a:gs>
              <a:gs pos="100000">
                <a:srgbClr val="000000"/>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4">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4038599" cy="456772"/>
          </a:xfrm>
          <a:prstGeom prst="rect">
            <a:avLst/>
          </a:prstGeom>
          <a:gradFill>
            <a:gsLst>
              <a:gs pos="0">
                <a:schemeClr val="accent1">
                  <a:lumMod val="50000"/>
                </a:schemeClr>
              </a:gs>
              <a:gs pos="100000">
                <a:schemeClr val="accent1"/>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FF8F4F98-D2E2-43AB-9EF0-1961996D8F49}"/>
              </a:ext>
            </a:extLst>
          </p:cNvPr>
          <p:cNvGrpSpPr/>
          <p:nvPr/>
        </p:nvGrpSpPr>
        <p:grpSpPr>
          <a:xfrm>
            <a:off x="461624" y="4949041"/>
            <a:ext cx="1487753" cy="1460158"/>
            <a:chOff x="732690" y="987697"/>
            <a:chExt cx="4338638" cy="4238625"/>
          </a:xfrm>
        </p:grpSpPr>
        <p:pic>
          <p:nvPicPr>
            <p:cNvPr id="30" name="Picture 5" descr="Icon&#10;&#10;Description automatically generated">
              <a:extLst>
                <a:ext uri="{FF2B5EF4-FFF2-40B4-BE49-F238E27FC236}">
                  <a16:creationId xmlns:a16="http://schemas.microsoft.com/office/drawing/2014/main" id="{F84F6832-D8CF-4591-91B4-BEC1671E980A}"/>
                </a:ext>
              </a:extLst>
            </p:cNvPr>
            <p:cNvPicPr>
              <a:picLocks noChangeAspect="1"/>
            </p:cNvPicPr>
            <p:nvPr/>
          </p:nvPicPr>
          <p:blipFill>
            <a:blip r:embed="rId4"/>
            <a:stretch>
              <a:fillRect/>
            </a:stretch>
          </p:blipFill>
          <p:spPr>
            <a:xfrm>
              <a:off x="732690" y="987697"/>
              <a:ext cx="4338638" cy="4238625"/>
            </a:xfrm>
            <a:prstGeom prst="rect">
              <a:avLst/>
            </a:prstGeom>
          </p:spPr>
        </p:pic>
        <p:pic>
          <p:nvPicPr>
            <p:cNvPr id="31" name="Picture 25" descr="A picture containing logo&#10;&#10;Description automatically generated">
              <a:extLst>
                <a:ext uri="{FF2B5EF4-FFF2-40B4-BE49-F238E27FC236}">
                  <a16:creationId xmlns:a16="http://schemas.microsoft.com/office/drawing/2014/main" id="{E8B286BE-391C-4949-8DAA-CA16EA577CC9}"/>
                </a:ext>
              </a:extLst>
            </p:cNvPr>
            <p:cNvPicPr>
              <a:picLocks noChangeAspect="1"/>
            </p:cNvPicPr>
            <p:nvPr/>
          </p:nvPicPr>
          <p:blipFill>
            <a:blip r:embed="rId5"/>
            <a:stretch>
              <a:fillRect/>
            </a:stretch>
          </p:blipFill>
          <p:spPr>
            <a:xfrm>
              <a:off x="1515056" y="4611494"/>
              <a:ext cx="2638425" cy="571500"/>
            </a:xfrm>
            <a:prstGeom prst="rect">
              <a:avLst/>
            </a:prstGeom>
          </p:spPr>
        </p:pic>
      </p:grpSp>
    </p:spTree>
    <p:extLst>
      <p:ext uri="{BB962C8B-B14F-4D97-AF65-F5344CB8AC3E}">
        <p14:creationId xmlns:p14="http://schemas.microsoft.com/office/powerpoint/2010/main" val="2058373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91841-93FC-4D3F-A1E7-CAAF40D92689}"/>
              </a:ext>
            </a:extLst>
          </p:cNvPr>
          <p:cNvSpPr>
            <a:spLocks noGrp="1"/>
          </p:cNvSpPr>
          <p:nvPr>
            <p:ph type="title"/>
          </p:nvPr>
        </p:nvSpPr>
        <p:spPr>
          <a:xfrm>
            <a:off x="375034" y="256478"/>
            <a:ext cx="6745552" cy="1330840"/>
          </a:xfrm>
        </p:spPr>
        <p:txBody>
          <a:bodyPr>
            <a:normAutofit fontScale="90000"/>
          </a:bodyPr>
          <a:lstStyle/>
          <a:p>
            <a:r>
              <a:rPr lang="en-US">
                <a:cs typeface="Calibri Light"/>
              </a:rPr>
              <a:t>Key Feature #3</a:t>
            </a:r>
            <a:br>
              <a:rPr lang="en-US">
                <a:cs typeface="Calibri Light"/>
              </a:rPr>
            </a:br>
            <a:r>
              <a:rPr lang="en-US">
                <a:cs typeface="Calibri Light"/>
              </a:rPr>
              <a:t>Data Analytics For Organizations</a:t>
            </a:r>
            <a:endParaRPr lang="en-US"/>
          </a:p>
        </p:txBody>
      </p:sp>
      <p:sp>
        <p:nvSpPr>
          <p:cNvPr id="3" name="Content Placeholder 2">
            <a:extLst>
              <a:ext uri="{FF2B5EF4-FFF2-40B4-BE49-F238E27FC236}">
                <a16:creationId xmlns:a16="http://schemas.microsoft.com/office/drawing/2014/main" id="{24C03F5B-7AE3-4F52-8E69-158F40A32261}"/>
              </a:ext>
            </a:extLst>
          </p:cNvPr>
          <p:cNvSpPr>
            <a:spLocks noGrp="1"/>
          </p:cNvSpPr>
          <p:nvPr>
            <p:ph idx="1"/>
          </p:nvPr>
        </p:nvSpPr>
        <p:spPr>
          <a:xfrm>
            <a:off x="690986" y="1840979"/>
            <a:ext cx="5302256" cy="3908585"/>
          </a:xfrm>
        </p:spPr>
        <p:txBody>
          <a:bodyPr vert="horz" lIns="91440" tIns="45720" rIns="91440" bIns="45720" rtlCol="0" anchor="t">
            <a:noAutofit/>
          </a:bodyPr>
          <a:lstStyle/>
          <a:p>
            <a:r>
              <a:rPr lang="en-US" sz="2400">
                <a:cs typeface="Calibri"/>
              </a:rPr>
              <a:t>Data Analytics to help the team evaluate their communication effectiveness &amp; tool utilization</a:t>
            </a:r>
          </a:p>
          <a:p>
            <a:r>
              <a:rPr lang="en-US" sz="2400">
                <a:cs typeface="Calibri"/>
              </a:rPr>
              <a:t>Metrics include (separated by project):</a:t>
            </a:r>
          </a:p>
          <a:p>
            <a:pPr lvl="1"/>
            <a:r>
              <a:rPr lang="en-US">
                <a:cs typeface="Calibri"/>
              </a:rPr>
              <a:t>Average Email turnover time</a:t>
            </a:r>
          </a:p>
          <a:p>
            <a:pPr lvl="1"/>
            <a:r>
              <a:rPr lang="en-US">
                <a:cs typeface="Calibri"/>
              </a:rPr>
              <a:t>Auto-populated Deadline tracking</a:t>
            </a:r>
          </a:p>
          <a:p>
            <a:pPr lvl="1"/>
            <a:r>
              <a:rPr lang="en-US">
                <a:cs typeface="Calibri"/>
              </a:rPr>
              <a:t>Number of daily/weekly/monthly client engagements</a:t>
            </a:r>
          </a:p>
          <a:p>
            <a:pPr lvl="1"/>
            <a:r>
              <a:rPr lang="en-US">
                <a:cs typeface="Calibri"/>
              </a:rPr>
              <a:t>File sharing summary</a:t>
            </a:r>
          </a:p>
          <a:p>
            <a:pPr lvl="1"/>
            <a:r>
              <a:rPr lang="en-US">
                <a:cs typeface="Calibri"/>
              </a:rPr>
              <a:t>Estimated time save for organizations</a:t>
            </a:r>
          </a:p>
          <a:p>
            <a:pPr lvl="1"/>
            <a:endParaRPr lang="en-US" sz="2000">
              <a:cs typeface="Calibri"/>
            </a:endParaRPr>
          </a:p>
          <a:p>
            <a:pPr lvl="1"/>
            <a:endParaRPr lang="en-US" sz="2000">
              <a:cs typeface="Calibri"/>
            </a:endParaRPr>
          </a:p>
          <a:p>
            <a:pPr lvl="1"/>
            <a:endParaRPr lang="en-US" sz="2000">
              <a:cs typeface="Calibri"/>
            </a:endParaRPr>
          </a:p>
          <a:p>
            <a:pPr lvl="1"/>
            <a:endParaRPr lang="en-US" sz="2000">
              <a:cs typeface="Calibri"/>
            </a:endParaRPr>
          </a:p>
        </p:txBody>
      </p:sp>
      <p:pic>
        <p:nvPicPr>
          <p:cNvPr id="4" name="Picture 4" descr="Graphical user interface, chart&#10;&#10;Description automatically generated">
            <a:extLst>
              <a:ext uri="{FF2B5EF4-FFF2-40B4-BE49-F238E27FC236}">
                <a16:creationId xmlns:a16="http://schemas.microsoft.com/office/drawing/2014/main" id="{127F9F5B-CA7D-45D0-9C7B-6DE5697115A2}"/>
              </a:ext>
            </a:extLst>
          </p:cNvPr>
          <p:cNvPicPr>
            <a:picLocks noChangeAspect="1"/>
          </p:cNvPicPr>
          <p:nvPr/>
        </p:nvPicPr>
        <p:blipFill rotWithShape="1">
          <a:blip r:embed="rId2"/>
          <a:srcRect t="16287"/>
          <a:stretch/>
        </p:blipFill>
        <p:spPr>
          <a:xfrm>
            <a:off x="7308039" y="711819"/>
            <a:ext cx="4449644" cy="5098156"/>
          </a:xfrm>
          <a:prstGeom prst="rect">
            <a:avLst/>
          </a:prstGeom>
        </p:spPr>
      </p:pic>
      <p:grpSp>
        <p:nvGrpSpPr>
          <p:cNvPr id="25" name="Group 24">
            <a:extLst>
              <a:ext uri="{FF2B5EF4-FFF2-40B4-BE49-F238E27FC236}">
                <a16:creationId xmlns:a16="http://schemas.microsoft.com/office/drawing/2014/main" id="{106C49E5-6D8A-4869-88E9-9EF401E7D71D}"/>
              </a:ext>
            </a:extLst>
          </p:cNvPr>
          <p:cNvGrpSpPr/>
          <p:nvPr/>
        </p:nvGrpSpPr>
        <p:grpSpPr>
          <a:xfrm>
            <a:off x="5098673" y="4707431"/>
            <a:ext cx="2147533" cy="2101353"/>
            <a:chOff x="732690" y="987697"/>
            <a:chExt cx="4338638" cy="4238625"/>
          </a:xfrm>
        </p:grpSpPr>
        <p:pic>
          <p:nvPicPr>
            <p:cNvPr id="23" name="Picture 5" descr="Icon&#10;&#10;Description automatically generated">
              <a:extLst>
                <a:ext uri="{FF2B5EF4-FFF2-40B4-BE49-F238E27FC236}">
                  <a16:creationId xmlns:a16="http://schemas.microsoft.com/office/drawing/2014/main" id="{56B21258-0742-4D45-AAEC-A27B3CDE337B}"/>
                </a:ext>
              </a:extLst>
            </p:cNvPr>
            <p:cNvPicPr>
              <a:picLocks noChangeAspect="1"/>
            </p:cNvPicPr>
            <p:nvPr/>
          </p:nvPicPr>
          <p:blipFill>
            <a:blip r:embed="rId3"/>
            <a:stretch>
              <a:fillRect/>
            </a:stretch>
          </p:blipFill>
          <p:spPr>
            <a:xfrm>
              <a:off x="732690" y="987697"/>
              <a:ext cx="4338638" cy="4238625"/>
            </a:xfrm>
            <a:prstGeom prst="rect">
              <a:avLst/>
            </a:prstGeom>
          </p:spPr>
        </p:pic>
        <p:pic>
          <p:nvPicPr>
            <p:cNvPr id="24" name="Picture 25" descr="A picture containing logo&#10;&#10;Description automatically generated">
              <a:extLst>
                <a:ext uri="{FF2B5EF4-FFF2-40B4-BE49-F238E27FC236}">
                  <a16:creationId xmlns:a16="http://schemas.microsoft.com/office/drawing/2014/main" id="{86EC7F4D-4EB1-43B0-B37C-5787F5CD9F6E}"/>
                </a:ext>
              </a:extLst>
            </p:cNvPr>
            <p:cNvPicPr>
              <a:picLocks noChangeAspect="1"/>
            </p:cNvPicPr>
            <p:nvPr/>
          </p:nvPicPr>
          <p:blipFill>
            <a:blip r:embed="rId4"/>
            <a:stretch>
              <a:fillRect/>
            </a:stretch>
          </p:blipFill>
          <p:spPr>
            <a:xfrm>
              <a:off x="1515056" y="4611494"/>
              <a:ext cx="2638425" cy="571500"/>
            </a:xfrm>
            <a:prstGeom prst="rect">
              <a:avLst/>
            </a:prstGeom>
          </p:spPr>
        </p:pic>
      </p:grpSp>
    </p:spTree>
    <p:extLst>
      <p:ext uri="{BB962C8B-B14F-4D97-AF65-F5344CB8AC3E}">
        <p14:creationId xmlns:p14="http://schemas.microsoft.com/office/powerpoint/2010/main" val="1233708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3E04C1-5D26-4B40-B33F-26FB6FD164F0}"/>
              </a:ext>
            </a:extLst>
          </p:cNvPr>
          <p:cNvSpPr>
            <a:spLocks noGrp="1"/>
          </p:cNvSpPr>
          <p:nvPr>
            <p:ph type="title"/>
          </p:nvPr>
        </p:nvSpPr>
        <p:spPr>
          <a:xfrm>
            <a:off x="29737" y="-220314"/>
            <a:ext cx="10515600" cy="1325563"/>
          </a:xfrm>
        </p:spPr>
        <p:txBody>
          <a:bodyPr/>
          <a:lstStyle/>
          <a:p>
            <a:r>
              <a:rPr lang="en-US">
                <a:cs typeface="Calibri Light"/>
              </a:rPr>
              <a:t>Current Status</a:t>
            </a:r>
            <a:endParaRPr lang="en-US"/>
          </a:p>
        </p:txBody>
      </p:sp>
      <p:grpSp>
        <p:nvGrpSpPr>
          <p:cNvPr id="5" name="Group 4">
            <a:extLst>
              <a:ext uri="{FF2B5EF4-FFF2-40B4-BE49-F238E27FC236}">
                <a16:creationId xmlns:a16="http://schemas.microsoft.com/office/drawing/2014/main" id="{D63F7AE2-BC0D-423D-B2B1-E9F0D1412C71}"/>
              </a:ext>
            </a:extLst>
          </p:cNvPr>
          <p:cNvGrpSpPr/>
          <p:nvPr/>
        </p:nvGrpSpPr>
        <p:grpSpPr>
          <a:xfrm>
            <a:off x="573315" y="5192067"/>
            <a:ext cx="1684326" cy="1670154"/>
            <a:chOff x="732690" y="987697"/>
            <a:chExt cx="4338638" cy="4238625"/>
          </a:xfrm>
        </p:grpSpPr>
        <p:pic>
          <p:nvPicPr>
            <p:cNvPr id="24" name="Picture 5" descr="Icon&#10;&#10;Description automatically generated">
              <a:extLst>
                <a:ext uri="{FF2B5EF4-FFF2-40B4-BE49-F238E27FC236}">
                  <a16:creationId xmlns:a16="http://schemas.microsoft.com/office/drawing/2014/main" id="{E35FEB0F-4293-46CF-AC12-2585634665F4}"/>
                </a:ext>
              </a:extLst>
            </p:cNvPr>
            <p:cNvPicPr>
              <a:picLocks noChangeAspect="1"/>
            </p:cNvPicPr>
            <p:nvPr/>
          </p:nvPicPr>
          <p:blipFill>
            <a:blip r:embed="rId2"/>
            <a:stretch>
              <a:fillRect/>
            </a:stretch>
          </p:blipFill>
          <p:spPr>
            <a:xfrm>
              <a:off x="732690" y="987697"/>
              <a:ext cx="4338638" cy="4238625"/>
            </a:xfrm>
            <a:prstGeom prst="rect">
              <a:avLst/>
            </a:prstGeom>
          </p:spPr>
        </p:pic>
        <p:pic>
          <p:nvPicPr>
            <p:cNvPr id="25" name="Picture 25" descr="A picture containing logo&#10;&#10;Description automatically generated">
              <a:extLst>
                <a:ext uri="{FF2B5EF4-FFF2-40B4-BE49-F238E27FC236}">
                  <a16:creationId xmlns:a16="http://schemas.microsoft.com/office/drawing/2014/main" id="{45287725-9A5E-4F6A-AEFF-61DF136BA981}"/>
                </a:ext>
              </a:extLst>
            </p:cNvPr>
            <p:cNvPicPr>
              <a:picLocks noChangeAspect="1"/>
            </p:cNvPicPr>
            <p:nvPr/>
          </p:nvPicPr>
          <p:blipFill>
            <a:blip r:embed="rId3"/>
            <a:stretch>
              <a:fillRect/>
            </a:stretch>
          </p:blipFill>
          <p:spPr>
            <a:xfrm>
              <a:off x="1515056" y="4611494"/>
              <a:ext cx="2638425" cy="571500"/>
            </a:xfrm>
            <a:prstGeom prst="rect">
              <a:avLst/>
            </a:prstGeom>
          </p:spPr>
        </p:pic>
      </p:grpSp>
      <p:pic>
        <p:nvPicPr>
          <p:cNvPr id="4" name="Picture 5" descr="Diagram&#10;&#10;Description automatically generated">
            <a:extLst>
              <a:ext uri="{FF2B5EF4-FFF2-40B4-BE49-F238E27FC236}">
                <a16:creationId xmlns:a16="http://schemas.microsoft.com/office/drawing/2014/main" id="{12BEC168-1F08-4ECD-B519-D6301FC8E4F9}"/>
              </a:ext>
            </a:extLst>
          </p:cNvPr>
          <p:cNvPicPr>
            <a:picLocks noChangeAspect="1"/>
          </p:cNvPicPr>
          <p:nvPr/>
        </p:nvPicPr>
        <p:blipFill>
          <a:blip r:embed="rId4"/>
          <a:stretch>
            <a:fillRect/>
          </a:stretch>
        </p:blipFill>
        <p:spPr>
          <a:xfrm>
            <a:off x="363558" y="848873"/>
            <a:ext cx="10565174" cy="5995699"/>
          </a:xfrm>
          <a:prstGeom prst="rect">
            <a:avLst/>
          </a:prstGeom>
        </p:spPr>
      </p:pic>
    </p:spTree>
    <p:extLst>
      <p:ext uri="{BB962C8B-B14F-4D97-AF65-F5344CB8AC3E}">
        <p14:creationId xmlns:p14="http://schemas.microsoft.com/office/powerpoint/2010/main" val="876476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7465-652D-5943-B2B6-F713CB00EC7D}"/>
              </a:ext>
            </a:extLst>
          </p:cNvPr>
          <p:cNvSpPr>
            <a:spLocks noGrp="1"/>
          </p:cNvSpPr>
          <p:nvPr>
            <p:ph type="title"/>
          </p:nvPr>
        </p:nvSpPr>
        <p:spPr>
          <a:xfrm>
            <a:off x="746393" y="-222441"/>
            <a:ext cx="10515600" cy="1325563"/>
          </a:xfrm>
        </p:spPr>
        <p:txBody>
          <a:bodyPr/>
          <a:lstStyle/>
          <a:p>
            <a:r>
              <a:rPr lang="en-US"/>
              <a:t>Demo </a:t>
            </a:r>
          </a:p>
        </p:txBody>
      </p:sp>
      <p:pic>
        <p:nvPicPr>
          <p:cNvPr id="8" name="Picture 8">
            <a:hlinkClick r:id="" action="ppaction://media"/>
            <a:extLst>
              <a:ext uri="{FF2B5EF4-FFF2-40B4-BE49-F238E27FC236}">
                <a16:creationId xmlns:a16="http://schemas.microsoft.com/office/drawing/2014/main" id="{26F6F990-A232-4A49-BD84-B1669B3DEAF5}"/>
              </a:ext>
            </a:extLst>
          </p:cNvPr>
          <p:cNvPicPr>
            <a:picLocks noRot="1" noChangeAspect="1"/>
          </p:cNvPicPr>
          <p:nvPr>
            <a:videoFile r:link="rId1"/>
          </p:nvPr>
        </p:nvPicPr>
        <p:blipFill>
          <a:blip r:embed="rId3"/>
          <a:stretch>
            <a:fillRect/>
          </a:stretch>
        </p:blipFill>
        <p:spPr>
          <a:xfrm>
            <a:off x="321326" y="683391"/>
            <a:ext cx="11439178" cy="6161410"/>
          </a:xfrm>
          <a:prstGeom prst="rect">
            <a:avLst/>
          </a:prstGeom>
        </p:spPr>
      </p:pic>
    </p:spTree>
    <p:extLst>
      <p:ext uri="{BB962C8B-B14F-4D97-AF65-F5344CB8AC3E}">
        <p14:creationId xmlns:p14="http://schemas.microsoft.com/office/powerpoint/2010/main" val="2665957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A27776-3DC1-4211-A301-53795DFC4DF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cs typeface="Calibri Light"/>
              </a:rPr>
              <a:t>Business Model</a:t>
            </a:r>
            <a:endParaRPr lang="en-US" sz="4000">
              <a:solidFill>
                <a:srgbClr val="FFFFFF"/>
              </a:solidFill>
            </a:endParaRPr>
          </a:p>
        </p:txBody>
      </p:sp>
      <p:sp>
        <p:nvSpPr>
          <p:cNvPr id="3" name="Content Placeholder 2">
            <a:extLst>
              <a:ext uri="{FF2B5EF4-FFF2-40B4-BE49-F238E27FC236}">
                <a16:creationId xmlns:a16="http://schemas.microsoft.com/office/drawing/2014/main" id="{099633DA-12DE-47DF-A80A-5EC82A8F983F}"/>
              </a:ext>
            </a:extLst>
          </p:cNvPr>
          <p:cNvSpPr>
            <a:spLocks noGrp="1"/>
          </p:cNvSpPr>
          <p:nvPr>
            <p:ph idx="1"/>
          </p:nvPr>
        </p:nvSpPr>
        <p:spPr>
          <a:xfrm>
            <a:off x="4810259" y="649480"/>
            <a:ext cx="6555347" cy="5546047"/>
          </a:xfrm>
        </p:spPr>
        <p:txBody>
          <a:bodyPr vert="horz" lIns="91440" tIns="45720" rIns="91440" bIns="45720" rtlCol="0" anchor="ctr">
            <a:normAutofit/>
          </a:bodyPr>
          <a:lstStyle/>
          <a:p>
            <a:endParaRPr lang="en-US" sz="2000">
              <a:cs typeface="Calibri"/>
            </a:endParaRPr>
          </a:p>
          <a:p>
            <a:r>
              <a:rPr lang="en-US" sz="2000">
                <a:cs typeface="Calibri"/>
              </a:rPr>
              <a:t>Free for households – this will spread the product so businesses will consider using it</a:t>
            </a:r>
          </a:p>
          <a:p>
            <a:r>
              <a:rPr lang="en-US" sz="2000">
                <a:cs typeface="Calibri"/>
              </a:rPr>
              <a:t>Free for Universities – mass adoption of the software can be driven by the educated workforce</a:t>
            </a:r>
          </a:p>
          <a:p>
            <a:r>
              <a:rPr lang="en-US" sz="2000">
                <a:ea typeface="+mn-lt"/>
                <a:cs typeface="+mn-lt"/>
              </a:rPr>
              <a:t>Licensing – yearly cost to license the product based on user base (per user).  It becomes more valuable to the company over time, as data is fed into the model which will give us pricing advantage.</a:t>
            </a:r>
            <a:endParaRPr lang="en-US" sz="2000">
              <a:cs typeface="Calibri"/>
            </a:endParaRPr>
          </a:p>
        </p:txBody>
      </p:sp>
      <p:pic>
        <p:nvPicPr>
          <p:cNvPr id="4" name="Picture 5" descr="Icon&#10;&#10;Description automatically generated">
            <a:extLst>
              <a:ext uri="{FF2B5EF4-FFF2-40B4-BE49-F238E27FC236}">
                <a16:creationId xmlns:a16="http://schemas.microsoft.com/office/drawing/2014/main" id="{3FFE7871-0682-42E1-9441-CD03C4D57C14}"/>
              </a:ext>
            </a:extLst>
          </p:cNvPr>
          <p:cNvPicPr>
            <a:picLocks noChangeAspect="1"/>
          </p:cNvPicPr>
          <p:nvPr/>
        </p:nvPicPr>
        <p:blipFill>
          <a:blip r:embed="rId2"/>
          <a:stretch>
            <a:fillRect/>
          </a:stretch>
        </p:blipFill>
        <p:spPr>
          <a:xfrm>
            <a:off x="851917" y="4735309"/>
            <a:ext cx="2147533" cy="2101353"/>
          </a:xfrm>
          <a:prstGeom prst="rect">
            <a:avLst/>
          </a:prstGeom>
        </p:spPr>
      </p:pic>
      <p:pic>
        <p:nvPicPr>
          <p:cNvPr id="5" name="Picture 25" descr="A picture containing logo&#10;&#10;Description automatically generated">
            <a:extLst>
              <a:ext uri="{FF2B5EF4-FFF2-40B4-BE49-F238E27FC236}">
                <a16:creationId xmlns:a16="http://schemas.microsoft.com/office/drawing/2014/main" id="{894D5BFE-2A6A-4DA0-95E7-ADF0CDAD86EB}"/>
              </a:ext>
            </a:extLst>
          </p:cNvPr>
          <p:cNvPicPr>
            <a:picLocks noChangeAspect="1"/>
          </p:cNvPicPr>
          <p:nvPr/>
        </p:nvPicPr>
        <p:blipFill>
          <a:blip r:embed="rId3"/>
          <a:stretch>
            <a:fillRect/>
          </a:stretch>
        </p:blipFill>
        <p:spPr>
          <a:xfrm>
            <a:off x="1211071" y="6547768"/>
            <a:ext cx="1360219" cy="301795"/>
          </a:xfrm>
          <a:prstGeom prst="rect">
            <a:avLst/>
          </a:prstGeom>
        </p:spPr>
      </p:pic>
    </p:spTree>
    <p:extLst>
      <p:ext uri="{BB962C8B-B14F-4D97-AF65-F5344CB8AC3E}">
        <p14:creationId xmlns:p14="http://schemas.microsoft.com/office/powerpoint/2010/main" val="1523726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Email to Artificial Intelligence  Final Phase Pitch Deck  Scott Burdick Michael Celesti Daniel Chong  John Garrett </vt:lpstr>
      <vt:lpstr>It is difficult to organize, share, and track important information in the connected digital age</vt:lpstr>
      <vt:lpstr>Using A.I. and Distributed Computing, shared data can be constantly organized to meet your mission needs</vt:lpstr>
      <vt:lpstr>Key Feature #1 A.I. Sorting Schema</vt:lpstr>
      <vt:lpstr>Key Feature #2 Collaboration Functionality</vt:lpstr>
      <vt:lpstr>Key Feature #3 Data Analytics For Organizations</vt:lpstr>
      <vt:lpstr>Current Status</vt:lpstr>
      <vt:lpstr>Demo </vt:lpstr>
      <vt:lpstr>Business Model</vt:lpstr>
      <vt:lpstr>Team Contributions</vt:lpstr>
      <vt:lpstr>What do we need to make this happen?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cp:revision>
  <dcterms:created xsi:type="dcterms:W3CDTF">2021-11-18T19:08:50Z</dcterms:created>
  <dcterms:modified xsi:type="dcterms:W3CDTF">2021-11-23T23:07:23Z</dcterms:modified>
</cp:coreProperties>
</file>