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3" r:id="rId2"/>
  </p:sldMasterIdLst>
  <p:sldIdLst>
    <p:sldId id="267" r:id="rId3"/>
    <p:sldId id="264" r:id="rId4"/>
    <p:sldId id="269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500E5-3CA3-8520-F212-0E5691086F46}" v="676" dt="2021-10-21T19:27:42.856"/>
    <p1510:client id="{07DE8E65-615B-2A8E-9871-3F4013A9D342}" v="22" dt="2021-10-14T18:43:05.590"/>
    <p1510:client id="{12328C4D-62C1-49AA-FF20-3C30935423D8}" v="255" dt="2021-10-07T19:02:38.784"/>
    <p1510:client id="{17BF3EB4-4DEA-F266-3ED7-6BC197662E1F}" v="287" dt="2021-10-26T18:16:44.264"/>
    <p1510:client id="{1F010A07-05FE-D6D7-A857-EF75DF6291E3}" v="84" dt="2021-10-14T18:12:14.315"/>
    <p1510:client id="{37715015-D083-333D-2880-9BDDF3B23047}" v="259" dt="2021-10-21T19:16:46.378"/>
    <p1510:client id="{454B22F0-5C70-B292-A4FA-F3139F28532D}" v="5" dt="2021-10-28T18:54:58.405"/>
    <p1510:client id="{47039E30-3288-6E48-2376-485D97CCD103}" v="51" dt="2021-10-19T16:54:15.053"/>
    <p1510:client id="{4CD155F4-1248-26EB-0769-88FDCB39F3A5}" v="24" dt="2021-10-21T18:29:24.960"/>
    <p1510:client id="{6269022F-4313-74A5-E44E-268E89C695F9}" v="52" dt="2021-10-25T22:27:01.821"/>
    <p1510:client id="{660E85D7-42B1-7F70-C9D3-3985D4401AE3}" v="48" dt="2021-10-22T16:29:07.978"/>
    <p1510:client id="{A9299AB6-6B02-4735-B808-5BC167EF5566}" v="211" dt="2021-10-24T20:57:11.584"/>
    <p1510:client id="{A9D9B691-CE92-E8DC-6FB7-E65B67C5CB9D}" v="13" dt="2021-10-24T20:59:13.898"/>
    <p1510:client id="{B0340441-E686-F771-F751-FCEE497628BE}" v="4" dt="2021-10-24T21:00:17.925"/>
    <p1510:client id="{C02F0A5C-A78E-4A67-88E2-D9E274BE260E}" v="21" dt="2021-10-22T15:57:34.797"/>
    <p1510:client id="{C2714667-4C2A-068D-E0EE-48A4231A738D}" v="11" dt="2021-10-26T05:47:41.185"/>
    <p1510:client id="{D1EFFCB3-EDE9-C788-7BE4-888B6D2FFF36}" v="98" dt="2021-10-25T22:19:07.022"/>
    <p1510:client id="{E417732C-4973-1F6F-9FEF-0010C66A899F}" v="49" dt="2021-10-26T18:06:47.826"/>
    <p1510:client id="{E80DEF37-6390-8FA5-C79C-8B01B855E0E2}" v="7" dt="2021-10-22T16:12:10.240"/>
    <p1510:client id="{FAFB8136-34C2-505D-844E-8EA0BDA6FD74}" v="173" dt="2021-10-21T18:54:54.547"/>
    <p1510:client id="{FF67B147-D1F5-A226-0AD1-B33354A59D8E}" v="4" dt="2021-10-26T18:37:44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98189-8FB1-45DE-95D9-38A2199F7B4D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B6CB8-EF1A-4400-8640-B03D8AB7C0A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The Problem</a:t>
          </a:r>
          <a:endParaRPr lang="en-US"/>
        </a:p>
      </dgm:t>
    </dgm:pt>
    <dgm:pt modelId="{B1ED2D52-8F98-43EC-8303-792FEDF5CD76}" type="parTrans" cxnId="{717A25F3-4AD9-4F75-898D-89AA0B002475}">
      <dgm:prSet/>
      <dgm:spPr/>
      <dgm:t>
        <a:bodyPr/>
        <a:lstStyle/>
        <a:p>
          <a:endParaRPr lang="en-US"/>
        </a:p>
      </dgm:t>
    </dgm:pt>
    <dgm:pt modelId="{283C7A11-6A6C-498B-9BB8-8F2B0F77A552}" type="sibTrans" cxnId="{717A25F3-4AD9-4F75-898D-89AA0B002475}">
      <dgm:prSet/>
      <dgm:spPr/>
      <dgm:t>
        <a:bodyPr/>
        <a:lstStyle/>
        <a:p>
          <a:endParaRPr lang="en-US"/>
        </a:p>
      </dgm:t>
    </dgm:pt>
    <dgm:pt modelId="{B709616D-1316-4D85-99E5-431AE7B602A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It is difficult to organize, share, and track information</a:t>
          </a:r>
          <a:endParaRPr lang="en-US"/>
        </a:p>
      </dgm:t>
    </dgm:pt>
    <dgm:pt modelId="{44424A36-6952-45DB-85B2-8BA30618657C}" type="parTrans" cxnId="{181EA579-DB18-4097-BC8B-9424099C7C5B}">
      <dgm:prSet/>
      <dgm:spPr/>
      <dgm:t>
        <a:bodyPr/>
        <a:lstStyle/>
        <a:p>
          <a:endParaRPr lang="en-US"/>
        </a:p>
      </dgm:t>
    </dgm:pt>
    <dgm:pt modelId="{A824C046-3C25-465C-AA83-BEA631CF5FAE}" type="sibTrans" cxnId="{181EA579-DB18-4097-BC8B-9424099C7C5B}">
      <dgm:prSet/>
      <dgm:spPr/>
      <dgm:t>
        <a:bodyPr/>
        <a:lstStyle/>
        <a:p>
          <a:endParaRPr lang="en-US"/>
        </a:p>
      </dgm:t>
    </dgm:pt>
    <dgm:pt modelId="{E74CA1E1-F933-470D-B3A2-57F02ED90D8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Value Proposition</a:t>
          </a:r>
          <a:endParaRPr lang="en-US"/>
        </a:p>
      </dgm:t>
    </dgm:pt>
    <dgm:pt modelId="{DF7A70ED-8569-4A09-9A3C-DA5EF5BADFDB}" type="parTrans" cxnId="{D92394B8-82D6-4268-9D86-2B30E353021E}">
      <dgm:prSet/>
      <dgm:spPr/>
      <dgm:t>
        <a:bodyPr/>
        <a:lstStyle/>
        <a:p>
          <a:endParaRPr lang="en-US"/>
        </a:p>
      </dgm:t>
    </dgm:pt>
    <dgm:pt modelId="{9D4B8210-16A0-49BF-9AE1-49E82C223D74}" type="sibTrans" cxnId="{D92394B8-82D6-4268-9D86-2B30E353021E}">
      <dgm:prSet/>
      <dgm:spPr/>
      <dgm:t>
        <a:bodyPr/>
        <a:lstStyle/>
        <a:p>
          <a:endParaRPr lang="en-US"/>
        </a:p>
      </dgm:t>
    </dgm:pt>
    <dgm:pt modelId="{96C4325C-8687-4438-96D4-81453789561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AI data processing emails for user and team organization</a:t>
          </a:r>
          <a:endParaRPr lang="en-US"/>
        </a:p>
      </dgm:t>
    </dgm:pt>
    <dgm:pt modelId="{C449214D-C766-47B0-B8D1-66227A4F3548}" type="parTrans" cxnId="{EF1CED69-0C75-4808-96C0-091D72CA760D}">
      <dgm:prSet/>
      <dgm:spPr/>
      <dgm:t>
        <a:bodyPr/>
        <a:lstStyle/>
        <a:p>
          <a:endParaRPr lang="en-US"/>
        </a:p>
      </dgm:t>
    </dgm:pt>
    <dgm:pt modelId="{AF20CB6C-FB5A-4076-97BE-A5C991EEB1BA}" type="sibTrans" cxnId="{EF1CED69-0C75-4808-96C0-091D72CA760D}">
      <dgm:prSet/>
      <dgm:spPr/>
      <dgm:t>
        <a:bodyPr/>
        <a:lstStyle/>
        <a:p>
          <a:endParaRPr lang="en-US"/>
        </a:p>
      </dgm:t>
    </dgm:pt>
    <dgm:pt modelId="{CACEBDE1-49AB-4178-BEFE-03A71BCF392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Provides file sharing, and team analytics</a:t>
          </a:r>
          <a:endParaRPr lang="en-US"/>
        </a:p>
      </dgm:t>
    </dgm:pt>
    <dgm:pt modelId="{E98D741C-1BE7-4C05-982A-5C9DE87A7E34}" type="parTrans" cxnId="{BC7F310C-1291-46BE-B365-FF16DF3A5ADA}">
      <dgm:prSet/>
      <dgm:spPr/>
      <dgm:t>
        <a:bodyPr/>
        <a:lstStyle/>
        <a:p>
          <a:endParaRPr lang="en-US"/>
        </a:p>
      </dgm:t>
    </dgm:pt>
    <dgm:pt modelId="{6FEB3132-4354-4F0D-B3F2-CDFD725F5E2B}" type="sibTrans" cxnId="{BC7F310C-1291-46BE-B365-FF16DF3A5ADA}">
      <dgm:prSet/>
      <dgm:spPr/>
      <dgm:t>
        <a:bodyPr/>
        <a:lstStyle/>
        <a:p>
          <a:endParaRPr lang="en-US"/>
        </a:p>
      </dgm:t>
    </dgm:pt>
    <dgm:pt modelId="{9352CAFB-7CF0-4B77-AB31-A359E43C14E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Target market</a:t>
          </a:r>
        </a:p>
      </dgm:t>
    </dgm:pt>
    <dgm:pt modelId="{66C39FEE-14C6-47BC-9191-B5F8727F8016}" type="parTrans" cxnId="{5959BAE4-6EE1-4C12-8B32-E082583F95AD}">
      <dgm:prSet/>
      <dgm:spPr/>
    </dgm:pt>
    <dgm:pt modelId="{4D902FC7-E141-4499-B19E-269039F08397}" type="sibTrans" cxnId="{5959BAE4-6EE1-4C12-8B32-E082583F95AD}">
      <dgm:prSet/>
      <dgm:spPr/>
    </dgm:pt>
    <dgm:pt modelId="{C7CF4993-6639-4158-94A4-BE045606A0D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Enterprise Licenses</a:t>
          </a:r>
        </a:p>
      </dgm:t>
    </dgm:pt>
    <dgm:pt modelId="{8E063C98-E6BC-406C-AF93-0A6ADBC83215}" type="parTrans" cxnId="{95ECA6F2-E241-4E1D-9B8A-26B3CA56BC8C}">
      <dgm:prSet/>
      <dgm:spPr/>
    </dgm:pt>
    <dgm:pt modelId="{1F54E878-F960-47C2-B946-3BE3309CE89A}" type="sibTrans" cxnId="{95ECA6F2-E241-4E1D-9B8A-26B3CA56BC8C}">
      <dgm:prSet/>
      <dgm:spPr/>
    </dgm:pt>
    <dgm:pt modelId="{B351E9E5-0496-4AE6-99BF-950D7C383AD0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Free use for Universities, Households</a:t>
          </a:r>
        </a:p>
      </dgm:t>
    </dgm:pt>
    <dgm:pt modelId="{13E23A8B-7530-4E15-BFC2-780EB024237D}" type="parTrans" cxnId="{53579CDE-71B5-42BA-B1C2-EEEFEE460FCE}">
      <dgm:prSet/>
      <dgm:spPr/>
    </dgm:pt>
    <dgm:pt modelId="{E9DE08D9-D953-4F64-BEFA-DEDD7FAB32FE}" type="sibTrans" cxnId="{53579CDE-71B5-42BA-B1C2-EEEFEE460FCE}">
      <dgm:prSet/>
      <dgm:spPr/>
    </dgm:pt>
    <dgm:pt modelId="{FB082045-B879-4276-B966-3C9D3DED697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Missed deadlines, time wasted searching through old emails, and anxiety</a:t>
          </a:r>
        </a:p>
      </dgm:t>
    </dgm:pt>
    <dgm:pt modelId="{C8C67D52-854D-4248-A896-0A0640BA6E69}" type="parTrans" cxnId="{CADAD8EF-00EE-4F30-9908-2D2A35550EDE}">
      <dgm:prSet/>
      <dgm:spPr/>
    </dgm:pt>
    <dgm:pt modelId="{594944DE-9F83-43AB-8665-DB1DF83B2185}" type="sibTrans" cxnId="{CADAD8EF-00EE-4F30-9908-2D2A35550EDE}">
      <dgm:prSet/>
      <dgm:spPr/>
    </dgm:pt>
    <dgm:pt modelId="{E7EA0183-0AD7-4D40-A800-A1FC18E52C34}" type="pres">
      <dgm:prSet presAssocID="{EE798189-8FB1-45DE-95D9-38A2199F7B4D}" presName="Name0" presStyleCnt="0">
        <dgm:presLayoutVars>
          <dgm:dir/>
          <dgm:animLvl val="lvl"/>
          <dgm:resizeHandles/>
        </dgm:presLayoutVars>
      </dgm:prSet>
      <dgm:spPr/>
    </dgm:pt>
    <dgm:pt modelId="{B5C42C09-32EE-4319-9C89-5FF2FE36B7B4}" type="pres">
      <dgm:prSet presAssocID="{362B6CB8-EF1A-4400-8640-B03D8AB7C0AA}" presName="linNode" presStyleCnt="0"/>
      <dgm:spPr/>
    </dgm:pt>
    <dgm:pt modelId="{D12DBFF0-92E3-4346-8783-DB7B29F16FAE}" type="pres">
      <dgm:prSet presAssocID="{362B6CB8-EF1A-4400-8640-B03D8AB7C0AA}" presName="parentShp" presStyleLbl="node1" presStyleIdx="0" presStyleCnt="3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8D1D50A7-9057-4397-9EAF-0D9A0A31B6EF}" type="pres">
      <dgm:prSet presAssocID="{362B6CB8-EF1A-4400-8640-B03D8AB7C0AA}" presName="childShp" presStyleLbl="bgAccFollowNode1" presStyleIdx="0" presStyleCnt="3">
        <dgm:presLayoutVars>
          <dgm:bulletEnabled val="1"/>
        </dgm:presLayoutVars>
      </dgm:prSet>
      <dgm:spPr/>
    </dgm:pt>
    <dgm:pt modelId="{09FDF9F5-7A54-4A8C-8BA8-9EB4A797F223}" type="pres">
      <dgm:prSet presAssocID="{283C7A11-6A6C-498B-9BB8-8F2B0F77A552}" presName="spacing" presStyleCnt="0"/>
      <dgm:spPr/>
    </dgm:pt>
    <dgm:pt modelId="{C18E0F45-5E48-471F-8865-F524460BFA01}" type="pres">
      <dgm:prSet presAssocID="{E74CA1E1-F933-470D-B3A2-57F02ED90D80}" presName="linNode" presStyleCnt="0"/>
      <dgm:spPr/>
    </dgm:pt>
    <dgm:pt modelId="{99C091B3-6828-4277-BF38-65AD7908BEF3}" type="pres">
      <dgm:prSet presAssocID="{E74CA1E1-F933-470D-B3A2-57F02ED90D80}" presName="parentShp" presStyleLbl="node1" presStyleIdx="1" presStyleCnt="3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37A32228-2E0C-4855-8A1C-29EF676AAF01}" type="pres">
      <dgm:prSet presAssocID="{E74CA1E1-F933-470D-B3A2-57F02ED90D80}" presName="childShp" presStyleLbl="bgAccFollowNode1" presStyleIdx="1" presStyleCnt="3">
        <dgm:presLayoutVars>
          <dgm:bulletEnabled val="1"/>
        </dgm:presLayoutVars>
      </dgm:prSet>
      <dgm:spPr/>
    </dgm:pt>
    <dgm:pt modelId="{BF6CD989-0384-4A0A-90D3-513E475A2DC1}" type="pres">
      <dgm:prSet presAssocID="{9D4B8210-16A0-49BF-9AE1-49E82C223D74}" presName="spacing" presStyleCnt="0"/>
      <dgm:spPr/>
    </dgm:pt>
    <dgm:pt modelId="{A0A17E2E-6188-4E7E-B79F-07D4876111C4}" type="pres">
      <dgm:prSet presAssocID="{9352CAFB-7CF0-4B77-AB31-A359E43C14E7}" presName="linNode" presStyleCnt="0"/>
      <dgm:spPr/>
    </dgm:pt>
    <dgm:pt modelId="{277F187A-9D49-4477-AAFA-5928F3DD5991}" type="pres">
      <dgm:prSet presAssocID="{9352CAFB-7CF0-4B77-AB31-A359E43C14E7}" presName="parentShp" presStyleLbl="node1" presStyleIdx="2" presStyleCnt="3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413F05A3-6A94-4BA5-BDBA-35A25B79A367}" type="pres">
      <dgm:prSet presAssocID="{9352CAFB-7CF0-4B77-AB31-A359E43C14E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BC7F310C-1291-46BE-B365-FF16DF3A5ADA}" srcId="{E74CA1E1-F933-470D-B3A2-57F02ED90D80}" destId="{CACEBDE1-49AB-4178-BEFE-03A71BCF3920}" srcOrd="1" destOrd="0" parTransId="{E98D741C-1BE7-4C05-982A-5C9DE87A7E34}" sibTransId="{6FEB3132-4354-4F0D-B3F2-CDFD725F5E2B}"/>
    <dgm:cxn modelId="{1FEC1740-F9D9-409A-8CA0-05B51EC88905}" type="presOf" srcId="{FB082045-B879-4276-B966-3C9D3DED697C}" destId="{8D1D50A7-9057-4397-9EAF-0D9A0A31B6EF}" srcOrd="0" destOrd="1" presId="urn:microsoft.com/office/officeart/2005/8/layout/vList6"/>
    <dgm:cxn modelId="{E3248A5D-BF99-475E-B512-674148210ADF}" type="presOf" srcId="{362B6CB8-EF1A-4400-8640-B03D8AB7C0AA}" destId="{D12DBFF0-92E3-4346-8783-DB7B29F16FAE}" srcOrd="0" destOrd="0" presId="urn:microsoft.com/office/officeart/2005/8/layout/vList6"/>
    <dgm:cxn modelId="{E1BBA866-4DB7-41D9-BDC1-6969E50CA9C3}" type="presOf" srcId="{C7CF4993-6639-4158-94A4-BE045606A0DF}" destId="{413F05A3-6A94-4BA5-BDBA-35A25B79A367}" srcOrd="0" destOrd="0" presId="urn:microsoft.com/office/officeart/2005/8/layout/vList6"/>
    <dgm:cxn modelId="{7A270668-22E8-48B5-8A77-2A39B6F27FAB}" type="presOf" srcId="{B709616D-1316-4D85-99E5-431AE7B602A9}" destId="{8D1D50A7-9057-4397-9EAF-0D9A0A31B6EF}" srcOrd="0" destOrd="0" presId="urn:microsoft.com/office/officeart/2005/8/layout/vList6"/>
    <dgm:cxn modelId="{EF1CED69-0C75-4808-96C0-091D72CA760D}" srcId="{E74CA1E1-F933-470D-B3A2-57F02ED90D80}" destId="{96C4325C-8687-4438-96D4-81453789561C}" srcOrd="0" destOrd="0" parTransId="{C449214D-C766-47B0-B8D1-66227A4F3548}" sibTransId="{AF20CB6C-FB5A-4076-97BE-A5C991EEB1BA}"/>
    <dgm:cxn modelId="{181EA579-DB18-4097-BC8B-9424099C7C5B}" srcId="{362B6CB8-EF1A-4400-8640-B03D8AB7C0AA}" destId="{B709616D-1316-4D85-99E5-431AE7B602A9}" srcOrd="0" destOrd="0" parTransId="{44424A36-6952-45DB-85B2-8BA30618657C}" sibTransId="{A824C046-3C25-465C-AA83-BEA631CF5FAE}"/>
    <dgm:cxn modelId="{7A0E2E7E-1565-4AA3-A6AF-952F91516A95}" type="presOf" srcId="{B351E9E5-0496-4AE6-99BF-950D7C383AD0}" destId="{413F05A3-6A94-4BA5-BDBA-35A25B79A367}" srcOrd="0" destOrd="1" presId="urn:microsoft.com/office/officeart/2005/8/layout/vList6"/>
    <dgm:cxn modelId="{CA7DAD8F-2FC5-4833-B63E-327B7A3093AA}" type="presOf" srcId="{9352CAFB-7CF0-4B77-AB31-A359E43C14E7}" destId="{277F187A-9D49-4477-AAFA-5928F3DD5991}" srcOrd="0" destOrd="0" presId="urn:microsoft.com/office/officeart/2005/8/layout/vList6"/>
    <dgm:cxn modelId="{F321A794-D102-4875-9126-15A5D3711903}" type="presOf" srcId="{96C4325C-8687-4438-96D4-81453789561C}" destId="{37A32228-2E0C-4855-8A1C-29EF676AAF01}" srcOrd="0" destOrd="0" presId="urn:microsoft.com/office/officeart/2005/8/layout/vList6"/>
    <dgm:cxn modelId="{D92394B8-82D6-4268-9D86-2B30E353021E}" srcId="{EE798189-8FB1-45DE-95D9-38A2199F7B4D}" destId="{E74CA1E1-F933-470D-B3A2-57F02ED90D80}" srcOrd="1" destOrd="0" parTransId="{DF7A70ED-8569-4A09-9A3C-DA5EF5BADFDB}" sibTransId="{9D4B8210-16A0-49BF-9AE1-49E82C223D74}"/>
    <dgm:cxn modelId="{53579CDE-71B5-42BA-B1C2-EEEFEE460FCE}" srcId="{9352CAFB-7CF0-4B77-AB31-A359E43C14E7}" destId="{B351E9E5-0496-4AE6-99BF-950D7C383AD0}" srcOrd="1" destOrd="0" parTransId="{13E23A8B-7530-4E15-BFC2-780EB024237D}" sibTransId="{E9DE08D9-D953-4F64-BEFA-DEDD7FAB32FE}"/>
    <dgm:cxn modelId="{E695F9E2-DE4C-480C-A552-C6BF5CED94C0}" type="presOf" srcId="{EE798189-8FB1-45DE-95D9-38A2199F7B4D}" destId="{E7EA0183-0AD7-4D40-A800-A1FC18E52C34}" srcOrd="0" destOrd="0" presId="urn:microsoft.com/office/officeart/2005/8/layout/vList6"/>
    <dgm:cxn modelId="{5959BAE4-6EE1-4C12-8B32-E082583F95AD}" srcId="{EE798189-8FB1-45DE-95D9-38A2199F7B4D}" destId="{9352CAFB-7CF0-4B77-AB31-A359E43C14E7}" srcOrd="2" destOrd="0" parTransId="{66C39FEE-14C6-47BC-9191-B5F8727F8016}" sibTransId="{4D902FC7-E141-4499-B19E-269039F08397}"/>
    <dgm:cxn modelId="{CADAD8EF-00EE-4F30-9908-2D2A35550EDE}" srcId="{362B6CB8-EF1A-4400-8640-B03D8AB7C0AA}" destId="{FB082045-B879-4276-B966-3C9D3DED697C}" srcOrd="1" destOrd="0" parTransId="{C8C67D52-854D-4248-A896-0A0640BA6E69}" sibTransId="{594944DE-9F83-43AB-8665-DB1DF83B2185}"/>
    <dgm:cxn modelId="{95ECA6F2-E241-4E1D-9B8A-26B3CA56BC8C}" srcId="{9352CAFB-7CF0-4B77-AB31-A359E43C14E7}" destId="{C7CF4993-6639-4158-94A4-BE045606A0DF}" srcOrd="0" destOrd="0" parTransId="{8E063C98-E6BC-406C-AF93-0A6ADBC83215}" sibTransId="{1F54E878-F960-47C2-B946-3BE3309CE89A}"/>
    <dgm:cxn modelId="{717A25F3-4AD9-4F75-898D-89AA0B002475}" srcId="{EE798189-8FB1-45DE-95D9-38A2199F7B4D}" destId="{362B6CB8-EF1A-4400-8640-B03D8AB7C0AA}" srcOrd="0" destOrd="0" parTransId="{B1ED2D52-8F98-43EC-8303-792FEDF5CD76}" sibTransId="{283C7A11-6A6C-498B-9BB8-8F2B0F77A552}"/>
    <dgm:cxn modelId="{B8A304FE-E19D-49E2-A4AC-C628F41B842E}" type="presOf" srcId="{CACEBDE1-49AB-4178-BEFE-03A71BCF3920}" destId="{37A32228-2E0C-4855-8A1C-29EF676AAF01}" srcOrd="0" destOrd="1" presId="urn:microsoft.com/office/officeart/2005/8/layout/vList6"/>
    <dgm:cxn modelId="{1EAD76FF-0088-4C89-80D0-A5561B5D5B68}" type="presOf" srcId="{E74CA1E1-F933-470D-B3A2-57F02ED90D80}" destId="{99C091B3-6828-4277-BF38-65AD7908BEF3}" srcOrd="0" destOrd="0" presId="urn:microsoft.com/office/officeart/2005/8/layout/vList6"/>
    <dgm:cxn modelId="{C4EECAEE-85C2-40AA-80F5-69B079ABF7EC}" type="presParOf" srcId="{E7EA0183-0AD7-4D40-A800-A1FC18E52C34}" destId="{B5C42C09-32EE-4319-9C89-5FF2FE36B7B4}" srcOrd="0" destOrd="0" presId="urn:microsoft.com/office/officeart/2005/8/layout/vList6"/>
    <dgm:cxn modelId="{35C0A7DE-FB45-4167-8766-9A06174B38FF}" type="presParOf" srcId="{B5C42C09-32EE-4319-9C89-5FF2FE36B7B4}" destId="{D12DBFF0-92E3-4346-8783-DB7B29F16FAE}" srcOrd="0" destOrd="0" presId="urn:microsoft.com/office/officeart/2005/8/layout/vList6"/>
    <dgm:cxn modelId="{F3452A7C-E642-459E-9CF2-B959CB181BDE}" type="presParOf" srcId="{B5C42C09-32EE-4319-9C89-5FF2FE36B7B4}" destId="{8D1D50A7-9057-4397-9EAF-0D9A0A31B6EF}" srcOrd="1" destOrd="0" presId="urn:microsoft.com/office/officeart/2005/8/layout/vList6"/>
    <dgm:cxn modelId="{386884C4-2ABB-43D2-8761-9CA54677D4B6}" type="presParOf" srcId="{E7EA0183-0AD7-4D40-A800-A1FC18E52C34}" destId="{09FDF9F5-7A54-4A8C-8BA8-9EB4A797F223}" srcOrd="1" destOrd="0" presId="urn:microsoft.com/office/officeart/2005/8/layout/vList6"/>
    <dgm:cxn modelId="{B7E7E2C9-2C12-491E-AE51-56DB9F493B65}" type="presParOf" srcId="{E7EA0183-0AD7-4D40-A800-A1FC18E52C34}" destId="{C18E0F45-5E48-471F-8865-F524460BFA01}" srcOrd="2" destOrd="0" presId="urn:microsoft.com/office/officeart/2005/8/layout/vList6"/>
    <dgm:cxn modelId="{EE8D3E58-61DE-4609-B551-8DE49CCD8493}" type="presParOf" srcId="{C18E0F45-5E48-471F-8865-F524460BFA01}" destId="{99C091B3-6828-4277-BF38-65AD7908BEF3}" srcOrd="0" destOrd="0" presId="urn:microsoft.com/office/officeart/2005/8/layout/vList6"/>
    <dgm:cxn modelId="{87346D7E-5E3B-4E1F-8FC4-7870A3EA25F8}" type="presParOf" srcId="{C18E0F45-5E48-471F-8865-F524460BFA01}" destId="{37A32228-2E0C-4855-8A1C-29EF676AAF01}" srcOrd="1" destOrd="0" presId="urn:microsoft.com/office/officeart/2005/8/layout/vList6"/>
    <dgm:cxn modelId="{50239CEC-161F-4E3C-A283-B4EA4EC87A0C}" type="presParOf" srcId="{E7EA0183-0AD7-4D40-A800-A1FC18E52C34}" destId="{BF6CD989-0384-4A0A-90D3-513E475A2DC1}" srcOrd="3" destOrd="0" presId="urn:microsoft.com/office/officeart/2005/8/layout/vList6"/>
    <dgm:cxn modelId="{480E992C-197D-49C7-A2F3-33B27406E846}" type="presParOf" srcId="{E7EA0183-0AD7-4D40-A800-A1FC18E52C34}" destId="{A0A17E2E-6188-4E7E-B79F-07D4876111C4}" srcOrd="4" destOrd="0" presId="urn:microsoft.com/office/officeart/2005/8/layout/vList6"/>
    <dgm:cxn modelId="{F2510680-682C-43D7-AEEC-0F30B52BA3DD}" type="presParOf" srcId="{A0A17E2E-6188-4E7E-B79F-07D4876111C4}" destId="{277F187A-9D49-4477-AAFA-5928F3DD5991}" srcOrd="0" destOrd="0" presId="urn:microsoft.com/office/officeart/2005/8/layout/vList6"/>
    <dgm:cxn modelId="{9C4AF0B8-3BCE-4A9D-88D8-3651469447BA}" type="presParOf" srcId="{A0A17E2E-6188-4E7E-B79F-07D4876111C4}" destId="{413F05A3-6A94-4BA5-BDBA-35A25B79A36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D50A7-9057-4397-9EAF-0D9A0A31B6EF}">
      <dsp:nvSpPr>
        <dsp:cNvPr id="0" name=""/>
        <dsp:cNvSpPr/>
      </dsp:nvSpPr>
      <dsp:spPr>
        <a:xfrm>
          <a:off x="2877014" y="0"/>
          <a:ext cx="4315521" cy="17992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 Light" panose="020F0302020204030204"/>
            </a:rPr>
            <a:t>It is difficult to organize, share, and track information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 Light" panose="020F0302020204030204"/>
            </a:rPr>
            <a:t>Missed deadlines, time wasted searching through old emails, and anxiety</a:t>
          </a:r>
        </a:p>
      </dsp:txBody>
      <dsp:txXfrm>
        <a:off x="2877014" y="224912"/>
        <a:ext cx="3640785" cy="1349471"/>
      </dsp:txXfrm>
    </dsp:sp>
    <dsp:sp modelId="{D12DBFF0-92E3-4346-8783-DB7B29F16FAE}">
      <dsp:nvSpPr>
        <dsp:cNvPr id="0" name=""/>
        <dsp:cNvSpPr/>
      </dsp:nvSpPr>
      <dsp:spPr>
        <a:xfrm>
          <a:off x="0" y="0"/>
          <a:ext cx="2877014" cy="179929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The Problem</a:t>
          </a:r>
          <a:endParaRPr lang="en-US" sz="3900" kern="1200"/>
        </a:p>
      </dsp:txBody>
      <dsp:txXfrm>
        <a:off x="87834" y="87834"/>
        <a:ext cx="2701346" cy="1623627"/>
      </dsp:txXfrm>
    </dsp:sp>
    <dsp:sp modelId="{37A32228-2E0C-4855-8A1C-29EF676AAF01}">
      <dsp:nvSpPr>
        <dsp:cNvPr id="0" name=""/>
        <dsp:cNvSpPr/>
      </dsp:nvSpPr>
      <dsp:spPr>
        <a:xfrm>
          <a:off x="2877014" y="1979225"/>
          <a:ext cx="4315521" cy="17992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 Light" panose="020F0302020204030204"/>
            </a:rPr>
            <a:t>AI data processing emails for user and team organization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 Light" panose="020F0302020204030204"/>
            </a:rPr>
            <a:t>Provides file sharing, and team analytics</a:t>
          </a:r>
          <a:endParaRPr lang="en-US" sz="1800" kern="1200"/>
        </a:p>
      </dsp:txBody>
      <dsp:txXfrm>
        <a:off x="2877014" y="2204137"/>
        <a:ext cx="3640785" cy="1349471"/>
      </dsp:txXfrm>
    </dsp:sp>
    <dsp:sp modelId="{99C091B3-6828-4277-BF38-65AD7908BEF3}">
      <dsp:nvSpPr>
        <dsp:cNvPr id="0" name=""/>
        <dsp:cNvSpPr/>
      </dsp:nvSpPr>
      <dsp:spPr>
        <a:xfrm>
          <a:off x="0" y="1979225"/>
          <a:ext cx="2877014" cy="179929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Value Proposition</a:t>
          </a:r>
          <a:endParaRPr lang="en-US" sz="3900" kern="1200"/>
        </a:p>
      </dsp:txBody>
      <dsp:txXfrm>
        <a:off x="87834" y="2067059"/>
        <a:ext cx="2701346" cy="1623627"/>
      </dsp:txXfrm>
    </dsp:sp>
    <dsp:sp modelId="{413F05A3-6A94-4BA5-BDBA-35A25B79A367}">
      <dsp:nvSpPr>
        <dsp:cNvPr id="0" name=""/>
        <dsp:cNvSpPr/>
      </dsp:nvSpPr>
      <dsp:spPr>
        <a:xfrm>
          <a:off x="2877014" y="3958450"/>
          <a:ext cx="4315521" cy="17992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 Light" panose="020F0302020204030204"/>
            </a:rPr>
            <a:t>Enterprise Licenses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libri Light" panose="020F0302020204030204"/>
            </a:rPr>
            <a:t>Free use for Universities, Households</a:t>
          </a:r>
        </a:p>
      </dsp:txBody>
      <dsp:txXfrm>
        <a:off x="2877014" y="4183362"/>
        <a:ext cx="3640785" cy="1349471"/>
      </dsp:txXfrm>
    </dsp:sp>
    <dsp:sp modelId="{277F187A-9D49-4477-AAFA-5928F3DD5991}">
      <dsp:nvSpPr>
        <dsp:cNvPr id="0" name=""/>
        <dsp:cNvSpPr/>
      </dsp:nvSpPr>
      <dsp:spPr>
        <a:xfrm>
          <a:off x="0" y="3958450"/>
          <a:ext cx="2877014" cy="179929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Target market</a:t>
          </a:r>
        </a:p>
      </dsp:txBody>
      <dsp:txXfrm>
        <a:off x="87834" y="4046284"/>
        <a:ext cx="2701346" cy="16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C05C-76AC-E44D-AF63-278106409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8FE72-8F4A-2947-9F24-25BF2C26D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AB62-A8C3-7D42-B1A0-1EF43E80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E0B3-2EC9-4A4E-9B02-117928EE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8308-9138-E346-BB71-E91C08B7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462E-4CD8-0249-941B-E8881034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CFD1-083E-894F-882B-463D5E9B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E2E3-229C-FD46-8AA3-605EFA09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1272-AC2C-684C-821D-6F643828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7478-71C0-0344-B0A1-010F10CA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2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DE5-65FF-A54B-8B45-1236E0C7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1EA6-4DB5-7746-BF67-DC4D063B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4D4E-3137-D748-842D-E6D18AA3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5DE0-15A8-1E4B-B6B2-83CB4B52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C92F-90F7-2341-9477-7EF1D4AB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1AF8-1D6F-2A4F-93EC-47901535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3C66-838A-B34A-B08C-D6CCBEE15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6EC46-5E45-2C4B-9A39-A7F06096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11E80-4E31-B343-8941-7BBBC214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20B6-3728-3740-A999-8D362EB1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9676B-AAE3-4046-9FE1-C767C9D6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5-6A70-2047-A826-9334124D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4E1C-4B16-1644-8B96-EF844704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19FB-9C6C-7342-B238-744B948D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7E3C1-E25C-5B4D-B136-0035BC1EC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35A4-EC76-3F4E-B575-9B2B63728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53ACA-B6E5-7948-A5DA-E671AA6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829B0-5411-3A4E-857B-147D84E4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1AF0F-B892-F242-90CF-EB9919A6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3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3DC4-EA85-A84D-BF94-2E66C5B2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87731-B27D-0543-BD96-89704391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3F843-6738-084C-AAF1-1EAF9DF7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B86F7-D6E9-BE4A-811C-A8C3C0D3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5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CE17-0089-A94C-8A8A-B93F30BC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A0365-B714-664E-8AA6-B4C36D4E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412D-690A-A744-BB6B-D9B9EF20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3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7640-E355-C84D-A164-54F6D64F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692D-2CA8-1244-97A7-FD6E699E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14F63-98AA-FB40-AF17-349DEC80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2422-E570-114D-B76F-B0E02A7D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52BCE-3AEE-0249-8AF6-80F158AA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DD72-5666-474F-A2D5-68813E9E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064C-3CC6-C743-BCCA-E31C63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BB5D1-C9DC-8B49-B524-3F8D93B5D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F6989-5540-A84C-9E4D-0F1109D3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CA4F-081C-5547-8D01-662D6CAD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D0456-D84F-B847-BF25-551B2B14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54A7-87DC-854A-80F6-448D1DD7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2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3617-C86D-7442-8143-EC78F2A4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2F120-BD0F-6C41-8A63-09A19EB2D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9C32-EC9F-194A-AF57-A1827A6E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7014-DA35-9445-B402-4D526819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1BB7-0023-3D43-BC06-1DCD1BC9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D167D-8C42-7240-AAED-727AF821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52F7A-5E3A-5945-AE5F-EABA7E391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4D11-8318-B94B-ACD7-AA300EC1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821D-409E-5E4E-9CC4-85B2305E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B631-6AB2-6742-A533-7EBF679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0BC8D-279C-3D45-91D4-0BA65258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3EB1-D1EF-B24B-9140-608B1B5B1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A798-AAF7-DB4B-8DD0-07AA433E1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C022-E10B-6042-ABB2-912AAD0C5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B772-652D-8E40-A1B5-D8F9E6488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eb.microsoftstream.com/embed/video/1fa968d6-0248-4d04-ad85-772adbf06025?autoplay=false&amp;showinfo=true&amp;app=powerpoint&amp;appPlatform=web&amp;hostCorrelationId=290c1a8c-9a77-44c7-8867-f882090852c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357" y="205855"/>
            <a:ext cx="3201366" cy="4186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Email to Artificial Intelligence</a:t>
            </a:r>
            <a:br>
              <a:rPr lang="en-US" sz="2800">
                <a:solidFill>
                  <a:srgbClr val="FFFFFF"/>
                </a:solidFill>
                <a:cs typeface="Calibri Light"/>
              </a:rPr>
            </a:b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Design Phase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Scott Burdick Michael </a:t>
            </a:r>
            <a:r>
              <a:rPr lang="en-US" sz="2800" err="1">
                <a:solidFill>
                  <a:schemeClr val="bg1"/>
                </a:solidFill>
                <a:ea typeface="+mj-lt"/>
                <a:cs typeface="+mj-lt"/>
              </a:rPr>
              <a:t>Celesti</a:t>
            </a:r>
            <a:br>
              <a:rPr lang="en-US"/>
            </a:br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Daniel Chong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 John Garrett</a:t>
            </a:r>
            <a:br>
              <a:rPr lang="en-US" sz="2800"/>
            </a:br>
            <a:endParaRPr lang="en-US" sz="280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D3788-0CC4-4F60-8D20-9BFB7CE86C6C}"/>
              </a:ext>
            </a:extLst>
          </p:cNvPr>
          <p:cNvGrpSpPr/>
          <p:nvPr/>
        </p:nvGrpSpPr>
        <p:grpSpPr>
          <a:xfrm>
            <a:off x="1000600" y="4400774"/>
            <a:ext cx="2147533" cy="2101353"/>
            <a:chOff x="732690" y="987697"/>
            <a:chExt cx="4338638" cy="4238625"/>
          </a:xfrm>
        </p:grpSpPr>
        <p:pic>
          <p:nvPicPr>
            <p:cNvPr id="4" name="Picture 5" descr="Icon&#10;&#10;Description automatically generated">
              <a:extLst>
                <a:ext uri="{FF2B5EF4-FFF2-40B4-BE49-F238E27FC236}">
                  <a16:creationId xmlns:a16="http://schemas.microsoft.com/office/drawing/2014/main" id="{19EFCBCC-386E-4FB6-82AC-D6CA194FD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690" y="987697"/>
              <a:ext cx="4338638" cy="4238625"/>
            </a:xfrm>
            <a:prstGeom prst="rect">
              <a:avLst/>
            </a:prstGeom>
          </p:spPr>
        </p:pic>
        <p:pic>
          <p:nvPicPr>
            <p:cNvPr id="25" name="Picture 2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A36D92DF-ED1C-45FA-83FA-18FC6A4E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5056" y="4611494"/>
              <a:ext cx="2638425" cy="571500"/>
            </a:xfrm>
            <a:prstGeom prst="rect">
              <a:avLst/>
            </a:prstGeom>
          </p:spPr>
        </p:pic>
      </p:grp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63E5F30C-DFB8-431A-BE18-9EEBD2081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815750"/>
              </p:ext>
            </p:extLst>
          </p:nvPr>
        </p:nvGraphicFramePr>
        <p:xfrm>
          <a:off x="4599878" y="550127"/>
          <a:ext cx="7192536" cy="575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800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950F8-95C9-48AC-832D-0A352E56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Key Feature Comparison</a:t>
            </a:r>
            <a:endParaRPr lang="en-US" sz="3600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80A1A3-E374-4C28-97FA-44CCB5D3E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876547"/>
              </p:ext>
            </p:extLst>
          </p:nvPr>
        </p:nvGraphicFramePr>
        <p:xfrm>
          <a:off x="838200" y="2003943"/>
          <a:ext cx="10515603" cy="3994706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605865">
                  <a:extLst>
                    <a:ext uri="{9D8B030D-6E8A-4147-A177-3AD203B41FA5}">
                      <a16:colId xmlns:a16="http://schemas.microsoft.com/office/drawing/2014/main" val="2101781385"/>
                    </a:ext>
                  </a:extLst>
                </a:gridCol>
                <a:gridCol w="1828943">
                  <a:extLst>
                    <a:ext uri="{9D8B030D-6E8A-4147-A177-3AD203B41FA5}">
                      <a16:colId xmlns:a16="http://schemas.microsoft.com/office/drawing/2014/main" val="747354961"/>
                    </a:ext>
                  </a:extLst>
                </a:gridCol>
                <a:gridCol w="1794737">
                  <a:extLst>
                    <a:ext uri="{9D8B030D-6E8A-4147-A177-3AD203B41FA5}">
                      <a16:colId xmlns:a16="http://schemas.microsoft.com/office/drawing/2014/main" val="718301985"/>
                    </a:ext>
                  </a:extLst>
                </a:gridCol>
                <a:gridCol w="1820020">
                  <a:extLst>
                    <a:ext uri="{9D8B030D-6E8A-4147-A177-3AD203B41FA5}">
                      <a16:colId xmlns:a16="http://schemas.microsoft.com/office/drawing/2014/main" val="1605031016"/>
                    </a:ext>
                  </a:extLst>
                </a:gridCol>
                <a:gridCol w="1637095">
                  <a:extLst>
                    <a:ext uri="{9D8B030D-6E8A-4147-A177-3AD203B41FA5}">
                      <a16:colId xmlns:a16="http://schemas.microsoft.com/office/drawing/2014/main" val="55144743"/>
                    </a:ext>
                  </a:extLst>
                </a:gridCol>
                <a:gridCol w="1828943">
                  <a:extLst>
                    <a:ext uri="{9D8B030D-6E8A-4147-A177-3AD203B41FA5}">
                      <a16:colId xmlns:a16="http://schemas.microsoft.com/office/drawing/2014/main" val="3509904716"/>
                    </a:ext>
                  </a:extLst>
                </a:gridCol>
              </a:tblGrid>
              <a:tr h="719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b="1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Clean Email</a:t>
                      </a:r>
                    </a:p>
                  </a:txBody>
                  <a:tcPr marL="171324" marR="128493" marT="85662" marB="85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SaneBox</a:t>
                      </a:r>
                    </a:p>
                  </a:txBody>
                  <a:tcPr marL="171324" marR="128493" marT="85662" marB="85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ActiveInbox</a:t>
                      </a:r>
                    </a:p>
                  </a:txBody>
                  <a:tcPr marL="171324" marR="128493" marT="85662" marB="85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Sharepoint</a:t>
                      </a:r>
                    </a:p>
                  </a:txBody>
                  <a:tcPr marL="171324" marR="128493" marT="85662" marB="85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35322"/>
                  </a:ext>
                </a:extLst>
              </a:tr>
              <a:tr h="5767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Sorting Schema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content-based sorting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header-based sorting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content-based sorting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Task-based sorting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direct chat messaging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99728"/>
                  </a:ext>
                </a:extLst>
              </a:tr>
              <a:tr h="5767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Collaboration Functionality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Multi-User,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 email providers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user, all email providers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user, all email providers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User, Gmail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Multi-User,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email support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77432"/>
                  </a:ext>
                </a:extLst>
              </a:tr>
              <a:tr h="3911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Analytics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Analytics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Analytics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42241"/>
                  </a:ext>
                </a:extLst>
              </a:tr>
              <a:tr h="5767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File Management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Cloud Storage, team </a:t>
                      </a:r>
                      <a:r>
                        <a:rPr lang="en-U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fileshare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  <a:p>
                      <a:pPr lvl="0">
                        <a:buNone/>
                      </a:pP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Cloud storage</a:t>
                      </a:r>
                    </a:p>
                    <a:p>
                      <a:pPr lvl="0">
                        <a:buNone/>
                      </a:pP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  <a:p>
                      <a:pPr lvl="0">
                        <a:buNone/>
                      </a:pP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Cloud Storage, team </a:t>
                      </a:r>
                      <a:r>
                        <a:rPr lang="en-U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fileshare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55445"/>
                  </a:ext>
                </a:extLst>
              </a:tr>
              <a:tr h="5767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 Cost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Free to Use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$10/month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$7/month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$4.16/month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$5/month</a:t>
                      </a:r>
                    </a:p>
                  </a:txBody>
                  <a:tcPr marL="171324" marR="128493" marT="85662" marB="85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7871"/>
                  </a:ext>
                </a:extLst>
              </a:tr>
              <a:tr h="5767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Enterprise Cost</a:t>
                      </a:r>
                    </a:p>
                  </a:txBody>
                  <a:tcPr marL="171324" marR="128492" marT="85661" marB="8566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</a:t>
                      </a:r>
                    </a:p>
                  </a:txBody>
                  <a:tcPr marL="171324" marR="128492" marT="85661" marB="8566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171324" marR="128492" marT="85661" marB="8566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171324" marR="128492" marT="85661" marB="8566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171324" marR="128492" marT="85661" marB="8566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solidFill>
                      <a:srgbClr val="FC6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$$$</a:t>
                      </a:r>
                    </a:p>
                  </a:txBody>
                  <a:tcPr marL="171324" marR="128492" marT="85661" marB="8566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solidFill>
                      <a:srgbClr val="FC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15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A1EBBE3-C0F4-4965-B562-A136FECBCFFE}"/>
              </a:ext>
            </a:extLst>
          </p:cNvPr>
          <p:cNvGrpSpPr/>
          <p:nvPr/>
        </p:nvGrpSpPr>
        <p:grpSpPr>
          <a:xfrm>
            <a:off x="2896038" y="1776838"/>
            <a:ext cx="839700" cy="807166"/>
            <a:chOff x="732690" y="987697"/>
            <a:chExt cx="4338638" cy="4238625"/>
          </a:xfrm>
        </p:grpSpPr>
        <p:pic>
          <p:nvPicPr>
            <p:cNvPr id="12" name="Picture 5" descr="Icon&#10;&#10;Description automatically generated">
              <a:extLst>
                <a:ext uri="{FF2B5EF4-FFF2-40B4-BE49-F238E27FC236}">
                  <a16:creationId xmlns:a16="http://schemas.microsoft.com/office/drawing/2014/main" id="{D5531DCF-0EB1-45AF-8FD1-8575635E9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690" y="987697"/>
              <a:ext cx="4338638" cy="4238625"/>
            </a:xfrm>
            <a:prstGeom prst="rect">
              <a:avLst/>
            </a:prstGeom>
          </p:spPr>
        </p:pic>
        <p:pic>
          <p:nvPicPr>
            <p:cNvPr id="14" name="Picture 2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D1CB91C-68AA-46B8-B456-569CFF081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5056" y="4611494"/>
              <a:ext cx="2638425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4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raphical user interface, website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0AA6E00F-E659-4CD7-A787-12AA8BB87D4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39" y="174619"/>
            <a:ext cx="12127734" cy="67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1841-93FC-4D3F-A1E7-CAAF40D9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51" y="338328"/>
            <a:ext cx="4595714" cy="1608328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Collaboration Functionality</a:t>
            </a:r>
            <a:endParaRPr lang="en-US" sz="3200">
              <a:cs typeface="Calibri Ligh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2E3FC-E5D7-42EF-A037-1CB555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>
                <a:cs typeface="Calibri"/>
              </a:rPr>
              <a:t>Multi-users </a:t>
            </a:r>
          </a:p>
          <a:p>
            <a:pPr lvl="1"/>
            <a:r>
              <a:rPr lang="en-US" sz="2000">
                <a:cs typeface="Calibri"/>
              </a:rPr>
              <a:t>Accessible for many users</a:t>
            </a:r>
          </a:p>
          <a:p>
            <a:pPr lvl="1"/>
            <a:r>
              <a:rPr lang="en-US" sz="2000">
                <a:cs typeface="Calibri"/>
              </a:rPr>
              <a:t>Headquarter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cs typeface="Calibri"/>
              </a:rPr>
              <a:t>of shared </a:t>
            </a:r>
            <a:r>
              <a:rPr lang="en-US" sz="2000">
                <a:ea typeface="+mn-lt"/>
                <a:cs typeface="+mn-lt"/>
              </a:rPr>
              <a:t>knowledge </a:t>
            </a:r>
          </a:p>
          <a:p>
            <a:r>
              <a:rPr lang="en-US" sz="2000">
                <a:ea typeface="+mn-lt"/>
                <a:cs typeface="+mn-lt"/>
              </a:rPr>
              <a:t>Multi-email providers </a:t>
            </a:r>
          </a:p>
          <a:p>
            <a:pPr lvl="1"/>
            <a:r>
              <a:rPr lang="en-US" sz="2000">
                <a:ea typeface="+mn-lt"/>
                <a:cs typeface="+mn-lt"/>
              </a:rPr>
              <a:t>Convenient for a variety of email users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4CC6E3C-7EB2-4FAF-8BA9-3A84941F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951978"/>
            <a:ext cx="4974336" cy="2872678"/>
          </a:xfrm>
          <a:prstGeom prst="rect">
            <a:avLst/>
          </a:prstGeom>
        </p:spPr>
      </p:pic>
      <p:sp>
        <p:nvSpPr>
          <p:cNvPr id="45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9E4587E-F221-4458-925E-DB1387AB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082554"/>
            <a:ext cx="4974336" cy="26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91841-93FC-4D3F-A1E7-CAAF40D9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4" y="275063"/>
            <a:ext cx="4784796" cy="133084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 Analytics For Organizations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3F5B-7AE3-4F52-8E69-158F40A3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86" y="1840979"/>
            <a:ext cx="5302256" cy="3908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/>
              </a:rPr>
              <a:t>Data Analytics to help the team evaluate their communication effectiveness &amp; tool utilization</a:t>
            </a:r>
          </a:p>
          <a:p>
            <a:r>
              <a:rPr lang="en-US" sz="2400">
                <a:cs typeface="Calibri"/>
              </a:rPr>
              <a:t>Metrics include (separated by project):</a:t>
            </a:r>
          </a:p>
          <a:p>
            <a:pPr lvl="1"/>
            <a:r>
              <a:rPr lang="en-US">
                <a:cs typeface="Calibri"/>
              </a:rPr>
              <a:t>Average Email turnover time</a:t>
            </a:r>
          </a:p>
          <a:p>
            <a:pPr lvl="1"/>
            <a:r>
              <a:rPr lang="en-US">
                <a:cs typeface="Calibri"/>
              </a:rPr>
              <a:t>Auto-populated Deadline tracking</a:t>
            </a:r>
          </a:p>
          <a:p>
            <a:pPr lvl="1"/>
            <a:r>
              <a:rPr lang="en-US">
                <a:cs typeface="Calibri"/>
              </a:rPr>
              <a:t>Number of daily/weekly/monthly client engagements</a:t>
            </a:r>
          </a:p>
          <a:p>
            <a:pPr lvl="1"/>
            <a:r>
              <a:rPr lang="en-US">
                <a:cs typeface="Calibri"/>
              </a:rPr>
              <a:t>File sharing summary</a:t>
            </a:r>
          </a:p>
          <a:p>
            <a:pPr lvl="1"/>
            <a:r>
              <a:rPr lang="en-US">
                <a:cs typeface="Calibri"/>
              </a:rPr>
              <a:t>Estimated time save for organizations</a:t>
            </a: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27F9F5B-CA7D-45D0-9C7B-6DE56971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7"/>
          <a:stretch/>
        </p:blipFill>
        <p:spPr>
          <a:xfrm>
            <a:off x="7308039" y="711819"/>
            <a:ext cx="4449644" cy="509815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06C49E5-6D8A-4869-88E9-9EF401E7D71D}"/>
              </a:ext>
            </a:extLst>
          </p:cNvPr>
          <p:cNvGrpSpPr/>
          <p:nvPr/>
        </p:nvGrpSpPr>
        <p:grpSpPr>
          <a:xfrm>
            <a:off x="5256649" y="4595919"/>
            <a:ext cx="2147533" cy="2101353"/>
            <a:chOff x="732690" y="987697"/>
            <a:chExt cx="4338638" cy="4238625"/>
          </a:xfrm>
        </p:grpSpPr>
        <p:pic>
          <p:nvPicPr>
            <p:cNvPr id="23" name="Picture 5" descr="Icon&#10;&#10;Description automatically generated">
              <a:extLst>
                <a:ext uri="{FF2B5EF4-FFF2-40B4-BE49-F238E27FC236}">
                  <a16:creationId xmlns:a16="http://schemas.microsoft.com/office/drawing/2014/main" id="{56B21258-0742-4D45-AAEC-A27B3CDE3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690" y="987697"/>
              <a:ext cx="4338638" cy="4238625"/>
            </a:xfrm>
            <a:prstGeom prst="rect">
              <a:avLst/>
            </a:prstGeom>
          </p:spPr>
        </p:pic>
        <p:pic>
          <p:nvPicPr>
            <p:cNvPr id="24" name="Picture 2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86EC7F4D-4EB1-43B0-B37C-5787F5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5056" y="4611494"/>
              <a:ext cx="2638425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7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4798662-699E-4844-B257-AF215AB51CA6}"/>
              </a:ext>
            </a:extLst>
          </p:cNvPr>
          <p:cNvSpPr/>
          <p:nvPr/>
        </p:nvSpPr>
        <p:spPr>
          <a:xfrm>
            <a:off x="839021" y="1689018"/>
            <a:ext cx="10282051" cy="46363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91841-93FC-4D3F-A1E7-CAAF40D9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Implementation Plans and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B74F1-FD19-4876-A9E1-E17A01691AF5}"/>
              </a:ext>
            </a:extLst>
          </p:cNvPr>
          <p:cNvSpPr txBox="1"/>
          <p:nvPr/>
        </p:nvSpPr>
        <p:spPr>
          <a:xfrm>
            <a:off x="4575958" y="2755075"/>
            <a:ext cx="3049979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1. Develop AI sorter</a:t>
            </a: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69E2A055-791B-493F-A161-DF7EE618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777" y="3141641"/>
            <a:ext cx="1555668" cy="421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3EE4F3-1DC4-4D6A-9EB2-91571C340F66}"/>
              </a:ext>
            </a:extLst>
          </p:cNvPr>
          <p:cNvSpPr txBox="1"/>
          <p:nvPr/>
        </p:nvSpPr>
        <p:spPr>
          <a:xfrm>
            <a:off x="4282168" y="4005076"/>
            <a:ext cx="369322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2. Create web frontend</a:t>
            </a:r>
            <a:endParaRPr lang="en-US" sz="2400" b="1">
              <a:cs typeface="Calibri"/>
            </a:endParaRPr>
          </a:p>
        </p:txBody>
      </p:sp>
      <p:pic>
        <p:nvPicPr>
          <p:cNvPr id="17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ADD83D55-EB31-408B-98A3-0917F98A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34" y="4472414"/>
            <a:ext cx="1481448" cy="416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5C72A4-D991-4EB5-89FF-C439726C4291}"/>
              </a:ext>
            </a:extLst>
          </p:cNvPr>
          <p:cNvSpPr txBox="1"/>
          <p:nvPr/>
        </p:nvSpPr>
        <p:spPr>
          <a:xfrm>
            <a:off x="3737264" y="5058393"/>
            <a:ext cx="4484914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3. Write Python analytics script</a:t>
            </a:r>
            <a:endParaRPr lang="en-US" sz="2400" b="1">
              <a:cs typeface="Calibri"/>
            </a:endParaRPr>
          </a:p>
        </p:txBody>
      </p:sp>
      <p:pic>
        <p:nvPicPr>
          <p:cNvPr id="19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312DBF0D-1FBC-4A60-BF78-D7FE3D86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15" y="5573335"/>
            <a:ext cx="2604655" cy="456509"/>
          </a:xfrm>
          <a:prstGeom prst="rect">
            <a:avLst/>
          </a:prstGeom>
        </p:spPr>
      </p:pic>
      <p:pic>
        <p:nvPicPr>
          <p:cNvPr id="3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1FEA4E40-4829-4073-A431-EAABDB01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69" y="2607870"/>
            <a:ext cx="510641" cy="10883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4564DF3-A308-4C14-9A24-434C4991F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836" y="1944214"/>
            <a:ext cx="839700" cy="807166"/>
          </a:xfrm>
          <a:prstGeom prst="rect">
            <a:avLst/>
          </a:prstGeom>
        </p:spPr>
      </p:pic>
      <p:pic>
        <p:nvPicPr>
          <p:cNvPr id="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43C114B4-3F46-44CD-8232-6220C23B4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68" y="2607870"/>
            <a:ext cx="510641" cy="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Email to Artificial Intelligence  Design Phase  Scott Burdick Michael Celesti Daniel Chong  John Garrett </vt:lpstr>
      <vt:lpstr>Key Feature Comparison</vt:lpstr>
      <vt:lpstr>PowerPoint Presentation</vt:lpstr>
      <vt:lpstr>Collaboration Functionality</vt:lpstr>
      <vt:lpstr>Data Analytics For Organizations</vt:lpstr>
      <vt:lpstr>Implementation Plans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2021-10-06T20:21:41Z</dcterms:created>
  <dcterms:modified xsi:type="dcterms:W3CDTF">2021-10-28T18:57:00Z</dcterms:modified>
</cp:coreProperties>
</file>