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88" r:id="rId6"/>
    <p:sldId id="294" r:id="rId7"/>
    <p:sldId id="295" r:id="rId8"/>
    <p:sldId id="262" r:id="rId9"/>
    <p:sldId id="298" r:id="rId10"/>
    <p:sldId id="263" r:id="rId11"/>
    <p:sldId id="296" r:id="rId12"/>
    <p:sldId id="289" r:id="rId13"/>
    <p:sldId id="290" r:id="rId14"/>
    <p:sldId id="291" r:id="rId15"/>
    <p:sldId id="297" r:id="rId16"/>
    <p:sldId id="293" r:id="rId17"/>
    <p:sldId id="299" r:id="rId18"/>
    <p:sldId id="285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4381"/>
    <a:srgbClr val="F7B651"/>
    <a:srgbClr val="9DC3E6"/>
    <a:srgbClr val="702F73"/>
    <a:srgbClr val="595959"/>
    <a:srgbClr val="8FC41C"/>
    <a:srgbClr val="26AEDE"/>
    <a:srgbClr val="EB67A1"/>
    <a:srgbClr val="AC1E1C"/>
    <a:srgbClr val="852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8C990-4B60-4A54-ACB1-976FE75E1F4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A53D-CBC8-41AE-90F7-EB26C8020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5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5"/>
          <p:cNvSpPr/>
          <p:nvPr userDrawn="1"/>
        </p:nvSpPr>
        <p:spPr>
          <a:xfrm>
            <a:off x="0" y="0"/>
            <a:ext cx="8238932" cy="6858000"/>
          </a:xfrm>
          <a:custGeom>
            <a:avLst/>
            <a:gdLst>
              <a:gd name="connsiteX0" fmla="*/ 0 w 9153339"/>
              <a:gd name="connsiteY0" fmla="*/ 0 h 6858000"/>
              <a:gd name="connsiteX1" fmla="*/ 7675927 w 9153339"/>
              <a:gd name="connsiteY1" fmla="*/ 0 h 6858000"/>
              <a:gd name="connsiteX2" fmla="*/ 9153333 w 9153339"/>
              <a:gd name="connsiteY2" fmla="*/ 3480318 h 6858000"/>
              <a:gd name="connsiteX3" fmla="*/ 7675927 w 9153339"/>
              <a:gd name="connsiteY3" fmla="*/ 6858000 h 6858000"/>
              <a:gd name="connsiteX4" fmla="*/ 0 w 9153339"/>
              <a:gd name="connsiteY4" fmla="*/ 6858000 h 6858000"/>
              <a:gd name="connsiteX5" fmla="*/ 0 w 91533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3339" h="6858000">
                <a:moveTo>
                  <a:pt x="0" y="0"/>
                </a:moveTo>
                <a:lnTo>
                  <a:pt x="7675927" y="0"/>
                </a:lnTo>
                <a:cubicBezTo>
                  <a:pt x="8644256" y="1088571"/>
                  <a:pt x="9155387" y="2335763"/>
                  <a:pt x="9153333" y="3480318"/>
                </a:cubicBezTo>
                <a:cubicBezTo>
                  <a:pt x="9155387" y="4621763"/>
                  <a:pt x="8485636" y="6024465"/>
                  <a:pt x="767592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02F73">
              <a:alpha val="9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7961876" y="3151944"/>
            <a:ext cx="554111" cy="554111"/>
          </a:xfrm>
          <a:prstGeom prst="ellipse">
            <a:avLst/>
          </a:prstGeom>
          <a:solidFill>
            <a:srgbClr val="702F73">
              <a:alpha val="99000"/>
            </a:srgbClr>
          </a:solidFill>
          <a:ln w="571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02"/>
          <a:stretch>
            <a:fillRect/>
          </a:stretch>
        </p:blipFill>
        <p:spPr>
          <a:xfrm>
            <a:off x="0" y="0"/>
            <a:ext cx="4254759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0"/>
            <a:ext cx="4254759" cy="6858000"/>
          </a:xfrm>
          <a:prstGeom prst="rect">
            <a:avLst/>
          </a:prstGeom>
          <a:solidFill>
            <a:srgbClr val="702F7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977702" y="3151944"/>
            <a:ext cx="554111" cy="554111"/>
          </a:xfrm>
          <a:prstGeom prst="ellipse">
            <a:avLst/>
          </a:prstGeom>
          <a:solidFill>
            <a:srgbClr val="702F73">
              <a:alpha val="99000"/>
            </a:srgbClr>
          </a:solidFill>
          <a:ln w="571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702F7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90486" y="3197165"/>
            <a:ext cx="463670" cy="463670"/>
          </a:xfrm>
          <a:prstGeom prst="ellipse">
            <a:avLst/>
          </a:prstGeom>
          <a:solidFill>
            <a:srgbClr val="702F73">
              <a:alpha val="99000"/>
            </a:srgbClr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11505951" y="6251094"/>
            <a:ext cx="463670" cy="463670"/>
          </a:xfrm>
          <a:prstGeom prst="ellipse">
            <a:avLst/>
          </a:prstGeom>
          <a:solidFill>
            <a:srgbClr val="702F73">
              <a:alpha val="99000"/>
            </a:srgbClr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04782" y="6300366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35902"/>
            <a:ext cx="513184" cy="503853"/>
          </a:xfrm>
          <a:prstGeom prst="rect">
            <a:avLst/>
          </a:prstGeom>
          <a:solidFill>
            <a:srgbClr val="702F7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35563" y="335902"/>
            <a:ext cx="10515600" cy="54927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702F7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582231" y="335902"/>
            <a:ext cx="45719" cy="503853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内容占位符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" t="43817" r="4540" b="13726"/>
          <a:stretch>
            <a:fillRect/>
          </a:stretch>
        </p:blipFill>
        <p:spPr>
          <a:xfrm>
            <a:off x="10028853" y="259285"/>
            <a:ext cx="1940768" cy="7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new&#35270;&#39057;.mp4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9.svg"/><Relationship Id="rId7" Type="http://schemas.openxmlformats.org/officeDocument/2006/relationships/image" Target="../media/image181.png"/><Relationship Id="rId12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1.png"/><Relationship Id="rId11" Type="http://schemas.openxmlformats.org/officeDocument/2006/relationships/image" Target="../media/image19.png"/><Relationship Id="rId5" Type="http://schemas.openxmlformats.org/officeDocument/2006/relationships/image" Target="../media/image161.png"/><Relationship Id="rId10" Type="http://schemas.openxmlformats.org/officeDocument/2006/relationships/image" Target="../media/image180.png"/><Relationship Id="rId4" Type="http://schemas.openxmlformats.org/officeDocument/2006/relationships/image" Target="../media/image150.png"/><Relationship Id="rId9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28244" y="2644170"/>
            <a:ext cx="60003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可视化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拉普拉斯矩阵</a:t>
            </a:r>
            <a:endParaRPr lang="en-US" alt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375" y="4021249"/>
            <a:ext cx="6904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小组：徐沁玫、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张炜晨、石大川、周天立、史伊凡、王思曼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8589" y="6446309"/>
            <a:ext cx="548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清华大学        数据可视化        期中作业答辩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拉普拉斯矩阵</a:t>
            </a:r>
            <a:r>
              <a:rPr lang="en-US" altLang="zh-CN" dirty="0"/>
              <a:t>_</a:t>
            </a:r>
            <a:r>
              <a:rPr lang="zh-CN" altLang="en-US" dirty="0"/>
              <a:t>意义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0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4988D36-6433-4B37-B832-7D762A51EA5D}"/>
              </a:ext>
            </a:extLst>
          </p:cNvPr>
          <p:cNvSpPr txBox="1"/>
          <p:nvPr/>
        </p:nvSpPr>
        <p:spPr>
          <a:xfrm>
            <a:off x="338420" y="1310179"/>
            <a:ext cx="11571142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在机器学习、多维信号处理等领域，凡涉及到图论的地方，就有拉普拉斯矩阵；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谱图论和图信号处理总是专注于图拉普拉斯矩阵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因为图拉普拉斯矩阵能够描述图的变化程度，能够定义图的频率。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优良性质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拉普拉斯矩阵的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个特征值都是非负值。最小特征值是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，拉普拉斯矩阵每一行的和均为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图信号的频率值即为图拉普拉斯矩阵的特征值。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图拉普拉斯矩阵是半正定实对称矩阵。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拉普拉斯矩阵的特征值有一些很好的实际含义。例如，最小非零特征值是图的代数连通度；特征值中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出现的次数就是图连通区域的个数。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40001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57615" y="2611778"/>
            <a:ext cx="54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三、可视化分析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790700" y="2706343"/>
            <a:ext cx="9525" cy="1539879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52510" y="3258109"/>
            <a:ext cx="7381875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可视化什么？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如何实现可视化？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可视化演示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2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可视化分析</a:t>
            </a:r>
            <a:r>
              <a:rPr lang="en-US" altLang="zh-CN" dirty="0"/>
              <a:t>_</a:t>
            </a:r>
            <a:r>
              <a:rPr lang="zh-CN" altLang="en-US" dirty="0"/>
              <a:t>我们想可视化什么？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0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D55083-2BED-4081-97B9-65F6DB32CD36}"/>
              </a:ext>
            </a:extLst>
          </p:cNvPr>
          <p:cNvSpPr txBox="1"/>
          <p:nvPr/>
        </p:nvSpPr>
        <p:spPr>
          <a:xfrm>
            <a:off x="735563" y="1971778"/>
            <a:ext cx="8908208" cy="3905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介绍拉普拉斯方程</a:t>
            </a: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直接通过增加、减少点的数量→改变（</a:t>
            </a: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）新的超图</a:t>
            </a: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拖动点位置等操作，形成新的超图→改变</a:t>
            </a: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，新的超图</a:t>
            </a: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新的超图→自动计算出新的正则化后的拉普拉斯矩阵</a:t>
            </a: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A8C74D-D4A3-4C1D-BC4C-30C92351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387" y="492124"/>
            <a:ext cx="2973395" cy="21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1106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可视化分析</a:t>
            </a:r>
            <a:r>
              <a:rPr lang="en-US" altLang="zh-CN" dirty="0"/>
              <a:t>_</a:t>
            </a:r>
            <a:r>
              <a:rPr lang="zh-CN" altLang="en-US" dirty="0"/>
              <a:t>如何实现可视化？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r>
              <a:rPr lang="zh-CN" altLang="en-US" dirty="0"/>
              <a:t>    </a:t>
            </a:r>
            <a:r>
              <a:rPr lang="en-US" altLang="zh-CN" dirty="0"/>
              <a:t>/30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0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2564C-05C9-4F17-AB37-FC042149C94C}"/>
              </a:ext>
            </a:extLst>
          </p:cNvPr>
          <p:cNvSpPr txBox="1"/>
          <p:nvPr/>
        </p:nvSpPr>
        <p:spPr>
          <a:xfrm>
            <a:off x="676840" y="1015562"/>
            <a:ext cx="877772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图的元素输入（顶点、超边）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→顶点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超边的绘制与交互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）存储数据更新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→邻接矩阵、矩阵的度运算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→拉普拉斯矩阵计算→正则化→输出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技术难点：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超图转化成表格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从图到表格的数据转化   →  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的库、引入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的包来实现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A1E96CD-AF17-4CE8-A09B-9F6A6A82C867}"/>
              </a:ext>
            </a:extLst>
          </p:cNvPr>
          <p:cNvGrpSpPr/>
          <p:nvPr/>
        </p:nvGrpSpPr>
        <p:grpSpPr>
          <a:xfrm>
            <a:off x="6284934" y="2064009"/>
            <a:ext cx="5749588" cy="3646941"/>
            <a:chOff x="6284934" y="2064009"/>
            <a:chExt cx="5749588" cy="364694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1028D2A-16BB-4EAC-9891-EB31506F8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4934" y="2064009"/>
              <a:ext cx="5749588" cy="3057525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E2D0FE-B672-4BF9-83E8-9C1901E746D7}"/>
                </a:ext>
              </a:extLst>
            </p:cNvPr>
            <p:cNvSpPr txBox="1"/>
            <p:nvPr/>
          </p:nvSpPr>
          <p:spPr>
            <a:xfrm>
              <a:off x="8764427" y="5341618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99060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可视化分析</a:t>
            </a:r>
            <a:r>
              <a:rPr lang="en-US" altLang="zh-CN" dirty="0"/>
              <a:t>_</a:t>
            </a:r>
            <a:r>
              <a:rPr lang="zh-CN" altLang="en-US" dirty="0"/>
              <a:t>可视化效果展示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0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5585C2-3201-495E-B9CE-86A0FA3E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3" y="1209814"/>
            <a:ext cx="10375900" cy="47659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561D67-29F6-45E3-805E-37201AF46AF0}"/>
              </a:ext>
            </a:extLst>
          </p:cNvPr>
          <p:cNvSpPr txBox="1"/>
          <p:nvPr/>
        </p:nvSpPr>
        <p:spPr>
          <a:xfrm>
            <a:off x="5875203" y="61527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还有一个小视频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96633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57615" y="3145178"/>
            <a:ext cx="54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四、展望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790700" y="2706343"/>
            <a:ext cx="9525" cy="1539879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_</a:t>
            </a:r>
            <a:r>
              <a:rPr lang="zh-CN" altLang="en-US" dirty="0"/>
              <a:t>展望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0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6A4AE2-C230-415F-B011-ECA8A93A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583" y="2173357"/>
            <a:ext cx="6180429" cy="28388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A12754-C7C1-4BD2-997F-362B1AFC35A1}"/>
              </a:ext>
            </a:extLst>
          </p:cNvPr>
          <p:cNvSpPr txBox="1"/>
          <p:nvPr/>
        </p:nvSpPr>
        <p:spPr>
          <a:xfrm>
            <a:off x="676840" y="2124391"/>
            <a:ext cx="4570482" cy="3351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给边赋权重后的矩阵计算</a:t>
            </a: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后续的应用可视化</a:t>
            </a: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最佳路径算法可视化</a:t>
            </a: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最小生成树算法可视化</a:t>
            </a: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……</a:t>
            </a:r>
          </a:p>
        </p:txBody>
      </p:sp>
    </p:spTree>
    <p:extLst>
      <p:ext uri="{BB962C8B-B14F-4D97-AF65-F5344CB8AC3E}">
        <p14:creationId xmlns:p14="http://schemas.microsoft.com/office/powerpoint/2010/main" val="200218180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B7360F-3437-4810-9D9B-4BC769BA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B9ED6-46CC-4844-92B3-31C383CC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B121B-DF13-4D7F-9F95-BA444FA47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68" y="1518626"/>
            <a:ext cx="6752714" cy="38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23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76164" y="3203013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感谢大家，请批评指导</a:t>
            </a:r>
            <a:endParaRPr lang="zh-CN" alt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C0C07E-2BD5-40E0-905C-395B47CB1907}"/>
              </a:ext>
            </a:extLst>
          </p:cNvPr>
          <p:cNvSpPr txBox="1"/>
          <p:nvPr/>
        </p:nvSpPr>
        <p:spPr>
          <a:xfrm>
            <a:off x="388589" y="6446309"/>
            <a:ext cx="548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清华大学        数据可视化        期中作业答辩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0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066930" y="2759214"/>
            <a:ext cx="1914395" cy="1131451"/>
            <a:chOff x="1066930" y="2759214"/>
            <a:chExt cx="1914395" cy="1131451"/>
          </a:xfrm>
        </p:grpSpPr>
        <p:sp>
          <p:nvSpPr>
            <p:cNvPr id="5" name="文本框 4"/>
            <p:cNvSpPr txBox="1"/>
            <p:nvPr/>
          </p:nvSpPr>
          <p:spPr>
            <a:xfrm>
              <a:off x="1066930" y="2759214"/>
              <a:ext cx="1914395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 </a:t>
              </a:r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31641" y="3429000"/>
              <a:ext cx="1614196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contents</a:t>
              </a:r>
              <a:endParaRPr 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05665" y="1611488"/>
            <a:ext cx="455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702F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    </a:t>
            </a:r>
            <a:r>
              <a:rPr lang="zh-CN" altLang="en-US" sz="3600" b="1" dirty="0">
                <a:solidFill>
                  <a:srgbClr val="702F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  <a:endParaRPr lang="zh-CN" altLang="en-US" sz="3600" b="1" dirty="0">
              <a:solidFill>
                <a:srgbClr val="702F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05665" y="2667493"/>
            <a:ext cx="455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702F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    </a:t>
            </a:r>
            <a:r>
              <a:rPr lang="zh-CN" altLang="en-US" sz="3600" b="1" dirty="0">
                <a:solidFill>
                  <a:srgbClr val="702F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拉普拉斯矩阵</a:t>
            </a:r>
            <a:endParaRPr lang="zh-CN" altLang="zh-CN" sz="3600" b="1" dirty="0">
              <a:solidFill>
                <a:srgbClr val="702F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05665" y="3662538"/>
            <a:ext cx="455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702F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    </a:t>
            </a:r>
            <a:r>
              <a:rPr lang="zh-CN" altLang="en-US" sz="3600" b="1" dirty="0">
                <a:solidFill>
                  <a:srgbClr val="702F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可视化分析</a:t>
            </a:r>
            <a:endParaRPr lang="zh-CN" altLang="en-US" sz="3600" b="1" dirty="0">
              <a:solidFill>
                <a:srgbClr val="702F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15190" y="4642343"/>
            <a:ext cx="455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702F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    </a:t>
            </a:r>
            <a:r>
              <a:rPr lang="zh-CN" altLang="en-US" sz="3600" b="1" dirty="0">
                <a:solidFill>
                  <a:srgbClr val="702F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展望</a:t>
            </a:r>
            <a:endParaRPr lang="zh-CN" altLang="en-US" sz="3600" b="1" dirty="0">
              <a:solidFill>
                <a:srgbClr val="702F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5911591" y="1706522"/>
            <a:ext cx="241559" cy="456261"/>
          </a:xfrm>
          <a:prstGeom prst="parallelogram">
            <a:avLst>
              <a:gd name="adj" fmla="val 74074"/>
            </a:avLst>
          </a:prstGeom>
          <a:solidFill>
            <a:srgbClr val="70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5911591" y="2757243"/>
            <a:ext cx="241559" cy="456261"/>
          </a:xfrm>
          <a:prstGeom prst="parallelogram">
            <a:avLst>
              <a:gd name="adj" fmla="val 74074"/>
            </a:avLst>
          </a:prstGeom>
          <a:solidFill>
            <a:srgbClr val="70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911591" y="3757572"/>
            <a:ext cx="241559" cy="456261"/>
          </a:xfrm>
          <a:prstGeom prst="parallelogram">
            <a:avLst>
              <a:gd name="adj" fmla="val 74074"/>
            </a:avLst>
          </a:prstGeom>
          <a:solidFill>
            <a:srgbClr val="70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5911591" y="4737377"/>
            <a:ext cx="241559" cy="456261"/>
          </a:xfrm>
          <a:prstGeom prst="parallelogram">
            <a:avLst>
              <a:gd name="adj" fmla="val 74074"/>
            </a:avLst>
          </a:prstGeom>
          <a:solidFill>
            <a:srgbClr val="702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3629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57615" y="2611778"/>
            <a:ext cx="54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一、背景介绍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790700" y="2706343"/>
            <a:ext cx="9525" cy="1539879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52510" y="3258109"/>
            <a:ext cx="7381875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图的定义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图的数据结构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超图的特殊意义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3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背景介绍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_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E07D5-B422-4B53-AE2B-6D9D524FAF7C}"/>
              </a:ext>
            </a:extLst>
          </p:cNvPr>
          <p:cNvSpPr txBox="1"/>
          <p:nvPr/>
        </p:nvSpPr>
        <p:spPr>
          <a:xfrm>
            <a:off x="12700" y="966787"/>
            <a:ext cx="3491808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(Graph)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是由顶点的有穷非空集合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和顶点之间边的集合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通常表示为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G = ( V , E 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：数据元素之间是被串起来的，仅有线性关系，每个数据元素只有一个直接前驱和一个直接后继。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：数据元素之间有着明显的层次关系，并且每一层上的数据元素可能和下层中多个元素相关，但仅上下层。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：结点之间的关系可以是任意的，图中任意两个数据元素之间都可能相关。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分类：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F27340-F688-4184-9128-02CF8CAC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4191000"/>
            <a:ext cx="5981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8479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背景介绍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_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图的数据结构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E3890B-3347-48E8-90B6-45833475B680}"/>
              </a:ext>
            </a:extLst>
          </p:cNvPr>
          <p:cNvSpPr txBox="1"/>
          <p:nvPr/>
        </p:nvSpPr>
        <p:spPr>
          <a:xfrm>
            <a:off x="676840" y="1015562"/>
            <a:ext cx="7007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图的数据存储结构：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邻接矩阵法、邻接表法、十字链表法、邻接多重表法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236407C-ED71-4CFF-9E47-6AA141FCA0A8}"/>
              </a:ext>
            </a:extLst>
          </p:cNvPr>
          <p:cNvGrpSpPr/>
          <p:nvPr/>
        </p:nvGrpSpPr>
        <p:grpSpPr>
          <a:xfrm>
            <a:off x="676840" y="2201079"/>
            <a:ext cx="8888395" cy="4519419"/>
            <a:chOff x="676840" y="2201079"/>
            <a:chExt cx="8888395" cy="451941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BD00E7A-2AE8-4E9C-AE0F-34CC4FF9367F}"/>
                </a:ext>
              </a:extLst>
            </p:cNvPr>
            <p:cNvGrpSpPr/>
            <p:nvPr/>
          </p:nvGrpSpPr>
          <p:grpSpPr>
            <a:xfrm>
              <a:off x="676840" y="2201079"/>
              <a:ext cx="8888395" cy="2115819"/>
              <a:chOff x="735563" y="1515279"/>
              <a:chExt cx="8888395" cy="2115819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3481B4-8BF3-4AEC-B0B9-3E4298875E67}"/>
                  </a:ext>
                </a:extLst>
              </p:cNvPr>
              <p:cNvSpPr txBox="1"/>
              <p:nvPr/>
            </p:nvSpPr>
            <p:spPr>
              <a:xfrm>
                <a:off x="735563" y="1515279"/>
                <a:ext cx="8888395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图的邻接矩阵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(Adjacency Matrix)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存储方式是用两个数组来表示图。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一个一维数组存储图中顶点信息，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一个二维数组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称为邻接矩阵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存储图中的边或弧的信息。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3FC78FCB-8457-46F5-A88B-CF1E99360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10363" y="2621805"/>
                <a:ext cx="6236737" cy="1009293"/>
              </a:xfrm>
              <a:prstGeom prst="rect">
                <a:avLst/>
              </a:prstGeom>
            </p:spPr>
          </p:pic>
        </p:grp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79A0107-95E2-4A54-AF65-7A8E62A4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9580" y="4426423"/>
              <a:ext cx="5778797" cy="1994002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731F6E-EB45-47F1-B860-0AFD52419169}"/>
                </a:ext>
              </a:extLst>
            </p:cNvPr>
            <p:cNvSpPr txBox="1"/>
            <p:nvPr/>
          </p:nvSpPr>
          <p:spPr>
            <a:xfrm>
              <a:off x="4006234" y="6351166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图的存储结构：以无向图为例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36734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背景介绍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_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超图的特殊意义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30681F-5051-4FDA-915C-57882374EAD0}"/>
              </a:ext>
            </a:extLst>
          </p:cNvPr>
          <p:cNvSpPr txBox="1"/>
          <p:nvPr/>
        </p:nvSpPr>
        <p:spPr>
          <a:xfrm>
            <a:off x="676840" y="1015562"/>
            <a:ext cx="8497839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图的局限性：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数据的关系：边仅能链接两个顶点。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多维信息的丢失：文献检索的相互引用、多属性数据的相互关联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超图的特点：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较强的数据样本间非线性高阶关联的刻画和挖掘能力。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一条边，可以链接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个以上顶点，表征更为复杂的数据关系。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超图的存储结构：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37D21C-4D36-48D3-ABD3-16D9454A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88149"/>
            <a:ext cx="2973395" cy="211221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D6BA9EDB-0ED9-4248-8F35-1E53205ED71C}"/>
              </a:ext>
            </a:extLst>
          </p:cNvPr>
          <p:cNvGrpSpPr/>
          <p:nvPr/>
        </p:nvGrpSpPr>
        <p:grpSpPr>
          <a:xfrm>
            <a:off x="6483866" y="3665887"/>
            <a:ext cx="5381625" cy="953529"/>
            <a:chOff x="6533079" y="3772224"/>
            <a:chExt cx="5381625" cy="95352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1242DF3-AC57-4313-9CF7-426749B67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3079" y="3772224"/>
              <a:ext cx="5381625" cy="63562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9D22F1-1AA1-45B5-88AB-FD2150F79EDA}"/>
                </a:ext>
              </a:extLst>
            </p:cNvPr>
            <p:cNvSpPr txBox="1"/>
            <p:nvPr/>
          </p:nvSpPr>
          <p:spPr>
            <a:xfrm>
              <a:off x="8323645" y="435642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元素的赋值方式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1D69481-3564-44F1-8F81-E8BC67392CD5}"/>
              </a:ext>
            </a:extLst>
          </p:cNvPr>
          <p:cNvGrpSpPr/>
          <p:nvPr/>
        </p:nvGrpSpPr>
        <p:grpSpPr>
          <a:xfrm>
            <a:off x="7753022" y="4693808"/>
            <a:ext cx="2843312" cy="2012956"/>
            <a:chOff x="7902535" y="4812767"/>
            <a:chExt cx="2843312" cy="2012956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7F358FD-5F16-4970-AC4C-18510E7DF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2535" y="4812767"/>
              <a:ext cx="2843312" cy="714197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3D9882B-609C-48AC-B38D-0675E0819015}"/>
                </a:ext>
              </a:extLst>
            </p:cNvPr>
            <p:cNvSpPr txBox="1"/>
            <p:nvPr/>
          </p:nvSpPr>
          <p:spPr>
            <a:xfrm>
              <a:off x="8770193" y="645639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顶点的度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1E2EC97E-1A1B-4DFA-A6E7-C4B5253EA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456" y="5458772"/>
            <a:ext cx="3470275" cy="76733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58EA58C-6D07-417D-8C35-40C2C66520A7}"/>
              </a:ext>
            </a:extLst>
          </p:cNvPr>
          <p:cNvSpPr txBox="1"/>
          <p:nvPr/>
        </p:nvSpPr>
        <p:spPr>
          <a:xfrm>
            <a:off x="4585751" y="61753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超图的关联矩阵</a:t>
            </a: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0B1415FD-2059-4FAD-B94F-524EE51DA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47275"/>
              </p:ext>
            </p:extLst>
          </p:nvPr>
        </p:nvGraphicFramePr>
        <p:xfrm>
          <a:off x="-2559530" y="2861282"/>
          <a:ext cx="2238503" cy="314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352">
                  <a:extLst>
                    <a:ext uri="{9D8B030D-6E8A-4147-A177-3AD203B41FA5}">
                      <a16:colId xmlns:a16="http://schemas.microsoft.com/office/drawing/2014/main" val="4136264341"/>
                    </a:ext>
                  </a:extLst>
                </a:gridCol>
                <a:gridCol w="415051">
                  <a:extLst>
                    <a:ext uri="{9D8B030D-6E8A-4147-A177-3AD203B41FA5}">
                      <a16:colId xmlns:a16="http://schemas.microsoft.com/office/drawing/2014/main" val="94846524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14221867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736996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89450824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05396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r>
                        <a:rPr lang="en-US" altLang="zh-CN" dirty="0"/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44996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44242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r>
                        <a:rPr lang="en-US" altLang="zh-CN" dirty="0"/>
                        <a:t>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457179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r>
                        <a:rPr lang="en-US" altLang="zh-CN" dirty="0"/>
                        <a:t>v4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372737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r>
                        <a:rPr lang="en-US" altLang="zh-CN" dirty="0"/>
                        <a:t>v5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318155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r>
                        <a:rPr lang="en-US" altLang="zh-CN" dirty="0"/>
                        <a:t>v6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91352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r>
                        <a:rPr lang="en-US" altLang="zh-CN" dirty="0"/>
                        <a:t>v7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871116"/>
                  </a:ext>
                </a:extLst>
              </a:tr>
            </a:tbl>
          </a:graphicData>
        </a:graphic>
      </p:graphicFrame>
      <p:pic>
        <p:nvPicPr>
          <p:cNvPr id="30" name="图片 29">
            <a:extLst>
              <a:ext uri="{FF2B5EF4-FFF2-40B4-BE49-F238E27FC236}">
                <a16:creationId xmlns:a16="http://schemas.microsoft.com/office/drawing/2014/main" id="{DA2566A9-D767-474E-B553-CB3CAE810C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98" y="3957085"/>
            <a:ext cx="1462001" cy="21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406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57615" y="2611778"/>
            <a:ext cx="541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二、拉普拉斯矩阵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790700" y="2706343"/>
            <a:ext cx="9525" cy="1539879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52510" y="3258109"/>
            <a:ext cx="738187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拉普拉斯矩阵的推导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ABA69F"/>
              </a:buClr>
              <a:buSzPct val="80000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拉普拉斯矩阵的意义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442" r="4115" b="13605"/>
          <a:stretch>
            <a:fillRect/>
          </a:stretch>
        </p:blipFill>
        <p:spPr>
          <a:xfrm>
            <a:off x="223936" y="214603"/>
            <a:ext cx="2528596" cy="8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拉普拉斯矩阵</a:t>
            </a:r>
            <a:r>
              <a:rPr lang="en-US" altLang="zh-CN" dirty="0"/>
              <a:t>_</a:t>
            </a:r>
            <a:r>
              <a:rPr lang="zh-CN" altLang="en-US" dirty="0"/>
              <a:t>如何推导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0" y="379706"/>
            <a:ext cx="67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BC112B-F2F0-4E43-90F2-DF8DB6383DC2}"/>
              </a:ext>
            </a:extLst>
          </p:cNvPr>
          <p:cNvSpPr txBox="1"/>
          <p:nvPr/>
        </p:nvSpPr>
        <p:spPr>
          <a:xfrm>
            <a:off x="676840" y="1206500"/>
            <a:ext cx="785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给定无向图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 = (V,E)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如下图所示，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顶点集合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，顶点数为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为边集合：</a:t>
            </a:r>
            <a:endParaRPr lang="en-US" altLang="zh-CN" i="0" dirty="0">
              <a:solidFill>
                <a:srgbClr val="4D4D4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CB30B83-7900-4F87-BE08-C91E542FD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99" y="1575832"/>
            <a:ext cx="2795238" cy="1766667"/>
          </a:xfrm>
          <a:prstGeom prst="rect">
            <a:avLst/>
          </a:prstGeom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F3E808CE-01E4-47F4-B82D-E6DAA40D5D44}"/>
              </a:ext>
            </a:extLst>
          </p:cNvPr>
          <p:cNvGrpSpPr/>
          <p:nvPr/>
        </p:nvGrpSpPr>
        <p:grpSpPr>
          <a:xfrm>
            <a:off x="479570" y="3798391"/>
            <a:ext cx="2690452" cy="2679903"/>
            <a:chOff x="479570" y="3798391"/>
            <a:chExt cx="2690452" cy="2679903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B75C3F5-7B2E-4E90-9C2A-79A567CE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0" y="3798391"/>
              <a:ext cx="2690452" cy="2036739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FAC8B94-86EF-426A-8517-1152825D96E5}"/>
                </a:ext>
              </a:extLst>
            </p:cNvPr>
            <p:cNvSpPr txBox="1"/>
            <p:nvPr/>
          </p:nvSpPr>
          <p:spPr>
            <a:xfrm>
              <a:off x="959014" y="6108962"/>
              <a:ext cx="1731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图的邻接矩阵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A774BEF-1E52-40A6-A1BB-6C9348606FCD}"/>
              </a:ext>
            </a:extLst>
          </p:cNvPr>
          <p:cNvGrpSpPr/>
          <p:nvPr/>
        </p:nvGrpSpPr>
        <p:grpSpPr>
          <a:xfrm>
            <a:off x="3300762" y="3755913"/>
            <a:ext cx="2795238" cy="2722381"/>
            <a:chOff x="3300762" y="3755913"/>
            <a:chExt cx="2795238" cy="2722381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A770993B-1899-4C16-9DF6-72CFF733E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0762" y="3755913"/>
              <a:ext cx="2795238" cy="2079217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6EB12AA-D3C9-4908-962E-291687A956C4}"/>
                </a:ext>
              </a:extLst>
            </p:cNvPr>
            <p:cNvSpPr txBox="1"/>
            <p:nvPr/>
          </p:nvSpPr>
          <p:spPr>
            <a:xfrm>
              <a:off x="4056218" y="6108962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矩阵的度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A465BB37-40FE-4D10-8CCA-8366317E1B50}"/>
              </a:ext>
            </a:extLst>
          </p:cNvPr>
          <p:cNvSpPr txBox="1"/>
          <p:nvPr/>
        </p:nvSpPr>
        <p:spPr>
          <a:xfrm>
            <a:off x="6096000" y="4343948"/>
            <a:ext cx="2033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拉普拉斯矩阵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 = D -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87A7A7D-2CEF-4274-943D-05D764378551}"/>
              </a:ext>
            </a:extLst>
          </p:cNvPr>
          <p:cNvCxnSpPr/>
          <p:nvPr/>
        </p:nvCxnSpPr>
        <p:spPr>
          <a:xfrm>
            <a:off x="6108700" y="5029200"/>
            <a:ext cx="2033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02E8A6E-976B-47AF-B357-DA7DD1494772}"/>
              </a:ext>
            </a:extLst>
          </p:cNvPr>
          <p:cNvGrpSpPr/>
          <p:nvPr/>
        </p:nvGrpSpPr>
        <p:grpSpPr>
          <a:xfrm>
            <a:off x="8430931" y="3755913"/>
            <a:ext cx="3472410" cy="2722381"/>
            <a:chOff x="8430931" y="3755913"/>
            <a:chExt cx="3472410" cy="2722381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30C14D5-39BD-425B-8A99-68A249BF7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931" y="3755913"/>
              <a:ext cx="3472410" cy="2207698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E1ED409-6F3D-40D2-96CD-E5D677DE3849}"/>
                </a:ext>
              </a:extLst>
            </p:cNvPr>
            <p:cNvSpPr txBox="1"/>
            <p:nvPr/>
          </p:nvSpPr>
          <p:spPr>
            <a:xfrm>
              <a:off x="8805224" y="6108962"/>
              <a:ext cx="2842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正则化前的拉普拉斯矩阵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C2F1E68-7A83-4C1C-9A4D-8661529A10B1}"/>
              </a:ext>
            </a:extLst>
          </p:cNvPr>
          <p:cNvGrpSpPr/>
          <p:nvPr/>
        </p:nvGrpSpPr>
        <p:grpSpPr>
          <a:xfrm>
            <a:off x="7010400" y="2209800"/>
            <a:ext cx="5080000" cy="1052880"/>
            <a:chOff x="7010400" y="2209800"/>
            <a:chExt cx="5080000" cy="1052880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A215FA76-C596-48A6-9201-36ECDD1C5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551" y="2552258"/>
              <a:ext cx="4551698" cy="559682"/>
            </a:xfrm>
            <a:prstGeom prst="rect">
              <a:avLst/>
            </a:prstGeom>
          </p:spPr>
        </p:pic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66FCDC0-4A8F-4955-8718-916A2B11B2F8}"/>
                </a:ext>
              </a:extLst>
            </p:cNvPr>
            <p:cNvSpPr/>
            <p:nvPr/>
          </p:nvSpPr>
          <p:spPr>
            <a:xfrm>
              <a:off x="7010400" y="2209800"/>
              <a:ext cx="5080000" cy="10528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124FEA0-1EF3-4B2A-BF57-BB840EF4DEFF}"/>
                </a:ext>
              </a:extLst>
            </p:cNvPr>
            <p:cNvSpPr txBox="1"/>
            <p:nvPr/>
          </p:nvSpPr>
          <p:spPr>
            <a:xfrm>
              <a:off x="8937091" y="2294917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的正则化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7830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C11561-F2E6-4559-9C2C-19570CC8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r>
              <a:rPr lang="zh-CN" altLang="en-US"/>
              <a:t>    </a:t>
            </a:r>
            <a:r>
              <a:rPr lang="en-US" altLang="zh-CN"/>
              <a:t>/30</a:t>
            </a:r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0A03E94-E569-476C-A551-B50DB7B9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336550"/>
            <a:ext cx="10515600" cy="5492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拉普拉斯矩阵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_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形象理解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A95B67-7045-40A5-BE17-B0D53338EC47}"/>
              </a:ext>
            </a:extLst>
          </p:cNvPr>
          <p:cNvSpPr txBox="1"/>
          <p:nvPr/>
        </p:nvSpPr>
        <p:spPr>
          <a:xfrm>
            <a:off x="676840" y="101556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以水塔为例：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F62B2F3-81B4-43F5-92C2-81958670D5B5}"/>
              </a:ext>
            </a:extLst>
          </p:cNvPr>
          <p:cNvGrpSpPr/>
          <p:nvPr/>
        </p:nvGrpSpPr>
        <p:grpSpPr>
          <a:xfrm>
            <a:off x="-22608" y="1022766"/>
            <a:ext cx="9256614" cy="5710456"/>
            <a:chOff x="779223" y="1213266"/>
            <a:chExt cx="9256614" cy="5710456"/>
          </a:xfrm>
        </p:grpSpPr>
        <p:pic>
          <p:nvPicPr>
            <p:cNvPr id="6" name="图形 5" descr="灯塔景色">
              <a:extLst>
                <a:ext uri="{FF2B5EF4-FFF2-40B4-BE49-F238E27FC236}">
                  <a16:creationId xmlns:a16="http://schemas.microsoft.com/office/drawing/2014/main" id="{04C861C3-20DC-4B22-8DFC-190694307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223" y="2285689"/>
              <a:ext cx="1260000" cy="1260000"/>
            </a:xfrm>
            <a:prstGeom prst="rect">
              <a:avLst/>
            </a:prstGeom>
          </p:spPr>
        </p:pic>
        <p:pic>
          <p:nvPicPr>
            <p:cNvPr id="7" name="图形 6" descr="灯塔景色">
              <a:extLst>
                <a:ext uri="{FF2B5EF4-FFF2-40B4-BE49-F238E27FC236}">
                  <a16:creationId xmlns:a16="http://schemas.microsoft.com/office/drawing/2014/main" id="{37EDD4FB-D2CB-4445-A590-D622FA138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3868" y="3090114"/>
              <a:ext cx="1260000" cy="1260000"/>
            </a:xfrm>
            <a:prstGeom prst="rect">
              <a:avLst/>
            </a:prstGeom>
          </p:spPr>
        </p:pic>
        <p:pic>
          <p:nvPicPr>
            <p:cNvPr id="8" name="图形 7" descr="灯塔景色">
              <a:extLst>
                <a:ext uri="{FF2B5EF4-FFF2-40B4-BE49-F238E27FC236}">
                  <a16:creationId xmlns:a16="http://schemas.microsoft.com/office/drawing/2014/main" id="{C9088B74-153C-4E18-A354-FACBBDA9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33594" y="3121987"/>
              <a:ext cx="1260000" cy="1260000"/>
            </a:xfrm>
            <a:prstGeom prst="rect">
              <a:avLst/>
            </a:prstGeom>
          </p:spPr>
        </p:pic>
        <p:pic>
          <p:nvPicPr>
            <p:cNvPr id="9" name="图形 8" descr="灯塔景色">
              <a:extLst>
                <a:ext uri="{FF2B5EF4-FFF2-40B4-BE49-F238E27FC236}">
                  <a16:creationId xmlns:a16="http://schemas.microsoft.com/office/drawing/2014/main" id="{565557C7-4446-450F-9F05-B4A643E68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0090" y="4381987"/>
              <a:ext cx="1260000" cy="1260000"/>
            </a:xfrm>
            <a:prstGeom prst="rect">
              <a:avLst/>
            </a:prstGeom>
          </p:spPr>
        </p:pic>
        <p:pic>
          <p:nvPicPr>
            <p:cNvPr id="10" name="图形 9" descr="灯塔景色">
              <a:extLst>
                <a:ext uri="{FF2B5EF4-FFF2-40B4-BE49-F238E27FC236}">
                  <a16:creationId xmlns:a16="http://schemas.microsoft.com/office/drawing/2014/main" id="{5FE3757F-3A0D-4F31-81B3-CBCFB9FB4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3868" y="5266118"/>
              <a:ext cx="1260000" cy="1260000"/>
            </a:xfrm>
            <a:prstGeom prst="rect">
              <a:avLst/>
            </a:prstGeom>
          </p:spPr>
        </p:pic>
        <p:pic>
          <p:nvPicPr>
            <p:cNvPr id="11" name="图形 10" descr="灯塔景色">
              <a:extLst>
                <a:ext uri="{FF2B5EF4-FFF2-40B4-BE49-F238E27FC236}">
                  <a16:creationId xmlns:a16="http://schemas.microsoft.com/office/drawing/2014/main" id="{12CFC192-BE0C-4713-ACB7-DD692BFB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33594" y="5266118"/>
              <a:ext cx="1260000" cy="1260000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138C673-434B-495C-B6B6-4BC892421225}"/>
                </a:ext>
              </a:extLst>
            </p:cNvPr>
            <p:cNvGrpSpPr/>
            <p:nvPr/>
          </p:nvGrpSpPr>
          <p:grpSpPr>
            <a:xfrm>
              <a:off x="4177098" y="3720114"/>
              <a:ext cx="1639726" cy="223786"/>
              <a:chOff x="5366422" y="2166863"/>
              <a:chExt cx="1639726" cy="223786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9FBD984-75FD-45D1-A4F0-E01FB8AD2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166863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0ABBCED-FBA3-4796-9404-4BAFA4BC1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358776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7E27D8-5CD3-4571-BF01-337E5CF1B92F}"/>
                </a:ext>
              </a:extLst>
            </p:cNvPr>
            <p:cNvGrpSpPr/>
            <p:nvPr/>
          </p:nvGrpSpPr>
          <p:grpSpPr>
            <a:xfrm rot="1888042">
              <a:off x="7172169" y="4321426"/>
              <a:ext cx="1639726" cy="223786"/>
              <a:chOff x="5366422" y="2166863"/>
              <a:chExt cx="1639726" cy="223786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298517F-2DB3-47E5-B4E7-154C3C173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166863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F469268-C917-4E62-A9DB-C381D1838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358776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E7F9777-754F-4456-88E6-F1678B77DD96}"/>
                </a:ext>
              </a:extLst>
            </p:cNvPr>
            <p:cNvGrpSpPr/>
            <p:nvPr/>
          </p:nvGrpSpPr>
          <p:grpSpPr>
            <a:xfrm rot="20080557">
              <a:off x="7162851" y="5768754"/>
              <a:ext cx="1639726" cy="223786"/>
              <a:chOff x="5366422" y="2166863"/>
              <a:chExt cx="1639726" cy="223786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837A0FCC-1358-4EA2-8446-CA96D3A66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166863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CAB01DC-FEDA-43D6-B630-1C88FE1D8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358776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5BB5086-5A09-4082-B870-5A2484D8E252}"/>
                </a:ext>
              </a:extLst>
            </p:cNvPr>
            <p:cNvGrpSpPr/>
            <p:nvPr/>
          </p:nvGrpSpPr>
          <p:grpSpPr>
            <a:xfrm rot="5400000">
              <a:off x="6038861" y="4601102"/>
              <a:ext cx="935516" cy="337972"/>
              <a:chOff x="5366422" y="2166863"/>
              <a:chExt cx="1639726" cy="223786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04EE612-DD72-4082-8601-B0E43EF9D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166863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F81B573-3AF8-4E3B-A805-83CC766CF1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358776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F5CA91F-6C3E-4541-8EBB-BA3DDD09F6CF}"/>
                </a:ext>
              </a:extLst>
            </p:cNvPr>
            <p:cNvGrpSpPr/>
            <p:nvPr/>
          </p:nvGrpSpPr>
          <p:grpSpPr>
            <a:xfrm rot="5400000">
              <a:off x="3177969" y="4680759"/>
              <a:ext cx="935516" cy="337972"/>
              <a:chOff x="5366422" y="2166863"/>
              <a:chExt cx="1639726" cy="223786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15ACE5BF-061F-4085-8E3C-27C805E4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166863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A0B16BA-CE61-4B0A-83C1-763AD24D6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358776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3DE8D58-64EB-4FCE-9DE9-21A81289D4FC}"/>
                </a:ext>
              </a:extLst>
            </p:cNvPr>
            <p:cNvGrpSpPr/>
            <p:nvPr/>
          </p:nvGrpSpPr>
          <p:grpSpPr>
            <a:xfrm>
              <a:off x="4177098" y="6174054"/>
              <a:ext cx="1639726" cy="223786"/>
              <a:chOff x="5366422" y="2166863"/>
              <a:chExt cx="1639726" cy="223786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0D7CBE7-CA9C-435A-A3B9-E92DE6CE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166863"/>
                <a:ext cx="1639726" cy="3187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97A85122-B50D-488B-9B9F-022D152DC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358776"/>
                <a:ext cx="1639726" cy="31873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D165EC0-7F0A-4B33-923A-6923E88CB194}"/>
                </a:ext>
              </a:extLst>
            </p:cNvPr>
            <p:cNvGrpSpPr/>
            <p:nvPr/>
          </p:nvGrpSpPr>
          <p:grpSpPr>
            <a:xfrm rot="2213551">
              <a:off x="1658932" y="3110217"/>
              <a:ext cx="1639726" cy="223786"/>
              <a:chOff x="5366422" y="2166863"/>
              <a:chExt cx="1639726" cy="223786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98BAC12-CB3C-495D-BEDF-8EA713B7D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166863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AD9D41E-B5E9-48A6-8C75-7381D86E9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22" y="2358776"/>
                <a:ext cx="1639726" cy="3187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0E67410-185D-4323-8D09-1A343B43ECCA}"/>
                </a:ext>
              </a:extLst>
            </p:cNvPr>
            <p:cNvSpPr txBox="1"/>
            <p:nvPr/>
          </p:nvSpPr>
          <p:spPr>
            <a:xfrm>
              <a:off x="840132" y="1902701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FBF1FB0-8962-4854-8349-66DF074E8460}"/>
                </a:ext>
              </a:extLst>
            </p:cNvPr>
            <p:cNvSpPr txBox="1"/>
            <p:nvPr/>
          </p:nvSpPr>
          <p:spPr>
            <a:xfrm>
              <a:off x="2964427" y="2708114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389D287-ACE5-4542-BB94-1DC42D852989}"/>
                </a:ext>
              </a:extLst>
            </p:cNvPr>
            <p:cNvSpPr txBox="1"/>
            <p:nvPr/>
          </p:nvSpPr>
          <p:spPr>
            <a:xfrm>
              <a:off x="2983959" y="6530882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h3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E72A6F3-A257-4AE0-8376-9E0A8BCA5FD9}"/>
                </a:ext>
              </a:extLst>
            </p:cNvPr>
            <p:cNvSpPr txBox="1"/>
            <p:nvPr/>
          </p:nvSpPr>
          <p:spPr>
            <a:xfrm>
              <a:off x="5836528" y="2700722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h5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8508534-81AD-4716-88B6-0D3ED5C03163}"/>
                </a:ext>
              </a:extLst>
            </p:cNvPr>
            <p:cNvSpPr txBox="1"/>
            <p:nvPr/>
          </p:nvSpPr>
          <p:spPr>
            <a:xfrm>
              <a:off x="5891184" y="6554390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h4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B4B490D-380C-4724-9A34-ECFAFAEE75D1}"/>
                </a:ext>
              </a:extLst>
            </p:cNvPr>
            <p:cNvSpPr txBox="1"/>
            <p:nvPr/>
          </p:nvSpPr>
          <p:spPr>
            <a:xfrm>
              <a:off x="8775837" y="4032638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h6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A076F1A-04FD-4DE0-8501-EDFEB852A6F9}"/>
                    </a:ext>
                  </a:extLst>
                </p:cNvPr>
                <p:cNvSpPr txBox="1"/>
                <p:nvPr/>
              </p:nvSpPr>
              <p:spPr>
                <a:xfrm>
                  <a:off x="1942750" y="4338979"/>
                  <a:ext cx="3013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A076F1A-04FD-4DE0-8501-EDFEB852A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750" y="4338979"/>
                  <a:ext cx="30130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600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019B82FA-0AF9-449E-A871-61E190C44C62}"/>
                    </a:ext>
                  </a:extLst>
                </p:cNvPr>
                <p:cNvSpPr txBox="1"/>
                <p:nvPr/>
              </p:nvSpPr>
              <p:spPr>
                <a:xfrm>
                  <a:off x="4935256" y="4797265"/>
                  <a:ext cx="3013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019B82FA-0AF9-449E-A871-61E190C44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256" y="4797265"/>
                  <a:ext cx="30130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204" r="-816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F94199A-BEB8-485F-80F3-2E988F7A3B55}"/>
                    </a:ext>
                  </a:extLst>
                </p:cNvPr>
                <p:cNvSpPr txBox="1"/>
                <p:nvPr/>
              </p:nvSpPr>
              <p:spPr>
                <a:xfrm>
                  <a:off x="7369242" y="4972291"/>
                  <a:ext cx="3013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F94199A-BEB8-485F-80F3-2E988F7A3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242" y="4972291"/>
                  <a:ext cx="30130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515C21C-D4BE-4F83-9A75-37B6B9DA85B9}"/>
                </a:ext>
              </a:extLst>
            </p:cNvPr>
            <p:cNvSpPr/>
            <p:nvPr/>
          </p:nvSpPr>
          <p:spPr>
            <a:xfrm>
              <a:off x="1601660" y="4066767"/>
              <a:ext cx="996945" cy="7932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86F371F-6157-44BD-A0D9-40EFEE7410B8}"/>
                </a:ext>
              </a:extLst>
            </p:cNvPr>
            <p:cNvCxnSpPr>
              <a:cxnSpLocks/>
              <a:stCxn id="6" idx="2"/>
              <a:endCxn id="42" idx="1"/>
            </p:cNvCxnSpPr>
            <p:nvPr/>
          </p:nvCxnSpPr>
          <p:spPr>
            <a:xfrm>
              <a:off x="1409223" y="3545689"/>
              <a:ext cx="338436" cy="6372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1167368-85EE-41C2-A819-5DC14EA4C0A7}"/>
                </a:ext>
              </a:extLst>
            </p:cNvPr>
            <p:cNvCxnSpPr>
              <a:cxnSpLocks/>
              <a:stCxn id="7" idx="2"/>
              <a:endCxn id="42" idx="6"/>
            </p:cNvCxnSpPr>
            <p:nvPr/>
          </p:nvCxnSpPr>
          <p:spPr>
            <a:xfrm flipH="1">
              <a:off x="2598605" y="4350114"/>
              <a:ext cx="965263" cy="113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FD89AF8-B44E-4635-BCBF-5EEF65C866CA}"/>
                </a:ext>
              </a:extLst>
            </p:cNvPr>
            <p:cNvCxnSpPr>
              <a:cxnSpLocks/>
              <a:stCxn id="42" idx="4"/>
              <a:endCxn id="10" idx="1"/>
            </p:cNvCxnSpPr>
            <p:nvPr/>
          </p:nvCxnSpPr>
          <p:spPr>
            <a:xfrm>
              <a:off x="2100133" y="4860057"/>
              <a:ext cx="833735" cy="10360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855D560-2E11-49E2-AB36-73E25BB103F5}"/>
                </a:ext>
              </a:extLst>
            </p:cNvPr>
            <p:cNvSpPr/>
            <p:nvPr/>
          </p:nvSpPr>
          <p:spPr>
            <a:xfrm>
              <a:off x="4553552" y="4579532"/>
              <a:ext cx="996945" cy="79329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6E56F08-DBB6-4BF7-9DE9-1AF42485C7CB}"/>
                </a:ext>
              </a:extLst>
            </p:cNvPr>
            <p:cNvCxnSpPr>
              <a:cxnSpLocks/>
              <a:stCxn id="46" idx="1"/>
              <a:endCxn id="7" idx="2"/>
            </p:cNvCxnSpPr>
            <p:nvPr/>
          </p:nvCxnSpPr>
          <p:spPr>
            <a:xfrm flipH="1" flipV="1">
              <a:off x="3563868" y="4350114"/>
              <a:ext cx="1135683" cy="3455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DAD982D-1B11-46E9-A203-C1B7FC6357E0}"/>
                </a:ext>
              </a:extLst>
            </p:cNvPr>
            <p:cNvCxnSpPr>
              <a:cxnSpLocks/>
              <a:stCxn id="46" idx="7"/>
              <a:endCxn id="8" idx="2"/>
            </p:cNvCxnSpPr>
            <p:nvPr/>
          </p:nvCxnSpPr>
          <p:spPr>
            <a:xfrm flipV="1">
              <a:off x="5404498" y="4381987"/>
              <a:ext cx="1059096" cy="31372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6257A15E-F698-46D7-AD22-CD5D5EDE2BEB}"/>
                </a:ext>
              </a:extLst>
            </p:cNvPr>
            <p:cNvCxnSpPr>
              <a:cxnSpLocks/>
              <a:stCxn id="46" idx="5"/>
              <a:endCxn id="11" idx="1"/>
            </p:cNvCxnSpPr>
            <p:nvPr/>
          </p:nvCxnSpPr>
          <p:spPr>
            <a:xfrm>
              <a:off x="5404498" y="5256647"/>
              <a:ext cx="429096" cy="6394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352CBC5-406E-44B6-9A5F-EE1ABBF1CAAF}"/>
                </a:ext>
              </a:extLst>
            </p:cNvPr>
            <p:cNvCxnSpPr>
              <a:cxnSpLocks/>
              <a:stCxn id="46" idx="3"/>
              <a:endCxn id="10" idx="3"/>
            </p:cNvCxnSpPr>
            <p:nvPr/>
          </p:nvCxnSpPr>
          <p:spPr>
            <a:xfrm flipH="1">
              <a:off x="4193868" y="5256647"/>
              <a:ext cx="505683" cy="63947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6479050-9CF6-425B-8B75-8B7C0C7C2A9C}"/>
                </a:ext>
              </a:extLst>
            </p:cNvPr>
            <p:cNvSpPr/>
            <p:nvPr/>
          </p:nvSpPr>
          <p:spPr>
            <a:xfrm>
              <a:off x="6978404" y="4841201"/>
              <a:ext cx="996945" cy="7932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109F984-7E30-48F5-AB4B-C26DE38C1A5C}"/>
                </a:ext>
              </a:extLst>
            </p:cNvPr>
            <p:cNvCxnSpPr>
              <a:cxnSpLocks/>
              <a:stCxn id="51" idx="1"/>
              <a:endCxn id="8" idx="2"/>
            </p:cNvCxnSpPr>
            <p:nvPr/>
          </p:nvCxnSpPr>
          <p:spPr>
            <a:xfrm flipH="1" flipV="1">
              <a:off x="6463594" y="4381987"/>
              <a:ext cx="660809" cy="5753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E7745C2-6AF4-423F-898D-4FFC79A7D83F}"/>
                </a:ext>
              </a:extLst>
            </p:cNvPr>
            <p:cNvCxnSpPr>
              <a:cxnSpLocks/>
              <a:stCxn id="51" idx="6"/>
              <a:endCxn id="9" idx="1"/>
            </p:cNvCxnSpPr>
            <p:nvPr/>
          </p:nvCxnSpPr>
          <p:spPr>
            <a:xfrm flipV="1">
              <a:off x="7975349" y="5011987"/>
              <a:ext cx="774741" cy="2258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BA8E4D9-5816-4388-9CC2-FE37180D4CBF}"/>
                </a:ext>
              </a:extLst>
            </p:cNvPr>
            <p:cNvCxnSpPr>
              <a:cxnSpLocks/>
              <a:stCxn id="51" idx="4"/>
              <a:endCxn id="11" idx="3"/>
            </p:cNvCxnSpPr>
            <p:nvPr/>
          </p:nvCxnSpPr>
          <p:spPr>
            <a:xfrm flipH="1">
              <a:off x="7093594" y="5634491"/>
              <a:ext cx="383283" cy="261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ACB47E8-199F-40F4-8258-E114C1B7DAED}"/>
                    </a:ext>
                  </a:extLst>
                </p:cNvPr>
                <p:cNvSpPr txBox="1"/>
                <p:nvPr/>
              </p:nvSpPr>
              <p:spPr>
                <a:xfrm>
                  <a:off x="3316871" y="1813100"/>
                  <a:ext cx="3635162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dirty="0"/>
                    <a:t>所有节点一阶变化量</a:t>
                  </a:r>
                  <a14:m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ACB47E8-199F-40F4-8258-E114C1B7D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871" y="1813100"/>
                  <a:ext cx="3635162" cy="880369"/>
                </a:xfrm>
                <a:prstGeom prst="rect">
                  <a:avLst/>
                </a:prstGeom>
                <a:blipFill>
                  <a:blip r:embed="rId7"/>
                  <a:stretch>
                    <a:fillRect l="-40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CB6E3E1-659F-4CF0-88F7-ECEB08883541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6549160" y="1582598"/>
              <a:ext cx="1501700" cy="5427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0520A741-5118-4918-9829-182FC02DE2B8}"/>
                </a:ext>
              </a:extLst>
            </p:cNvPr>
            <p:cNvSpPr txBox="1"/>
            <p:nvPr/>
          </p:nvSpPr>
          <p:spPr>
            <a:xfrm>
              <a:off x="6929631" y="1213266"/>
              <a:ext cx="224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超图拉普拉斯矩阵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223910-B993-4EBA-AE05-286C6E8B5EB1}"/>
              </a:ext>
            </a:extLst>
          </p:cNvPr>
          <p:cNvGrpSpPr/>
          <p:nvPr/>
        </p:nvGrpSpPr>
        <p:grpSpPr>
          <a:xfrm>
            <a:off x="7693632" y="1397932"/>
            <a:ext cx="4944816" cy="5234019"/>
            <a:chOff x="3335179" y="457852"/>
            <a:chExt cx="4944816" cy="52340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FBF9998-F2C5-4A9D-BCE6-894EA6207BE1}"/>
                </a:ext>
              </a:extLst>
            </p:cNvPr>
            <p:cNvGrpSpPr/>
            <p:nvPr/>
          </p:nvGrpSpPr>
          <p:grpSpPr>
            <a:xfrm>
              <a:off x="3335179" y="457852"/>
              <a:ext cx="2903220" cy="1233902"/>
              <a:chOff x="4644389" y="1053914"/>
              <a:chExt cx="2903220" cy="12339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9CA41AD4-F83C-4693-94E1-960821632C35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651" y="1533186"/>
                    <a:ext cx="1328697" cy="7546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12673752-08F0-4441-A2DC-2B505B6BF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651" y="1533186"/>
                    <a:ext cx="1328697" cy="7546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94E74C3-75F5-48EA-9AEA-04773DA4DC97}"/>
                  </a:ext>
                </a:extLst>
              </p:cNvPr>
              <p:cNvSpPr txBox="1"/>
              <p:nvPr/>
            </p:nvSpPr>
            <p:spPr>
              <a:xfrm>
                <a:off x="4644389" y="1053914"/>
                <a:ext cx="2903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节点的邻接矩阵</a:t>
                </a:r>
                <a:r>
                  <a:rPr lang="en-US" altLang="zh-CN" i="1" dirty="0"/>
                  <a:t>H</a:t>
                </a:r>
                <a:endParaRPr lang="zh-CN" altLang="en-US" i="1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87BE143-B277-47FC-AAD5-95A186579FF8}"/>
                </a:ext>
              </a:extLst>
            </p:cNvPr>
            <p:cNvGrpSpPr/>
            <p:nvPr/>
          </p:nvGrpSpPr>
          <p:grpSpPr>
            <a:xfrm>
              <a:off x="5376775" y="474185"/>
              <a:ext cx="2903220" cy="1233902"/>
              <a:chOff x="4644389" y="1053914"/>
              <a:chExt cx="2903220" cy="12339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E24C8280-A8F7-4AF3-8674-D796D68DA799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651" y="1533186"/>
                    <a:ext cx="1328697" cy="7546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49BD0C00-635C-43BA-A4D9-2FE2E408E3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651" y="1533186"/>
                    <a:ext cx="1328697" cy="7546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697D89C-4360-45FC-AD5B-B4A4CC69BD9B}"/>
                  </a:ext>
                </a:extLst>
              </p:cNvPr>
              <p:cNvSpPr txBox="1"/>
              <p:nvPr/>
            </p:nvSpPr>
            <p:spPr>
              <a:xfrm>
                <a:off x="4644389" y="1053914"/>
                <a:ext cx="2903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超边的邻接矩阵</a:t>
                </a:r>
                <a:r>
                  <a:rPr lang="en-US" altLang="zh-CN" i="1" dirty="0"/>
                  <a:t>A</a:t>
                </a:r>
                <a:endParaRPr lang="zh-CN" altLang="en-US" i="1" dirty="0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7B7103D-EA1D-4BE0-AC0B-74EED573F99C}"/>
                </a:ext>
              </a:extLst>
            </p:cNvPr>
            <p:cNvGrpSpPr/>
            <p:nvPr/>
          </p:nvGrpSpPr>
          <p:grpSpPr>
            <a:xfrm>
              <a:off x="4358950" y="2610119"/>
              <a:ext cx="2903220" cy="1233902"/>
              <a:chOff x="4644389" y="1053914"/>
              <a:chExt cx="2903220" cy="12339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A3BFF26E-5F27-403C-BAC0-6524E94710D5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651" y="1533186"/>
                    <a:ext cx="1328697" cy="7546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7928D5AE-26BB-4C9A-AADE-417CB1388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651" y="1533186"/>
                    <a:ext cx="1328697" cy="7546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8D23BFF6-7A17-48F7-8B94-4CB55D94502D}"/>
                      </a:ext>
                    </a:extLst>
                  </p:cNvPr>
                  <p:cNvSpPr txBox="1"/>
                  <p:nvPr/>
                </p:nvSpPr>
                <p:spPr>
                  <a:xfrm>
                    <a:off x="4644389" y="1053914"/>
                    <a:ext cx="2903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/>
                      <a:t>超图的邻接矩阵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oMath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75EAD2F5-9672-44B6-976A-03B850D059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389" y="1053914"/>
                    <a:ext cx="290322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E89C86D-0DB5-49F1-8391-E00F3E004B15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>
              <a:off x="4786790" y="1691754"/>
              <a:ext cx="1023770" cy="91836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CA7AD5B-0ED1-4C4A-A971-7A8F564FE772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 flipH="1">
              <a:off x="5810560" y="1708087"/>
              <a:ext cx="1017826" cy="90203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3C4FA69-27E0-46EC-B5E6-5E0F71656BD0}"/>
                </a:ext>
              </a:extLst>
            </p:cNvPr>
            <p:cNvGrpSpPr/>
            <p:nvPr/>
          </p:nvGrpSpPr>
          <p:grpSpPr>
            <a:xfrm>
              <a:off x="4358950" y="4457969"/>
              <a:ext cx="2903220" cy="1233902"/>
              <a:chOff x="4644389" y="1053914"/>
              <a:chExt cx="2903220" cy="12339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8A475FAB-234B-4DFA-AC50-ADAC7B9F877C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651" y="1533186"/>
                    <a:ext cx="1328697" cy="7546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7928D5AE-26BB-4C9A-AADE-417CB1388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651" y="1533186"/>
                    <a:ext cx="1328697" cy="7546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4745F354-702A-4689-9E5A-9EFFE4269153}"/>
                      </a:ext>
                    </a:extLst>
                  </p:cNvPr>
                  <p:cNvSpPr txBox="1"/>
                  <p:nvPr/>
                </p:nvSpPr>
                <p:spPr>
                  <a:xfrm>
                    <a:off x="4644389" y="1053914"/>
                    <a:ext cx="2903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/>
                      <a:t>超图的拉普拉斯矩阵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3E188387-40A2-491B-89F8-80869F0E5F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389" y="1053914"/>
                    <a:ext cx="290322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990E00A-E62D-4F4E-B8AA-A17BE91A7876}"/>
                </a:ext>
              </a:extLst>
            </p:cNvPr>
            <p:cNvCxnSpPr>
              <a:cxnSpLocks/>
              <a:stCxn id="65" idx="2"/>
              <a:endCxn id="71" idx="0"/>
            </p:cNvCxnSpPr>
            <p:nvPr/>
          </p:nvCxnSpPr>
          <p:spPr>
            <a:xfrm flipH="1">
              <a:off x="5810560" y="3844021"/>
              <a:ext cx="1" cy="61394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79396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941</Words>
  <Application>Microsoft Office PowerPoint</Application>
  <PresentationFormat>宽屏</PresentationFormat>
  <Paragraphs>196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方正综艺简体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背景介绍_图的定义</vt:lpstr>
      <vt:lpstr>背景介绍_图的数据结构</vt:lpstr>
      <vt:lpstr>背景介绍_超图的特殊意义</vt:lpstr>
      <vt:lpstr>PowerPoint 演示文稿</vt:lpstr>
      <vt:lpstr>拉普拉斯矩阵_如何推导</vt:lpstr>
      <vt:lpstr>拉普拉斯矩阵_形象理解 </vt:lpstr>
      <vt:lpstr>拉普拉斯矩阵_意义</vt:lpstr>
      <vt:lpstr>PowerPoint 演示文稿</vt:lpstr>
      <vt:lpstr>可视化分析_我们想可视化什么？</vt:lpstr>
      <vt:lpstr>可视化分析_如何实现可视化？</vt:lpstr>
      <vt:lpstr>可视化分析_可视化效果展示</vt:lpstr>
      <vt:lpstr>PowerPoint 演示文稿</vt:lpstr>
      <vt:lpstr>总结_展望</vt:lpstr>
      <vt:lpstr>分工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Wang Jancy</cp:lastModifiedBy>
  <cp:revision>40</cp:revision>
  <dcterms:created xsi:type="dcterms:W3CDTF">2015-05-05T08:02:14Z</dcterms:created>
  <dcterms:modified xsi:type="dcterms:W3CDTF">2022-04-20T04:24:44Z</dcterms:modified>
</cp:coreProperties>
</file>