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660"/>
  </p:normalViewPr>
  <p:slideViewPr>
    <p:cSldViewPr snapToGrid="0">
      <p:cViewPr>
        <p:scale>
          <a:sx n="82" d="100"/>
          <a:sy n="82" d="100"/>
        </p:scale>
        <p:origin x="58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31E78-976A-4273-ACFE-04026F5FD90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CE4CB-5E05-48CA-8160-A982050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excel.com/board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a spreadsheet, show sorting, searching – formatting </a:t>
            </a:r>
            <a:r>
              <a:rPr lang="en-US" dirty="0" err="1"/>
              <a:t>esp</a:t>
            </a:r>
            <a:r>
              <a:rPr lang="en-US" dirty="0"/>
              <a:t> numbers, conditional formatting – like highlight negatives as red = use sales thing – get bands format as table. Adjust column, sort, and filter.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9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simple adding – formula intro</a:t>
            </a:r>
          </a:p>
          <a:p>
            <a:r>
              <a:rPr lang="en-US" dirty="0"/>
              <a:t>Do bigger spreadsheet for sums and avg and such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do Vermont population???? The sales thing? Vermont populations for diff groups???? Do sales, ‘sales by category’ by year then sales by category by year line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MrExcel</a:t>
            </a:r>
            <a:r>
              <a:rPr lang="en-US" dirty="0">
                <a:hlinkClick r:id="rId3"/>
              </a:rPr>
              <a:t> Message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8A86B-8796-1E48-4C85-11ADA5DAB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9C23A-553B-EF50-664E-CFB5BC2C0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4E83C-D5B5-0A9B-4219-5FDE5011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4EA92-7386-1C0D-2FF3-FAE21F3FB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8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7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9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1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98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7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8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8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B2D60-7CF3-43F0-A32B-07747D8FCB6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ilaGharani" TargetMode="External"/><Relationship Id="rId7" Type="http://schemas.openxmlformats.org/officeDocument/2006/relationships/hyperlink" Target="https://www.simplilearn.com/tutorials/excel-tutorial/excel-shortcu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cel-help.com/cheat-sheets/" TargetMode="External"/><Relationship Id="rId5" Type="http://schemas.openxmlformats.org/officeDocument/2006/relationships/hyperlink" Target="https://www.myonlinetraininghub.com/excel-shortcuts?utm_source=youtube&amp;utm_medium=file&amp;utm_campaign=excel_productivity_tips_060224" TargetMode="External"/><Relationship Id="rId4" Type="http://schemas.openxmlformats.org/officeDocument/2006/relationships/hyperlink" Target="https://www.youtube.com/@MyOnlineTraining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B7FF-0137-C905-75F6-3B2C2DE70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For Practical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15402-63F9-F40C-5ACC-3B3F21E1B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Charlesworth</a:t>
            </a:r>
          </a:p>
          <a:p>
            <a:r>
              <a:rPr lang="en-US" dirty="0" err="1"/>
              <a:t>Irasburg</a:t>
            </a:r>
            <a:r>
              <a:rPr lang="en-US" dirty="0"/>
              <a:t> University 2025</a:t>
            </a:r>
          </a:p>
        </p:txBody>
      </p:sp>
    </p:spTree>
    <p:extLst>
      <p:ext uri="{BB962C8B-B14F-4D97-AF65-F5344CB8AC3E}">
        <p14:creationId xmlns:p14="http://schemas.microsoft.com/office/powerpoint/2010/main" val="55695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D8400-898F-EE01-36BF-BF448D70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we’ll cover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8027-CF48-4AEA-CE2D-6F2D4822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The Excel Interface (entering and processing data)</a:t>
            </a:r>
          </a:p>
          <a:p>
            <a:r>
              <a:rPr lang="en-US" dirty="0"/>
              <a:t>Formulas</a:t>
            </a:r>
          </a:p>
          <a:p>
            <a:r>
              <a:rPr lang="en-US" dirty="0"/>
              <a:t>Organizing and Analyzing Data</a:t>
            </a:r>
          </a:p>
          <a:p>
            <a:r>
              <a:rPr lang="en-US" dirty="0"/>
              <a:t>Charts and Graphs</a:t>
            </a:r>
          </a:p>
          <a:p>
            <a:r>
              <a:rPr lang="en-US" dirty="0"/>
              <a:t>How and where to learn more, to continue your learning journey</a:t>
            </a:r>
          </a:p>
        </p:txBody>
      </p:sp>
    </p:spTree>
    <p:extLst>
      <p:ext uri="{BB962C8B-B14F-4D97-AF65-F5344CB8AC3E}">
        <p14:creationId xmlns:p14="http://schemas.microsoft.com/office/powerpoint/2010/main" val="370072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8B953-94AD-4BDC-F2C7-986314516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F22DF-9E6D-3AAD-434D-30C8E2C0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Your Professor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FFEF-D99F-F23D-4C13-3821A806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dirty="0" err="1"/>
              <a:t>Irasburg</a:t>
            </a:r>
            <a:r>
              <a:rPr lang="en-US" dirty="0"/>
              <a:t> resident since Oct 2022. From Indiana, </a:t>
            </a:r>
            <a:r>
              <a:rPr lang="en-US" b="1" dirty="0">
                <a:highlight>
                  <a:srgbClr val="FFFF00"/>
                </a:highlight>
              </a:rPr>
              <a:t>wife is a Vermonter (from Hartland)</a:t>
            </a:r>
          </a:p>
          <a:p>
            <a:r>
              <a:rPr lang="en-US" dirty="0"/>
              <a:t>Data Scientist (think pre-ChatGPT AI) for an Insurtech Company</a:t>
            </a:r>
          </a:p>
          <a:p>
            <a:r>
              <a:rPr lang="en-US" dirty="0"/>
              <a:t>30 years in tech, last 20 with a focus on data: managing, analyzing, and interpreting</a:t>
            </a:r>
          </a:p>
        </p:txBody>
      </p:sp>
    </p:spTree>
    <p:extLst>
      <p:ext uri="{BB962C8B-B14F-4D97-AF65-F5344CB8AC3E}">
        <p14:creationId xmlns:p14="http://schemas.microsoft.com/office/powerpoint/2010/main" val="258593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896FD-2F39-14DF-E9E0-F7D0BD5E5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7B62-50C4-35CD-B391-F90BDD11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26DB-B2E3-D0EB-5885-96797469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for things</a:t>
            </a:r>
          </a:p>
          <a:p>
            <a:pPr lvl="1"/>
            <a:r>
              <a:rPr lang="en-US" dirty="0"/>
              <a:t>Ribbon</a:t>
            </a:r>
          </a:p>
          <a:p>
            <a:pPr lvl="1"/>
            <a:r>
              <a:rPr lang="en-US" dirty="0"/>
              <a:t>Workbooks/Sheets</a:t>
            </a:r>
          </a:p>
          <a:p>
            <a:pPr lvl="1"/>
            <a:r>
              <a:rPr lang="en-US" dirty="0"/>
              <a:t>Cells, rows and columns</a:t>
            </a:r>
          </a:p>
          <a:p>
            <a:pPr lvl="1"/>
            <a:r>
              <a:rPr lang="en-US" dirty="0"/>
              <a:t>Templates</a:t>
            </a:r>
          </a:p>
          <a:p>
            <a:r>
              <a:rPr lang="en-US" dirty="0"/>
              <a:t>Basic Tasks</a:t>
            </a:r>
          </a:p>
        </p:txBody>
      </p:sp>
    </p:spTree>
    <p:extLst>
      <p:ext uri="{BB962C8B-B14F-4D97-AF65-F5344CB8AC3E}">
        <p14:creationId xmlns:p14="http://schemas.microsoft.com/office/powerpoint/2010/main" val="125069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F52FE-4589-008E-0AE6-0BA0501D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8A81-C871-999D-9467-3434B2D6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8E6D-C0B3-F7BB-A225-7771B629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basic examples</a:t>
            </a:r>
          </a:p>
          <a:p>
            <a:r>
              <a:rPr lang="en-US" dirty="0"/>
              <a:t>Relative vs Absolute References</a:t>
            </a:r>
          </a:p>
          <a:p>
            <a:r>
              <a:rPr lang="en-US" dirty="0"/>
              <a:t>The essentials (sum, average, count)</a:t>
            </a:r>
          </a:p>
        </p:txBody>
      </p:sp>
    </p:spTree>
    <p:extLst>
      <p:ext uri="{BB962C8B-B14F-4D97-AF65-F5344CB8AC3E}">
        <p14:creationId xmlns:p14="http://schemas.microsoft.com/office/powerpoint/2010/main" val="376220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C971-62D6-EA6D-52FE-59CF8FF8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71D1-6DBB-D9B4-CFE1-072C65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BBD5-01F6-8345-EE82-11BA5C41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here! (but check its answers)</a:t>
            </a:r>
          </a:p>
          <a:p>
            <a:r>
              <a:rPr lang="en-US" dirty="0"/>
              <a:t>A picture is worth a thousand words</a:t>
            </a:r>
          </a:p>
          <a:p>
            <a:r>
              <a:rPr lang="en-US" dirty="0"/>
              <a:t>Pro tips</a:t>
            </a:r>
          </a:p>
          <a:p>
            <a:pPr lvl="1"/>
            <a:r>
              <a:rPr lang="en-US" dirty="0"/>
              <a:t>Avoid: 3D charts that don’t add to understanding of the numbers</a:t>
            </a:r>
          </a:p>
          <a:p>
            <a:pPr lvl="1"/>
            <a:r>
              <a:rPr lang="en-US" dirty="0"/>
              <a:t>Some snobby data analysts really dislike pie charts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Simple is best (‘simple as possible, but no simpler’ per Einstein)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5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432E-A160-A889-3C60-9159CFB3C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E79E-79B1-3886-D6F0-626058EF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(Resources)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BF8C-49C1-9554-0783-A635C23E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Resources</a:t>
            </a:r>
          </a:p>
          <a:p>
            <a:pPr lvl="1"/>
            <a:r>
              <a:rPr lang="en-US" b="1" dirty="0" err="1"/>
              <a:t>MrExcel</a:t>
            </a:r>
            <a:r>
              <a:rPr lang="en-US" b="1" dirty="0"/>
              <a:t> Forum</a:t>
            </a:r>
            <a:r>
              <a:rPr lang="en-US" dirty="0"/>
              <a:t> – One of the oldest and most comprehensive Excel-focused forums. (https://www.mrexcel.com/board/)</a:t>
            </a:r>
          </a:p>
          <a:p>
            <a:pPr lvl="1"/>
            <a:r>
              <a:rPr lang="en-US" b="1" dirty="0"/>
              <a:t>Chandoo.org Forum</a:t>
            </a:r>
            <a:r>
              <a:rPr lang="en-US" dirty="0"/>
              <a:t> – Offers a large, friendly community for Excel Q&amp;A, including formula troubleshooting, data modeling, and macros. (https://chandoo.org/forum/)</a:t>
            </a:r>
          </a:p>
          <a:p>
            <a:pPr lvl="1"/>
            <a:r>
              <a:rPr lang="en-US" b="1" dirty="0"/>
              <a:t>Reddit’s r/excel</a:t>
            </a:r>
            <a:r>
              <a:rPr lang="en-US" dirty="0"/>
              <a:t> – A subreddit with a broad range of questions, solutions, and community-sourced tips.</a:t>
            </a:r>
          </a:p>
        </p:txBody>
      </p:sp>
    </p:spTree>
    <p:extLst>
      <p:ext uri="{BB962C8B-B14F-4D97-AF65-F5344CB8AC3E}">
        <p14:creationId xmlns:p14="http://schemas.microsoft.com/office/powerpoint/2010/main" val="71518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709A6-8977-6F5E-B142-045C1E2E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89A3-3AD9-AF47-29D1-447532E2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(More Resources)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EFE8-BC72-19DC-25F6-B17B0484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YouTube Channels</a:t>
            </a:r>
          </a:p>
          <a:p>
            <a:pPr lvl="1"/>
            <a:r>
              <a:rPr lang="en-US" dirty="0"/>
              <a:t>Leila </a:t>
            </a:r>
            <a:r>
              <a:rPr lang="en-US" dirty="0" err="1"/>
              <a:t>Gharani</a:t>
            </a:r>
            <a:r>
              <a:rPr lang="en-US" dirty="0"/>
              <a:t>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https://www.youtube.com/@LeilaGharani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My Online Training Hub (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https://www.youtube.com/@MyOnlineTrainingHub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Excel Campus - Jon </a:t>
            </a:r>
            <a:r>
              <a:rPr lang="en-US" dirty="0" err="1"/>
              <a:t>Acampora</a:t>
            </a:r>
            <a:r>
              <a:rPr lang="en-US" dirty="0"/>
              <a:t> (https://www.youtube.com/@ExcelCampus)</a:t>
            </a:r>
          </a:p>
          <a:p>
            <a:r>
              <a:rPr lang="en-US" sz="2000" dirty="0" err="1"/>
              <a:t>Cheatsheets</a:t>
            </a:r>
            <a:endParaRPr lang="en-US" sz="2000" dirty="0"/>
          </a:p>
          <a:p>
            <a:pPr lvl="1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239 Excel Shortcuts for Windows &amp; Mac • My Online Training Hub</a:t>
            </a:r>
            <a:r>
              <a:rPr lang="en-US" dirty="0"/>
              <a:t> https://www.myonlinetraininghub.com/excel-shortcuts</a:t>
            </a:r>
          </a:p>
          <a:p>
            <a:pPr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Cheat Sheet</a:t>
            </a:r>
            <a:r>
              <a:rPr lang="en-US" dirty="0"/>
              <a:t> https://excel-help.com/cheat-sheets/</a:t>
            </a:r>
          </a:p>
          <a:p>
            <a:pPr lvl="1"/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 Most Powerful Excel Shortcuts to Boost Your Productivity | Excel Shortcut Keys</a:t>
            </a:r>
            <a:r>
              <a:rPr lang="en-US" dirty="0"/>
              <a:t> https://www.simplilearn.com/tutorials/excel-tutorial/excel-shortcuts</a:t>
            </a:r>
          </a:p>
        </p:txBody>
      </p:sp>
    </p:spTree>
    <p:extLst>
      <p:ext uri="{BB962C8B-B14F-4D97-AF65-F5344CB8AC3E}">
        <p14:creationId xmlns:p14="http://schemas.microsoft.com/office/powerpoint/2010/main" val="1489541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4699</TotalTime>
  <Words>479</Words>
  <Application>Microsoft Office PowerPoint</Application>
  <PresentationFormat>Widescreen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Garamond</vt:lpstr>
      <vt:lpstr>Wingdings</vt:lpstr>
      <vt:lpstr>Organic</vt:lpstr>
      <vt:lpstr>Excel For Practical Use</vt:lpstr>
      <vt:lpstr>What we’ll cover</vt:lpstr>
      <vt:lpstr>About Your Professor</vt:lpstr>
      <vt:lpstr>Getting Started</vt:lpstr>
      <vt:lpstr>Formulae</vt:lpstr>
      <vt:lpstr>Analysis and Charts</vt:lpstr>
      <vt:lpstr>Learning More (Resources)</vt:lpstr>
      <vt:lpstr>Learning More (More Resources)</vt:lpstr>
    </vt:vector>
  </TitlesOfParts>
  <Company>Milliman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Charlesworth</dc:creator>
  <cp:lastModifiedBy>Stephen Charlesworth</cp:lastModifiedBy>
  <cp:revision>13</cp:revision>
  <dcterms:created xsi:type="dcterms:W3CDTF">2025-03-11T19:52:37Z</dcterms:created>
  <dcterms:modified xsi:type="dcterms:W3CDTF">2025-03-15T02:11:49Z</dcterms:modified>
</cp:coreProperties>
</file>