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18"/>
  </p:notesMasterIdLst>
  <p:handoutMasterIdLst>
    <p:handoutMasterId r:id="rId19"/>
  </p:handoutMasterIdLst>
  <p:sldIdLst>
    <p:sldId id="260" r:id="rId2"/>
    <p:sldId id="274" r:id="rId3"/>
    <p:sldId id="270" r:id="rId4"/>
    <p:sldId id="275" r:id="rId5"/>
    <p:sldId id="271" r:id="rId6"/>
    <p:sldId id="279" r:id="rId7"/>
    <p:sldId id="278" r:id="rId8"/>
    <p:sldId id="280" r:id="rId9"/>
    <p:sldId id="281" r:id="rId10"/>
    <p:sldId id="272" r:id="rId11"/>
    <p:sldId id="276" r:id="rId12"/>
    <p:sldId id="282" r:id="rId13"/>
    <p:sldId id="273" r:id="rId14"/>
    <p:sldId id="268" r:id="rId15"/>
    <p:sldId id="283" r:id="rId16"/>
    <p:sldId id="277" r:id="rId1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3" autoAdjust="0"/>
    <p:restoredTop sz="85310"/>
  </p:normalViewPr>
  <p:slideViewPr>
    <p:cSldViewPr snapToGrid="0" snapToObjects="1">
      <p:cViewPr varScale="1">
        <p:scale>
          <a:sx n="89" d="100"/>
          <a:sy n="89" d="100"/>
        </p:scale>
        <p:origin x="728" y="16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PNNL Aerial Photo</a:t>
            </a:r>
          </a:p>
          <a:p>
            <a:r>
              <a:rPr lang="en-US" dirty="0"/>
              <a:t>Aerial photo of the Pacific Northwest National Laboratory campus from the west.</a:t>
            </a:r>
          </a:p>
          <a:p>
            <a:r>
              <a:rPr lang="en-US" dirty="0"/>
              <a:t>https://www.flickr.com/photos/pnnl/42712951642/in/album-72157670058514908/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12, 2018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E0BE7-99BF-4161-B088-8724880A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HPC Software Verification in Action: A Case Study with Tensor Transposition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F8584-F7D3-43CB-B2DB-D1799F283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3442" y="5140518"/>
            <a:ext cx="4572000" cy="274320"/>
          </a:xfrm>
        </p:spPr>
        <p:txBody>
          <a:bodyPr/>
          <a:lstStyle/>
          <a:p>
            <a:r>
              <a:rPr lang="en-US" u="sng" dirty="0"/>
              <a:t>Erdal Mutlu</a:t>
            </a:r>
            <a:r>
              <a:rPr lang="en-US" dirty="0"/>
              <a:t>, </a:t>
            </a:r>
            <a:r>
              <a:rPr lang="en-US" b="0" dirty="0"/>
              <a:t>Ajay </a:t>
            </a:r>
            <a:r>
              <a:rPr lang="en-US" b="0" dirty="0" err="1"/>
              <a:t>Panyala</a:t>
            </a:r>
            <a:r>
              <a:rPr lang="en-US" b="0" dirty="0"/>
              <a:t>, Sriram Krishnamoorthy</a:t>
            </a:r>
            <a:r>
              <a:rPr lang="en-US" dirty="0"/>
              <a:t>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C12910-3A9C-4FFC-A950-52D0A3173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0" y="5540443"/>
            <a:ext cx="4572000" cy="274320"/>
          </a:xfrm>
        </p:spPr>
        <p:txBody>
          <a:bodyPr/>
          <a:lstStyle/>
          <a:p>
            <a:r>
              <a:rPr lang="en-US" dirty="0"/>
              <a:t>Post Doctoral Research Associate</a:t>
            </a:r>
          </a:p>
          <a:p>
            <a:r>
              <a:rPr lang="en-US" dirty="0" err="1"/>
              <a:t>erdal.mutlu@pnnl.gov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9853A-C5D1-7640-BCD4-7349366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481F99-D1B9-334C-964F-56959945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 – CIVL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8224A2-8D7E-4845-9F9B-BBC43C54D61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Functional equality checking for </a:t>
            </a:r>
            <a:r>
              <a:rPr lang="en-US" dirty="0" err="1"/>
              <a:t>NWChem</a:t>
            </a:r>
            <a:r>
              <a:rPr lang="en-US" dirty="0"/>
              <a:t> against reference implementation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99C2BF-3017-E540-B697-E5634187B770}"/>
              </a:ext>
            </a:extLst>
          </p:cNvPr>
          <p:cNvGrpSpPr/>
          <p:nvPr/>
        </p:nvGrpSpPr>
        <p:grpSpPr>
          <a:xfrm>
            <a:off x="1812361" y="3008483"/>
            <a:ext cx="5364479" cy="3984342"/>
            <a:chOff x="1812361" y="3008483"/>
            <a:chExt cx="5364479" cy="39843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4E88CF-517F-1D4A-86D5-CA0B5AE7DD2B}"/>
                </a:ext>
              </a:extLst>
            </p:cNvPr>
            <p:cNvSpPr txBox="1"/>
            <p:nvPr/>
          </p:nvSpPr>
          <p:spPr>
            <a:xfrm>
              <a:off x="2838521" y="6592715"/>
              <a:ext cx="331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3D - </a:t>
              </a:r>
              <a:r>
                <a:rPr lang="en-US" sz="2000" b="1" dirty="0" err="1"/>
                <a:t>NWChem</a:t>
              </a:r>
              <a:r>
                <a:rPr lang="en-US" sz="2000" b="1" dirty="0"/>
                <a:t> vs Ref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C493C37-AD8C-7B4F-8B75-DD41D93B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2361" y="3008483"/>
              <a:ext cx="5364479" cy="358423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02EBF5-B4E2-2C45-B607-F956C835009B}"/>
              </a:ext>
            </a:extLst>
          </p:cNvPr>
          <p:cNvGrpSpPr/>
          <p:nvPr/>
        </p:nvGrpSpPr>
        <p:grpSpPr>
          <a:xfrm>
            <a:off x="7453560" y="3008483"/>
            <a:ext cx="5364479" cy="3984342"/>
            <a:chOff x="7453560" y="3008483"/>
            <a:chExt cx="5364479" cy="398434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07ADA-3098-C449-AEB9-E191ECE02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3560" y="3008483"/>
              <a:ext cx="5364479" cy="35842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8DF15C-F783-C34E-8D26-B016E725AB96}"/>
                </a:ext>
              </a:extLst>
            </p:cNvPr>
            <p:cNvSpPr txBox="1"/>
            <p:nvPr/>
          </p:nvSpPr>
          <p:spPr>
            <a:xfrm>
              <a:off x="8479719" y="6592715"/>
              <a:ext cx="331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4D - </a:t>
              </a:r>
              <a:r>
                <a:rPr lang="en-US" sz="2000" b="1" dirty="0" err="1"/>
                <a:t>NWChem</a:t>
              </a:r>
              <a:r>
                <a:rPr lang="en-US" sz="2000" b="1" dirty="0"/>
                <a:t> vs Ref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79B608-4999-4345-9FFC-9F9F4027BFD5}"/>
              </a:ext>
            </a:extLst>
          </p:cNvPr>
          <p:cNvSpPr txBox="1"/>
          <p:nvPr/>
        </p:nvSpPr>
        <p:spPr>
          <a:xfrm>
            <a:off x="4546053" y="7200900"/>
            <a:ext cx="58150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Volume = # of Permutations * </a:t>
            </a:r>
            <a:r>
              <a:rPr lang="en-US" b="1"/>
              <a:t>Loop Volume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18563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1F98-2FA3-CB47-B46A-DCA9F838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8DCF3-AC6B-8D46-91A7-D7CCA0D5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 – </a:t>
            </a:r>
            <a:r>
              <a:rPr lang="en-US" sz="4000" dirty="0" err="1"/>
              <a:t>CodeThorn</a:t>
            </a:r>
            <a:r>
              <a:rPr lang="en-US" sz="40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757E-3BB0-494E-99B2-7D160B30FB3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400"/>
            <a:ext cx="12801600" cy="600076"/>
          </a:xfrm>
        </p:spPr>
        <p:txBody>
          <a:bodyPr/>
          <a:lstStyle/>
          <a:p>
            <a:r>
              <a:rPr lang="en-US" dirty="0"/>
              <a:t>Functional equality checking with </a:t>
            </a:r>
            <a:r>
              <a:rPr lang="en-US" dirty="0" err="1"/>
              <a:t>CodeThorn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89E4A-EE1A-324A-8E6C-54B740C4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38" y="2657476"/>
            <a:ext cx="8841124" cy="49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7E970-11FE-9442-96F1-749DBD9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91552-1CED-8A47-858F-F060DEE0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1601-F131-6044-8E1B-E4AD180ABED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Can current equivalence checking tools be used in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production code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Worked for us (with some code modification)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sym typeface="Wingdings" pitchFamily="2" charset="2"/>
              </a:rPr>
              <a:t> 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Valuable input during development</a:t>
            </a:r>
          </a:p>
          <a:p>
            <a:pPr lvl="1"/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How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scalable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are these tools?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Works relatively well in small size inputs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Using different modes helps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Where these tools </a:t>
            </a:r>
            <a:r>
              <a:rPr lang="en-US" b="1" dirty="0"/>
              <a:t>fall</a:t>
            </a:r>
            <a:r>
              <a:rPr lang="en-US" dirty="0"/>
              <a:t> </a:t>
            </a:r>
            <a:r>
              <a:rPr lang="en-US" b="1" dirty="0"/>
              <a:t>short</a:t>
            </a:r>
            <a:r>
              <a:rPr lang="en-US" dirty="0"/>
              <a:t>?</a:t>
            </a:r>
          </a:p>
          <a:p>
            <a:pPr lvl="1"/>
            <a:r>
              <a:rPr lang="en-US"/>
              <a:t>Supporting programming </a:t>
            </a:r>
            <a:r>
              <a:rPr lang="en-US" dirty="0"/>
              <a:t>languages (C++)</a:t>
            </a:r>
          </a:p>
          <a:p>
            <a:pPr lvl="1"/>
            <a:r>
              <a:rPr lang="en-US" dirty="0"/>
              <a:t>Problems with pointer arithmetic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9A03F-A1AD-714C-B183-3ABDAFB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C02BD-4AEE-4746-8518-A625598E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5DA7-18C2-DB4C-85F3-6F86A1BCCBF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Emerging heterogeneous architectures in HPC:</a:t>
            </a:r>
          </a:p>
          <a:p>
            <a:pPr lvl="1"/>
            <a:r>
              <a:rPr lang="en-US" dirty="0"/>
              <a:t>complex optimized versions of the same algorithm</a:t>
            </a:r>
          </a:p>
          <a:p>
            <a:pPr lvl="1"/>
            <a:r>
              <a:rPr lang="en-US" dirty="0"/>
              <a:t>hard to write specify/verify</a:t>
            </a:r>
          </a:p>
          <a:p>
            <a:pPr lvl="1"/>
            <a:r>
              <a:rPr lang="en-US" dirty="0"/>
              <a:t>floating point arithmetic</a:t>
            </a:r>
          </a:p>
          <a:p>
            <a:pPr lvl="1"/>
            <a:endParaRPr lang="en-US" dirty="0"/>
          </a:p>
          <a:p>
            <a:r>
              <a:rPr lang="en-US" dirty="0"/>
              <a:t>Functional equivalence checking</a:t>
            </a:r>
          </a:p>
          <a:p>
            <a:pPr lvl="1"/>
            <a:r>
              <a:rPr lang="en-US" dirty="0"/>
              <a:t>both, CIVL and </a:t>
            </a:r>
            <a:r>
              <a:rPr lang="en-US" dirty="0" err="1"/>
              <a:t>CodeThorn</a:t>
            </a:r>
            <a:r>
              <a:rPr lang="en-US" dirty="0"/>
              <a:t>, can be used in production codes</a:t>
            </a:r>
          </a:p>
          <a:p>
            <a:pPr lvl="1"/>
            <a:r>
              <a:rPr lang="en-US" dirty="0"/>
              <a:t>symbolic evaluation based</a:t>
            </a:r>
          </a:p>
          <a:p>
            <a:pPr lvl="1"/>
            <a:r>
              <a:rPr lang="en-US" dirty="0"/>
              <a:t>works relatively well for small input size</a:t>
            </a:r>
          </a:p>
          <a:p>
            <a:pPr lvl="1"/>
            <a:r>
              <a:rPr lang="en-US" dirty="0"/>
              <a:t>some caveats:</a:t>
            </a:r>
          </a:p>
          <a:p>
            <a:pPr lvl="2"/>
            <a:r>
              <a:rPr lang="en-US" dirty="0"/>
              <a:t>subset of C programming language is supported</a:t>
            </a:r>
          </a:p>
          <a:p>
            <a:pPr lvl="2"/>
            <a:r>
              <a:rPr lang="en-US" dirty="0"/>
              <a:t>false positives (case with pointer arithmetic)</a:t>
            </a:r>
          </a:p>
        </p:txBody>
      </p:sp>
    </p:spTree>
    <p:extLst>
      <p:ext uri="{BB962C8B-B14F-4D97-AF65-F5344CB8AC3E}">
        <p14:creationId xmlns:p14="http://schemas.microsoft.com/office/powerpoint/2010/main" val="11573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9EEAC-55CE-CF42-B55D-F5A4CBF8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F9C6E-5F1F-CD4B-90F0-8A7B4DB7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 – CIVL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4573BF-0205-EF48-91FA-C4E3F27E14A1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5067528" y="2057400"/>
            <a:ext cx="5884490" cy="5967874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21E6F6-F150-ED4F-8921-D5880F188E3E}"/>
              </a:ext>
            </a:extLst>
          </p:cNvPr>
          <p:cNvCxnSpPr>
            <a:cxnSpLocks/>
          </p:cNvCxnSpPr>
          <p:nvPr/>
        </p:nvCxnSpPr>
        <p:spPr>
          <a:xfrm>
            <a:off x="3373809" y="5195455"/>
            <a:ext cx="18911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800A9-CBE7-764F-8153-D1BAE014CE17}"/>
              </a:ext>
            </a:extLst>
          </p:cNvPr>
          <p:cNvCxnSpPr>
            <a:cxnSpLocks/>
          </p:cNvCxnSpPr>
          <p:nvPr/>
        </p:nvCxnSpPr>
        <p:spPr>
          <a:xfrm>
            <a:off x="3373809" y="6345382"/>
            <a:ext cx="18911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AE695-9BE9-7949-B23D-0E10CF00F856}"/>
              </a:ext>
            </a:extLst>
          </p:cNvPr>
          <p:cNvCxnSpPr>
            <a:cxnSpLocks/>
          </p:cNvCxnSpPr>
          <p:nvPr/>
        </p:nvCxnSpPr>
        <p:spPr>
          <a:xfrm>
            <a:off x="3373809" y="5756563"/>
            <a:ext cx="18911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C5E19-3481-7849-BC64-34FDF6F532F7}"/>
              </a:ext>
            </a:extLst>
          </p:cNvPr>
          <p:cNvCxnSpPr>
            <a:cxnSpLocks/>
          </p:cNvCxnSpPr>
          <p:nvPr/>
        </p:nvCxnSpPr>
        <p:spPr>
          <a:xfrm>
            <a:off x="3373809" y="6954982"/>
            <a:ext cx="18911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9853A-C5D1-7640-BCD4-7349366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481F99-D1B9-334C-964F-56959945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 – CIVL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8224A2-8D7E-4845-9F9B-BBC43C54D61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457201"/>
          </a:xfrm>
        </p:spPr>
        <p:txBody>
          <a:bodyPr/>
          <a:lstStyle/>
          <a:p>
            <a:r>
              <a:rPr lang="en-US" dirty="0"/>
              <a:t>Other metrics reported by CIVL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3C4C-AD4E-1142-84DB-EF5DB5CC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14600"/>
            <a:ext cx="5943600" cy="397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D3A46-F223-704B-BDBC-E6D738BA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743200"/>
            <a:ext cx="6716790" cy="37425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3E8BDD-B75F-1746-9E70-8E08AF8F6A8A}"/>
              </a:ext>
            </a:extLst>
          </p:cNvPr>
          <p:cNvSpPr txBox="1"/>
          <p:nvPr/>
        </p:nvSpPr>
        <p:spPr>
          <a:xfrm>
            <a:off x="2419385" y="6569854"/>
            <a:ext cx="384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# of States – Execution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CD26F-02E6-304B-9087-9E12E9480F3E}"/>
              </a:ext>
            </a:extLst>
          </p:cNvPr>
          <p:cNvSpPr txBox="1"/>
          <p:nvPr/>
        </p:nvSpPr>
        <p:spPr>
          <a:xfrm>
            <a:off x="8554716" y="6569854"/>
            <a:ext cx="4237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Volume – # of SMT Solver Calls</a:t>
            </a:r>
          </a:p>
        </p:txBody>
      </p:sp>
    </p:spTree>
    <p:extLst>
      <p:ext uri="{BB962C8B-B14F-4D97-AF65-F5344CB8AC3E}">
        <p14:creationId xmlns:p14="http://schemas.microsoft.com/office/powerpoint/2010/main" val="16488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E8098-6B23-AC42-8467-8F93356E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C928E3-A202-8544-9A72-3B599C11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Correctness in HPC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64020D-7190-1F42-B139-A0A07A6357D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Verification challenges in HPC</a:t>
            </a:r>
          </a:p>
          <a:p>
            <a:pPr lvl="1"/>
            <a:r>
              <a:rPr lang="en-US" dirty="0"/>
              <a:t>hard to specify scientific applications</a:t>
            </a:r>
          </a:p>
          <a:p>
            <a:pPr lvl="1"/>
            <a:r>
              <a:rPr lang="en-US" dirty="0"/>
              <a:t>different sources of non-determinism </a:t>
            </a:r>
          </a:p>
          <a:p>
            <a:pPr lvl="2"/>
            <a:r>
              <a:rPr lang="en-US" dirty="0"/>
              <a:t>concurrency </a:t>
            </a:r>
          </a:p>
          <a:p>
            <a:pPr lvl="2"/>
            <a:r>
              <a:rPr lang="en-US" dirty="0"/>
              <a:t>approximation</a:t>
            </a:r>
          </a:p>
          <a:p>
            <a:pPr lvl="2"/>
            <a:r>
              <a:rPr lang="en-US" dirty="0"/>
              <a:t>randomness </a:t>
            </a:r>
          </a:p>
          <a:p>
            <a:pPr lvl="1"/>
            <a:r>
              <a:rPr lang="en-US" dirty="0"/>
              <a:t>floating point arithmetic</a:t>
            </a:r>
          </a:p>
          <a:p>
            <a:endParaRPr lang="en-US" dirty="0"/>
          </a:p>
          <a:p>
            <a:r>
              <a:rPr lang="en-US" dirty="0"/>
              <a:t>Where to start?</a:t>
            </a:r>
          </a:p>
          <a:p>
            <a:pPr lvl="1"/>
            <a:r>
              <a:rPr lang="en-US" dirty="0"/>
              <a:t>functional equivalence checking</a:t>
            </a:r>
          </a:p>
          <a:p>
            <a:pPr lvl="2"/>
            <a:r>
              <a:rPr lang="en-US" dirty="0"/>
              <a:t>optimized implementation vs simple trusted implementation</a:t>
            </a:r>
          </a:p>
          <a:p>
            <a:pPr lvl="2"/>
            <a:r>
              <a:rPr lang="en-US" dirty="0"/>
              <a:t>model checking techniques </a:t>
            </a:r>
          </a:p>
          <a:p>
            <a:pPr lvl="2"/>
            <a:r>
              <a:rPr lang="en-US" dirty="0"/>
              <a:t>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331295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D7856-4DFD-EA43-B701-FE4D970D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322EB-C266-B94F-B06D-6C74279743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Tensor Algebra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7CF98C-C18D-B742-91F5-03083BF5315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Tensor Operations</a:t>
            </a:r>
          </a:p>
          <a:p>
            <a:pPr lvl="1"/>
            <a:r>
              <a:rPr lang="en-US" dirty="0"/>
              <a:t>majority of machine learning (ML) application</a:t>
            </a:r>
          </a:p>
          <a:p>
            <a:pPr lvl="1"/>
            <a:r>
              <a:rPr lang="en-US" dirty="0"/>
              <a:t>scientific applications: quantum chemistry</a:t>
            </a:r>
          </a:p>
          <a:p>
            <a:r>
              <a:rPr lang="en-US" dirty="0"/>
              <a:t>Tensor Transposition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 2-D Matrix transposition : A(j, </a:t>
            </a:r>
            <a:r>
              <a:rPr lang="en-US" dirty="0" err="1"/>
              <a:t>i</a:t>
            </a:r>
            <a:r>
              <a:rPr lang="en-US" dirty="0"/>
              <a:t>) = B(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F1802-542B-6947-9A9C-68184E48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30" y="4081931"/>
            <a:ext cx="5358170" cy="718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9082D-3558-BE4F-9F50-61A89025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2" y="5560931"/>
            <a:ext cx="5857875" cy="25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AEBC4-44CB-7045-9E45-178D123B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11B1A-8CC2-9341-94B2-2CFE979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Tensor Transpose Implementations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B4A2-BA08-1644-BA69-7A14FDE1E8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5943600" cy="5486401"/>
          </a:xfrm>
        </p:spPr>
        <p:txBody>
          <a:bodyPr/>
          <a:lstStyle/>
          <a:p>
            <a:r>
              <a:rPr lang="en-US" dirty="0" err="1"/>
              <a:t>NWChem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specialized implementations for 2-D and 4-D tensors</a:t>
            </a:r>
          </a:p>
          <a:p>
            <a:pPr lvl="1"/>
            <a:r>
              <a:rPr lang="en-US" dirty="0"/>
              <a:t>optimized for production use</a:t>
            </a:r>
          </a:p>
          <a:p>
            <a:pPr lvl="1"/>
            <a:r>
              <a:rPr lang="en-US" dirty="0"/>
              <a:t>uses heavy pointer arithmetic </a:t>
            </a:r>
          </a:p>
          <a:p>
            <a:pPr lvl="1"/>
            <a:endParaRPr lang="en-US" dirty="0"/>
          </a:p>
          <a:p>
            <a:r>
              <a:rPr lang="en-US" dirty="0"/>
              <a:t>TAMM implementation</a:t>
            </a:r>
          </a:p>
          <a:p>
            <a:pPr lvl="1"/>
            <a:r>
              <a:rPr lang="en-US" dirty="0"/>
              <a:t>generalized C++ implementation</a:t>
            </a:r>
          </a:p>
          <a:p>
            <a:pPr lvl="1"/>
            <a:r>
              <a:rPr lang="en-US" dirty="0"/>
              <a:t>supports reduction</a:t>
            </a:r>
          </a:p>
          <a:p>
            <a:pPr lvl="1"/>
            <a:endParaRPr lang="en-US" dirty="0"/>
          </a:p>
          <a:p>
            <a:r>
              <a:rPr lang="en-US" dirty="0"/>
              <a:t>Reference implementation</a:t>
            </a:r>
          </a:p>
          <a:p>
            <a:pPr lvl="1"/>
            <a:r>
              <a:rPr lang="en-US" dirty="0"/>
              <a:t>specialized for each permutation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4C252-4878-3A4D-BF72-E6FB134F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628429"/>
            <a:ext cx="5943600" cy="6550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CF2D50-D8AC-7242-8302-657F4F6E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554" y="1681659"/>
            <a:ext cx="4287520" cy="6444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DE28B-C958-7D4B-AC38-A9E2D91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2057399"/>
            <a:ext cx="5151429" cy="52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5CF7-304A-2442-8662-1850147C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1099-8676-D842-96F0-D72DB749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Equivalence Checking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99769-3020-C742-A989-54C5C7BA140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</p:spPr>
        <p:txBody>
          <a:bodyPr/>
          <a:lstStyle/>
          <a:p>
            <a:r>
              <a:rPr lang="en-US" dirty="0"/>
              <a:t>CIVL: the concurrency intermediate verification language</a:t>
            </a:r>
          </a:p>
          <a:p>
            <a:pPr lvl="1"/>
            <a:r>
              <a:rPr lang="en-US" dirty="0"/>
              <a:t>symbolic execution-based model checking  </a:t>
            </a:r>
          </a:p>
          <a:p>
            <a:pPr lvl="1"/>
            <a:r>
              <a:rPr lang="en-US" dirty="0"/>
              <a:t>supports many HPC-relevant parallel programming models </a:t>
            </a:r>
          </a:p>
          <a:p>
            <a:pPr lvl="2"/>
            <a:r>
              <a:rPr lang="en-US" dirty="0"/>
              <a:t>OpenMP, </a:t>
            </a:r>
            <a:r>
              <a:rPr lang="en-US" dirty="0" err="1"/>
              <a:t>pthreads</a:t>
            </a:r>
            <a:r>
              <a:rPr lang="en-US" dirty="0"/>
              <a:t>, CUDA </a:t>
            </a:r>
          </a:p>
          <a:p>
            <a:pPr lvl="1"/>
            <a:r>
              <a:rPr lang="en-US" dirty="0"/>
              <a:t>checks different properties </a:t>
            </a:r>
          </a:p>
          <a:p>
            <a:pPr lvl="2"/>
            <a:r>
              <a:rPr lang="en-US" dirty="0"/>
              <a:t>race freedom, deadlock freedom, assertion violation</a:t>
            </a:r>
          </a:p>
          <a:p>
            <a:pPr marL="548640" lvl="1" indent="0">
              <a:buNone/>
            </a:pPr>
            <a:endParaRPr lang="en-US" dirty="0"/>
          </a:p>
          <a:p>
            <a:r>
              <a:rPr lang="en-US" dirty="0" err="1"/>
              <a:t>CodeThorn</a:t>
            </a:r>
            <a:endParaRPr lang="en-US" dirty="0"/>
          </a:p>
          <a:p>
            <a:pPr lvl="1"/>
            <a:r>
              <a:rPr lang="en-US" dirty="0"/>
              <a:t>trace-based equality checking technique</a:t>
            </a:r>
          </a:p>
          <a:p>
            <a:pPr lvl="1"/>
            <a:r>
              <a:rPr lang="en-US" dirty="0"/>
              <a:t>re-write updates into a normalized form</a:t>
            </a:r>
          </a:p>
          <a:p>
            <a:pPr lvl="1"/>
            <a:r>
              <a:rPr lang="en-US" dirty="0"/>
              <a:t>compare resulting traces</a:t>
            </a:r>
          </a:p>
        </p:txBody>
      </p:sp>
    </p:spTree>
    <p:extLst>
      <p:ext uri="{BB962C8B-B14F-4D97-AF65-F5344CB8AC3E}">
        <p14:creationId xmlns:p14="http://schemas.microsoft.com/office/powerpoint/2010/main" val="29457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7E970-11FE-9442-96F1-749DBD9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91552-1CED-8A47-858F-F060DEE0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1601-F131-6044-8E1B-E4AD180ABED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Can current equivalence checking tools be used in </a:t>
            </a:r>
            <a:r>
              <a:rPr lang="en-US" b="1" dirty="0"/>
              <a:t>production code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</a:t>
            </a:r>
            <a:r>
              <a:rPr lang="en-US" b="1" dirty="0"/>
              <a:t>scalable</a:t>
            </a:r>
            <a:r>
              <a:rPr lang="en-US" dirty="0"/>
              <a:t> are these tools’ performance?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Where these tools </a:t>
            </a:r>
            <a:r>
              <a:rPr lang="en-US" b="1" dirty="0"/>
              <a:t>fall short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23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8F45C-8AED-2043-856B-DDA6B300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CCDF3-D337-9B4A-A2A0-8924F68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5D1BF-1D21-1448-B303-2607AA3CB45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Compared 2, 3 and 4 dimensional tensor transpose implementations</a:t>
            </a:r>
          </a:p>
          <a:p>
            <a:pPr lvl="1"/>
            <a:r>
              <a:rPr lang="en-US" dirty="0" err="1"/>
              <a:t>NWChem</a:t>
            </a:r>
            <a:endParaRPr lang="en-US" dirty="0"/>
          </a:p>
          <a:p>
            <a:pPr lvl="1"/>
            <a:r>
              <a:rPr lang="en-US" dirty="0"/>
              <a:t>TAMM</a:t>
            </a:r>
          </a:p>
          <a:p>
            <a:pPr lvl="1"/>
            <a:r>
              <a:rPr lang="en-US" dirty="0"/>
              <a:t>Reference</a:t>
            </a:r>
          </a:p>
          <a:p>
            <a:pPr lvl="1"/>
            <a:endParaRPr lang="en-US" dirty="0"/>
          </a:p>
          <a:p>
            <a:r>
              <a:rPr lang="en-US" dirty="0"/>
              <a:t>CIVL setup</a:t>
            </a:r>
          </a:p>
          <a:p>
            <a:pPr lvl="1"/>
            <a:r>
              <a:rPr lang="en-US" dirty="0"/>
              <a:t>Bounded input size</a:t>
            </a:r>
          </a:p>
          <a:p>
            <a:pPr lvl="2"/>
            <a:r>
              <a:rPr lang="en-US" dirty="0"/>
              <a:t>$assume(1 &lt;= N &lt;= BOUND) ;</a:t>
            </a:r>
          </a:p>
          <a:p>
            <a:pPr lvl="1"/>
            <a:r>
              <a:rPr lang="en-US" dirty="0"/>
              <a:t>Fixed input size</a:t>
            </a:r>
          </a:p>
          <a:p>
            <a:pPr lvl="2"/>
            <a:r>
              <a:rPr lang="en-US" dirty="0"/>
              <a:t>$input N = X;</a:t>
            </a:r>
          </a:p>
          <a:p>
            <a:pPr lvl="1"/>
            <a:endParaRPr lang="en-US" dirty="0"/>
          </a:p>
          <a:p>
            <a:r>
              <a:rPr lang="en-US" dirty="0" err="1"/>
              <a:t>CodeThorn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Fixed input size</a:t>
            </a:r>
          </a:p>
        </p:txBody>
      </p:sp>
    </p:spTree>
    <p:extLst>
      <p:ext uri="{BB962C8B-B14F-4D97-AF65-F5344CB8AC3E}">
        <p14:creationId xmlns:p14="http://schemas.microsoft.com/office/powerpoint/2010/main" val="380873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7E970-11FE-9442-96F1-749DBD9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91552-1CED-8A47-858F-F060DEE0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1601-F131-6044-8E1B-E4AD180ABED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Can current equivalence checking tools be used in </a:t>
            </a:r>
            <a:r>
              <a:rPr lang="en-US" b="1" dirty="0"/>
              <a:t>production code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Worked for us (with some code modification)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Valuable input during development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How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scalable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are these tools?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Where these tools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fall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24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7E970-11FE-9442-96F1-749DBD9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91552-1CED-8A47-858F-F060DEE0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1601-F131-6044-8E1B-E4AD180ABED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Can current equivalence checking tools be used in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production code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Worked for us (with some code modification)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sym typeface="Wingdings" pitchFamily="2" charset="2"/>
              </a:rPr>
              <a:t> 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Valuable input during development</a:t>
            </a:r>
          </a:p>
          <a:p>
            <a:pPr lvl="1"/>
            <a:endParaRPr lang="en-US" dirty="0"/>
          </a:p>
          <a:p>
            <a:r>
              <a:rPr lang="en-US" dirty="0"/>
              <a:t>How </a:t>
            </a:r>
            <a:r>
              <a:rPr lang="en-US" b="1" dirty="0"/>
              <a:t>scalable</a:t>
            </a:r>
            <a:r>
              <a:rPr lang="en-US" dirty="0"/>
              <a:t> are these tools?</a:t>
            </a:r>
          </a:p>
          <a:p>
            <a:pPr lvl="1"/>
            <a:r>
              <a:rPr lang="en-US" dirty="0"/>
              <a:t>Works relatively well in small size inputs</a:t>
            </a:r>
          </a:p>
          <a:p>
            <a:pPr lvl="1"/>
            <a:r>
              <a:rPr lang="en-US" dirty="0"/>
              <a:t>Using different modes helps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Where these tools fall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82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5.potx" id="{D0FBF145-4C97-4E8C-AECC-CBE4B886FCD9}" vid="{0AE4BF23-393C-474F-8FC0-1E5253B98A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717</TotalTime>
  <Words>610</Words>
  <Application>Microsoft Macintosh PowerPoint</Application>
  <PresentationFormat>Custom</PresentationFormat>
  <Paragraphs>160</Paragraphs>
  <Slides>16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PNNL_Option_4</vt:lpstr>
      <vt:lpstr>HPC Software Verification in Action: A Case Study with Tensor Transposition</vt:lpstr>
      <vt:lpstr>Correctness in HPC</vt:lpstr>
      <vt:lpstr>Tensor Algebra</vt:lpstr>
      <vt:lpstr>Tensor Transpose Implementations </vt:lpstr>
      <vt:lpstr>Equivalence Checking Tools</vt:lpstr>
      <vt:lpstr>Research Questions</vt:lpstr>
      <vt:lpstr>Experimental Setup</vt:lpstr>
      <vt:lpstr>Research Questions</vt:lpstr>
      <vt:lpstr>Research Questions</vt:lpstr>
      <vt:lpstr>Results – CIVL </vt:lpstr>
      <vt:lpstr>Results – CodeThorn </vt:lpstr>
      <vt:lpstr>Research Questions</vt:lpstr>
      <vt:lpstr>Conclusion </vt:lpstr>
      <vt:lpstr>PowerPoint Presentation</vt:lpstr>
      <vt:lpstr>False Positive – CIVL </vt:lpstr>
      <vt:lpstr>Results – CIVL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Software Verification in Action: A Case Study with Tensor Transposition</dc:title>
  <dc:creator>Erdal Mutlu</dc:creator>
  <cp:lastModifiedBy>Erdal Mutlu</cp:lastModifiedBy>
  <cp:revision>111</cp:revision>
  <dcterms:created xsi:type="dcterms:W3CDTF">2018-11-05T19:36:06Z</dcterms:created>
  <dcterms:modified xsi:type="dcterms:W3CDTF">2018-11-12T22:06:02Z</dcterms:modified>
</cp:coreProperties>
</file>