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75" d="100"/>
          <a:sy n="75" d="100"/>
        </p:scale>
        <p:origin x="306" y="-4746"/>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11/22/2021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11/22/2021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11/22/2021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11/22/2021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11/22/2021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11/22/2021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11/22/2021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11/22/2021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11/22/2021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E475F-DE3E-4412-9F35-20A563F1BBCF}"/>
              </a:ext>
            </a:extLst>
          </p:cNvPr>
          <p:cNvSpPr/>
          <p:nvPr/>
        </p:nvSpPr>
        <p:spPr>
          <a:xfrm>
            <a:off x="171450" y="2342867"/>
            <a:ext cx="21004894"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t>
            </a:r>
          </a:p>
          <a:p>
            <a:pPr marL="342900" indent="-342900">
              <a:buFont typeface="Arial" panose="020B0604020202020204" pitchFamily="34" charset="0"/>
              <a:buChar char="•"/>
            </a:pPr>
            <a:r>
              <a:rPr lang="en-US" sz="1600" dirty="0"/>
              <a:t>It contains 43’000 observations of potential patients, one binary target variable indicating whether a patient has suffered</a:t>
            </a:r>
            <a:br>
              <a:rPr lang="en-US" sz="1600" dirty="0"/>
            </a:br>
            <a:r>
              <a:rPr lang="en-US" sz="1600" dirty="0"/>
              <a:t>a stroke and 11 features on the patients’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t>
            </a:r>
            <a:br>
              <a:rPr lang="en-GB" sz="1600" dirty="0">
                <a:solidFill>
                  <a:srgbClr val="2E2E2E"/>
                </a:solidFill>
                <a:latin typeface="NexusSerif"/>
              </a:rPr>
            </a:br>
            <a:r>
              <a:rPr lang="en-GB" sz="1600" dirty="0">
                <a:solidFill>
                  <a:srgbClr val="2E2E2E"/>
                </a:solidFill>
                <a:latin typeface="NexusSerif"/>
              </a:rPr>
              <a:t>and missing values primarily in the ‘Smoking Status’ feature (figure XX).</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a:t>
            </a:r>
            <a:br>
              <a:rPr lang="en-GB" sz="1600" dirty="0">
                <a:solidFill>
                  <a:srgbClr val="2E2E2E"/>
                </a:solidFill>
                <a:latin typeface="NexusSerif"/>
              </a:rPr>
            </a:br>
            <a:r>
              <a:rPr lang="en-GB" sz="1600" dirty="0">
                <a:solidFill>
                  <a:srgbClr val="2E2E2E"/>
                </a:solidFill>
                <a:latin typeface="NexusSerif"/>
              </a:rPr>
              <a:t>The 30.6% of missing records of ‘Smoking Status’ are treated as a distinct ‘Unknown’ category. This is done because</a:t>
            </a:r>
            <a:br>
              <a:rPr lang="en-GB" sz="1600" dirty="0">
                <a:solidFill>
                  <a:srgbClr val="2E2E2E"/>
                </a:solidFill>
                <a:latin typeface="NexusSerif"/>
              </a:rPr>
            </a:br>
            <a:r>
              <a:rPr lang="en-GB" sz="1600" dirty="0">
                <a:solidFill>
                  <a:srgbClr val="2E2E2E"/>
                </a:solidFill>
                <a:latin typeface="NexusSerif"/>
              </a:rPr>
              <a:t>I suspect the variable to be not completely missing at random, e.g., because patients might not want to disclose that they</a:t>
            </a:r>
            <a:br>
              <a:rPr lang="en-GB" sz="1600" dirty="0">
                <a:solidFill>
                  <a:srgbClr val="2E2E2E"/>
                </a:solidFill>
                <a:latin typeface="NexusSerif"/>
              </a:rPr>
            </a:br>
            <a:r>
              <a:rPr lang="en-GB" sz="1600" dirty="0">
                <a:solidFill>
                  <a:srgbClr val="2E2E2E"/>
                </a:solidFill>
                <a:latin typeface="NexusSerif"/>
              </a:rPr>
              <a:t>are a smoker. In this case, an unknown category allows the model to capture this information, compared to imputing by</a:t>
            </a:r>
            <a:br>
              <a:rPr lang="en-GB" sz="1600" dirty="0">
                <a:solidFill>
                  <a:srgbClr val="2E2E2E"/>
                </a:solidFill>
                <a:latin typeface="NexusSerif"/>
              </a:rPr>
            </a:br>
            <a:r>
              <a:rPr lang="en-GB" sz="1600" dirty="0">
                <a:solidFill>
                  <a:srgbClr val="2E2E2E"/>
                </a:solidFill>
                <a:latin typeface="NexusSerif"/>
              </a:rPr>
              <a:t>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at this step, because the </a:t>
            </a:r>
            <a:r>
              <a:rPr lang="en-US" sz="1600" dirty="0">
                <a:solidFill>
                  <a:srgbClr val="2E2E2E"/>
                </a:solidFill>
                <a:latin typeface="NexusSerif"/>
              </a:rPr>
              <a:t>prediction accuracy of Decision Tree models is </a:t>
            </a:r>
            <a:br>
              <a:rPr lang="en-US" sz="1600" dirty="0">
                <a:solidFill>
                  <a:srgbClr val="2E2E2E"/>
                </a:solidFill>
                <a:latin typeface="NexusSerif"/>
              </a:rPr>
            </a:br>
            <a:r>
              <a:rPr lang="en-US" sz="1600" dirty="0">
                <a:solidFill>
                  <a:srgbClr val="2E2E2E"/>
                </a:solidFill>
                <a:latin typeface="NexusSerif"/>
              </a:rPr>
              <a:t>invariant under strictly monotone transformations and MATLAB’s KNN implementation, has a built-in standardization.</a:t>
            </a:r>
          </a:p>
          <a:p>
            <a:pPr marL="342900" indent="-342900">
              <a:buFont typeface="Arial" panose="020B0604020202020204" pitchFamily="34" charset="0"/>
              <a:buChar char="•"/>
            </a:pPr>
            <a:endParaRPr lang="en-GB" sz="1600" dirty="0">
              <a:solidFill>
                <a:srgbClr val="2E2E2E"/>
              </a:solidFill>
              <a:latin typeface="NexusSerif"/>
            </a:endParaRPr>
          </a:p>
          <a:p>
            <a:pPr marL="342900" indent="-342900">
              <a:buFont typeface="Arial" panose="020B0604020202020204" pitchFamily="34" charset="0"/>
              <a:buChar char="•"/>
            </a:pPr>
            <a:r>
              <a:rPr lang="en-US" sz="1600" dirty="0"/>
              <a:t>TODO: Some analysis of the correlation, shift in distribution. </a:t>
            </a:r>
            <a:r>
              <a:rPr lang="en-US" sz="1600" dirty="0" err="1"/>
              <a:t>Etc</a:t>
            </a:r>
            <a:r>
              <a:rPr lang="en-US" sz="1600" dirty="0"/>
              <a:t>?</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208431"/>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a:t>
            </a:r>
            <a:endParaRPr lang="en-CH" sz="1600" dirty="0"/>
          </a:p>
        </p:txBody>
      </p:sp>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2">
            <a:extLst>
              <a:ext uri="{28A0092B-C50C-407E-A947-70E740481C1C}">
                <a14:useLocalDpi xmlns:a14="http://schemas.microsoft.com/office/drawing/2010/main" val="0"/>
              </a:ext>
            </a:extLst>
          </a:blip>
          <a:srcRect l="2101" t="11135" r="5228" b="7908"/>
          <a:stretch/>
        </p:blipFill>
        <p:spPr>
          <a:xfrm>
            <a:off x="15114488" y="2373709"/>
            <a:ext cx="6038632" cy="4321628"/>
          </a:xfrm>
          <a:prstGeom prst="rect">
            <a:avLst/>
          </a:prstGeom>
        </p:spPr>
      </p:pic>
      <p:graphicFrame>
        <p:nvGraphicFramePr>
          <p:cNvPr id="27" name="Table 27">
            <a:extLst>
              <a:ext uri="{FF2B5EF4-FFF2-40B4-BE49-F238E27FC236}">
                <a16:creationId xmlns:a16="http://schemas.microsoft.com/office/drawing/2014/main" id="{EE35C4B2-E62D-4C0F-A41F-358DF773639B}"/>
              </a:ext>
            </a:extLst>
          </p:cNvPr>
          <p:cNvGraphicFramePr>
            <a:graphicFrameLocks noGrp="1"/>
          </p:cNvGraphicFramePr>
          <p:nvPr>
            <p:extLst>
              <p:ext uri="{D42A27DB-BD31-4B8C-83A1-F6EECF244321}">
                <p14:modId xmlns:p14="http://schemas.microsoft.com/office/powerpoint/2010/main" val="1595022317"/>
              </p:ext>
            </p:extLst>
          </p:nvPr>
        </p:nvGraphicFramePr>
        <p:xfrm>
          <a:off x="11325124" y="2724248"/>
          <a:ext cx="3281364" cy="2590800"/>
        </p:xfrm>
        <a:graphic>
          <a:graphicData uri="http://schemas.openxmlformats.org/drawingml/2006/table">
            <a:tbl>
              <a:tblPr firstRow="1" bandRow="1">
                <a:tableStyleId>{9D7B26C5-4107-4FEC-AEDC-1716B250A1EF}</a:tableStyleId>
              </a:tblPr>
              <a:tblGrid>
                <a:gridCol w="997268">
                  <a:extLst>
                    <a:ext uri="{9D8B030D-6E8A-4147-A177-3AD203B41FA5}">
                      <a16:colId xmlns:a16="http://schemas.microsoft.com/office/drawing/2014/main" val="3467800109"/>
                    </a:ext>
                  </a:extLst>
                </a:gridCol>
                <a:gridCol w="535305">
                  <a:extLst>
                    <a:ext uri="{9D8B030D-6E8A-4147-A177-3AD203B41FA5}">
                      <a16:colId xmlns:a16="http://schemas.microsoft.com/office/drawing/2014/main" val="2542221043"/>
                    </a:ext>
                  </a:extLst>
                </a:gridCol>
                <a:gridCol w="606743">
                  <a:extLst>
                    <a:ext uri="{9D8B030D-6E8A-4147-A177-3AD203B41FA5}">
                      <a16:colId xmlns:a16="http://schemas.microsoft.com/office/drawing/2014/main" val="2395979764"/>
                    </a:ext>
                  </a:extLst>
                </a:gridCol>
                <a:gridCol w="606743">
                  <a:extLst>
                    <a:ext uri="{9D8B030D-6E8A-4147-A177-3AD203B41FA5}">
                      <a16:colId xmlns:a16="http://schemas.microsoft.com/office/drawing/2014/main" val="1101614973"/>
                    </a:ext>
                  </a:extLst>
                </a:gridCol>
                <a:gridCol w="535305">
                  <a:extLst>
                    <a:ext uri="{9D8B030D-6E8A-4147-A177-3AD203B41FA5}">
                      <a16:colId xmlns:a16="http://schemas.microsoft.com/office/drawing/2014/main" val="2784924489"/>
                    </a:ext>
                  </a:extLst>
                </a:gridCol>
              </a:tblGrid>
              <a:tr h="178772">
                <a:tc>
                  <a:txBody>
                    <a:bodyPr/>
                    <a:lstStyle/>
                    <a:p>
                      <a:r>
                        <a:rPr lang="en-GB" sz="1100" dirty="0"/>
                        <a:t>Variable</a:t>
                      </a:r>
                    </a:p>
                  </a:txBody>
                  <a:tcPr/>
                </a:tc>
                <a:tc>
                  <a:txBody>
                    <a:bodyPr/>
                    <a:lstStyle/>
                    <a:p>
                      <a:r>
                        <a:rPr lang="en-GB" sz="1100" dirty="0"/>
                        <a:t>Min</a:t>
                      </a:r>
                    </a:p>
                  </a:txBody>
                  <a:tcPr/>
                </a:tc>
                <a:tc>
                  <a:txBody>
                    <a:bodyPr/>
                    <a:lstStyle/>
                    <a:p>
                      <a:r>
                        <a:rPr lang="en-GB" sz="1100" dirty="0"/>
                        <a:t>Mean</a:t>
                      </a:r>
                    </a:p>
                  </a:txBody>
                  <a:tcPr/>
                </a:tc>
                <a:tc>
                  <a:txBody>
                    <a:bodyPr/>
                    <a:lstStyle/>
                    <a:p>
                      <a:r>
                        <a:rPr lang="en-GB" sz="1100" dirty="0"/>
                        <a:t>Max</a:t>
                      </a:r>
                    </a:p>
                  </a:txBody>
                  <a:tcPr/>
                </a:tc>
                <a:tc>
                  <a:txBody>
                    <a:bodyPr/>
                    <a:lstStyle/>
                    <a:p>
                      <a:r>
                        <a:rPr lang="en-GB" sz="1100" dirty="0"/>
                        <a:t>SD</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0</a:t>
                      </a:r>
                    </a:p>
                  </a:txBody>
                  <a:tcPr/>
                </a:tc>
                <a:tc>
                  <a:txBody>
                    <a:bodyPr/>
                    <a:lstStyle/>
                    <a:p>
                      <a:r>
                        <a:rPr lang="en-GB" sz="1100" dirty="0"/>
                        <a:t>0.02</a:t>
                      </a:r>
                    </a:p>
                  </a:txBody>
                  <a:tcPr/>
                </a:tc>
                <a:tc>
                  <a:txBody>
                    <a:bodyPr/>
                    <a:lstStyle/>
                    <a:p>
                      <a:r>
                        <a:rPr lang="en-GB" sz="1100" dirty="0"/>
                        <a:t>1</a:t>
                      </a:r>
                    </a:p>
                  </a:txBody>
                  <a:tcPr/>
                </a:tc>
                <a:tc>
                  <a:txBody>
                    <a:bodyPr/>
                    <a:lstStyle/>
                    <a:p>
                      <a:r>
                        <a:rPr lang="en-GB" sz="1100" dirty="0"/>
                        <a:t>0.12</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r>
                        <a:rPr lang="en-GB" sz="1100" dirty="0"/>
                        <a:t>0</a:t>
                      </a:r>
                    </a:p>
                  </a:txBody>
                  <a:tcPr/>
                </a:tc>
                <a:tc>
                  <a:txBody>
                    <a:bodyPr/>
                    <a:lstStyle/>
                    <a:p>
                      <a:r>
                        <a:rPr lang="en-GB" sz="1100" dirty="0"/>
                        <a:t>0.40</a:t>
                      </a:r>
                    </a:p>
                  </a:txBody>
                  <a:tcPr/>
                </a:tc>
                <a:tc>
                  <a:txBody>
                    <a:bodyPr/>
                    <a:lstStyle/>
                    <a:p>
                      <a:r>
                        <a:rPr lang="en-GB" sz="1100" dirty="0"/>
                        <a:t>1</a:t>
                      </a:r>
                    </a:p>
                  </a:txBody>
                  <a:tcPr/>
                </a:tc>
                <a:tc>
                  <a:txBody>
                    <a:bodyPr/>
                    <a:lstStyle/>
                    <a:p>
                      <a:r>
                        <a:rPr lang="en-GB" sz="1100" dirty="0"/>
                        <a:t>0.49</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r>
                        <a:rPr lang="en-GB" sz="1100" dirty="0"/>
                        <a:t>0</a:t>
                      </a:r>
                    </a:p>
                  </a:txBody>
                  <a:tcPr/>
                </a:tc>
                <a:tc>
                  <a:txBody>
                    <a:bodyPr/>
                    <a:lstStyle/>
                    <a:p>
                      <a:r>
                        <a:rPr lang="en-GB" sz="1100" dirty="0"/>
                        <a:t>0.09</a:t>
                      </a:r>
                    </a:p>
                  </a:txBody>
                  <a:tcPr/>
                </a:tc>
                <a:tc>
                  <a:txBody>
                    <a:bodyPr/>
                    <a:lstStyle/>
                    <a:p>
                      <a:r>
                        <a:rPr lang="en-GB" sz="1100" dirty="0"/>
                        <a:t>1</a:t>
                      </a:r>
                    </a:p>
                  </a:txBody>
                  <a:tcPr/>
                </a:tc>
                <a:tc>
                  <a:txBody>
                    <a:bodyPr/>
                    <a:lstStyle/>
                    <a:p>
                      <a:r>
                        <a:rPr lang="en-GB" sz="1100" dirty="0"/>
                        <a:t>0.28</a:t>
                      </a:r>
                    </a:p>
                  </a:txBody>
                  <a:tcPr/>
                </a:tc>
                <a:extLst>
                  <a:ext uri="{0D108BD9-81ED-4DB2-BD59-A6C34878D82A}">
                    <a16:rowId xmlns:a16="http://schemas.microsoft.com/office/drawing/2014/main" val="2712605215"/>
                  </a:ext>
                </a:extLst>
              </a:tr>
              <a:tr h="200633">
                <a:tc>
                  <a:txBody>
                    <a:bodyPr/>
                    <a:lstStyle/>
                    <a:p>
                      <a:r>
                        <a:rPr lang="en-GB" sz="1100" dirty="0"/>
                        <a:t>Heart Disease</a:t>
                      </a:r>
                    </a:p>
                  </a:txBody>
                  <a:tcPr/>
                </a:tc>
                <a:tc>
                  <a:txBody>
                    <a:bodyPr/>
                    <a:lstStyle/>
                    <a:p>
                      <a:r>
                        <a:rPr lang="en-GB" sz="1100" dirty="0"/>
                        <a:t>0</a:t>
                      </a:r>
                    </a:p>
                  </a:txBody>
                  <a:tcPr/>
                </a:tc>
                <a:tc>
                  <a:txBody>
                    <a:bodyPr/>
                    <a:lstStyle/>
                    <a:p>
                      <a:r>
                        <a:rPr lang="en-GB" sz="1100" dirty="0"/>
                        <a:t>0.04</a:t>
                      </a:r>
                    </a:p>
                  </a:txBody>
                  <a:tcPr/>
                </a:tc>
                <a:tc>
                  <a:txBody>
                    <a:bodyPr/>
                    <a:lstStyle/>
                    <a:p>
                      <a:r>
                        <a:rPr lang="en-GB" sz="1100" dirty="0"/>
                        <a:t>1</a:t>
                      </a:r>
                    </a:p>
                  </a:txBody>
                  <a:tcPr/>
                </a:tc>
                <a:tc>
                  <a:txBody>
                    <a:bodyPr/>
                    <a:lstStyle/>
                    <a:p>
                      <a:r>
                        <a:rPr lang="en-GB" sz="1100" dirty="0"/>
                        <a:t>0.20</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0</a:t>
                      </a:r>
                    </a:p>
                  </a:txBody>
                  <a:tcPr/>
                </a:tc>
                <a:tc>
                  <a:txBody>
                    <a:bodyPr/>
                    <a:lstStyle/>
                    <a:p>
                      <a:r>
                        <a:rPr lang="en-GB" sz="1100" dirty="0"/>
                        <a:t>0.64</a:t>
                      </a:r>
                    </a:p>
                  </a:txBody>
                  <a:tcPr/>
                </a:tc>
                <a:tc>
                  <a:txBody>
                    <a:bodyPr/>
                    <a:lstStyle/>
                    <a:p>
                      <a:r>
                        <a:rPr lang="en-GB" sz="1100" dirty="0"/>
                        <a:t>1</a:t>
                      </a:r>
                    </a:p>
                  </a:txBody>
                  <a:tcPr/>
                </a:tc>
                <a:tc>
                  <a:txBody>
                    <a:bodyPr/>
                    <a:lstStyle/>
                    <a:p>
                      <a:r>
                        <a:rPr lang="en-GB" sz="1100" dirty="0"/>
                        <a:t>0.48</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0</a:t>
                      </a:r>
                    </a:p>
                  </a:txBody>
                  <a:tcPr/>
                </a:tc>
                <a:tc>
                  <a:txBody>
                    <a:bodyPr/>
                    <a:lstStyle/>
                    <a:p>
                      <a:r>
                        <a:rPr lang="en-GB" sz="1100" dirty="0"/>
                        <a:t>0.50</a:t>
                      </a:r>
                    </a:p>
                  </a:txBody>
                  <a:tcPr/>
                </a:tc>
                <a:tc>
                  <a:txBody>
                    <a:bodyPr/>
                    <a:lstStyle/>
                    <a:p>
                      <a:r>
                        <a:rPr lang="en-GB" sz="1100" dirty="0"/>
                        <a:t>1</a:t>
                      </a:r>
                    </a:p>
                  </a:txBody>
                  <a:tcPr/>
                </a:tc>
                <a:tc>
                  <a:txBody>
                    <a:bodyPr/>
                    <a:lstStyle/>
                    <a:p>
                      <a:r>
                        <a:rPr lang="en-GB" sz="1100" dirty="0"/>
                        <a:t>0.50</a:t>
                      </a:r>
                    </a:p>
                  </a:txBody>
                  <a:tcPr/>
                </a:tc>
                <a:extLst>
                  <a:ext uri="{0D108BD9-81ED-4DB2-BD59-A6C34878D82A}">
                    <a16:rowId xmlns:a16="http://schemas.microsoft.com/office/drawing/2014/main" val="3461106054"/>
                  </a:ext>
                </a:extLst>
              </a:tr>
              <a:tr h="200633">
                <a:tc>
                  <a:txBody>
                    <a:bodyPr/>
                    <a:lstStyle/>
                    <a:p>
                      <a:r>
                        <a:rPr lang="en-GB" sz="1100" dirty="0"/>
                        <a:t>Age</a:t>
                      </a:r>
                    </a:p>
                  </a:txBody>
                  <a:tcPr/>
                </a:tc>
                <a:tc>
                  <a:txBody>
                    <a:bodyPr/>
                    <a:lstStyle/>
                    <a:p>
                      <a:r>
                        <a:rPr lang="en-GB" sz="1100" dirty="0"/>
                        <a:t>0</a:t>
                      </a:r>
                    </a:p>
                  </a:txBody>
                  <a:tcPr/>
                </a:tc>
                <a:tc>
                  <a:txBody>
                    <a:bodyPr/>
                    <a:lstStyle/>
                    <a:p>
                      <a:r>
                        <a:rPr lang="en-GB" sz="1100" dirty="0"/>
                        <a:t>41</a:t>
                      </a:r>
                    </a:p>
                  </a:txBody>
                  <a:tcPr/>
                </a:tc>
                <a:tc>
                  <a:txBody>
                    <a:bodyPr/>
                    <a:lstStyle/>
                    <a:p>
                      <a:r>
                        <a:rPr lang="en-GB" sz="1100" dirty="0"/>
                        <a:t>82</a:t>
                      </a:r>
                    </a:p>
                  </a:txBody>
                  <a:tcPr/>
                </a:tc>
                <a:tc>
                  <a:txBody>
                    <a:bodyPr/>
                    <a:lstStyle/>
                    <a:p>
                      <a:r>
                        <a:rPr lang="en-GB" sz="1100" dirty="0"/>
                        <a:t>22.48</a:t>
                      </a:r>
                    </a:p>
                  </a:txBody>
                  <a:tcPr/>
                </a:tc>
                <a:extLst>
                  <a:ext uri="{0D108BD9-81ED-4DB2-BD59-A6C34878D82A}">
                    <a16:rowId xmlns:a16="http://schemas.microsoft.com/office/drawing/2014/main" val="1846404377"/>
                  </a:ext>
                </a:extLst>
              </a:tr>
              <a:tr h="200633">
                <a:tc>
                  <a:txBody>
                    <a:bodyPr/>
                    <a:lstStyle/>
                    <a:p>
                      <a:r>
                        <a:rPr lang="en-GB" sz="1100" dirty="0" err="1"/>
                        <a:t>Avg</a:t>
                      </a:r>
                      <a:r>
                        <a:rPr lang="en-GB" sz="1100" dirty="0"/>
                        <a:t> Glucose</a:t>
                      </a:r>
                    </a:p>
                  </a:txBody>
                  <a:tcPr/>
                </a:tc>
                <a:tc>
                  <a:txBody>
                    <a:bodyPr/>
                    <a:lstStyle/>
                    <a:p>
                      <a:r>
                        <a:rPr lang="en-GB" sz="1100" dirty="0"/>
                        <a:t>55.00</a:t>
                      </a:r>
                    </a:p>
                  </a:txBody>
                  <a:tcPr/>
                </a:tc>
                <a:tc>
                  <a:txBody>
                    <a:bodyPr/>
                    <a:lstStyle/>
                    <a:p>
                      <a:r>
                        <a:rPr lang="en-GB" sz="1100" dirty="0"/>
                        <a:t>103.67</a:t>
                      </a:r>
                    </a:p>
                  </a:txBody>
                  <a:tcPr/>
                </a:tc>
                <a:tc>
                  <a:txBody>
                    <a:bodyPr/>
                    <a:lstStyle/>
                    <a:p>
                      <a:r>
                        <a:rPr lang="en-GB" sz="1100" dirty="0"/>
                        <a:t>291.05</a:t>
                      </a:r>
                    </a:p>
                  </a:txBody>
                  <a:tcPr/>
                </a:tc>
                <a:tc>
                  <a:txBody>
                    <a:bodyPr/>
                    <a:lstStyle/>
                    <a:p>
                      <a:r>
                        <a:rPr lang="en-GB" sz="1100" dirty="0"/>
                        <a:t>42.28</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10.10</a:t>
                      </a:r>
                    </a:p>
                  </a:txBody>
                  <a:tcPr/>
                </a:tc>
                <a:tc>
                  <a:txBody>
                    <a:bodyPr/>
                    <a:lstStyle/>
                    <a:p>
                      <a:r>
                        <a:rPr lang="en-GB" sz="1100" dirty="0"/>
                        <a:t>28.62</a:t>
                      </a:r>
                    </a:p>
                  </a:txBody>
                  <a:tcPr/>
                </a:tc>
                <a:tc>
                  <a:txBody>
                    <a:bodyPr/>
                    <a:lstStyle/>
                    <a:p>
                      <a:r>
                        <a:rPr lang="en-GB" sz="1100" dirty="0"/>
                        <a:t>97.60</a:t>
                      </a:r>
                    </a:p>
                  </a:txBody>
                  <a:tcPr/>
                </a:tc>
                <a:tc>
                  <a:txBody>
                    <a:bodyPr/>
                    <a:lstStyle/>
                    <a:p>
                      <a:r>
                        <a:rPr lang="en-GB" sz="1100" dirty="0"/>
                        <a:t>7.77</a:t>
                      </a:r>
                    </a:p>
                  </a:txBody>
                  <a:tcPr/>
                </a:tc>
                <a:extLst>
                  <a:ext uri="{0D108BD9-81ED-4DB2-BD59-A6C34878D82A}">
                    <a16:rowId xmlns:a16="http://schemas.microsoft.com/office/drawing/2014/main" val="520551929"/>
                  </a:ext>
                </a:extLst>
              </a:tr>
            </a:tbl>
          </a:graphicData>
        </a:graphic>
      </p:graphicFrame>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00" y="6521300"/>
            <a:ext cx="3622134" cy="1811067"/>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4">
            <a:extLst>
              <a:ext uri="{28A0092B-C50C-407E-A947-70E740481C1C}">
                <a14:useLocalDpi xmlns:a14="http://schemas.microsoft.com/office/drawing/2010/main" val="0"/>
              </a:ext>
            </a:extLst>
          </a:blip>
          <a:srcRect b="6057"/>
          <a:stretch/>
        </p:blipFill>
        <p:spPr>
          <a:xfrm>
            <a:off x="7333801" y="6314597"/>
            <a:ext cx="6170295" cy="1932175"/>
          </a:xfrm>
          <a:prstGeom prst="rect">
            <a:avLst/>
          </a:prstGeom>
        </p:spPr>
      </p:pic>
      <p:sp>
        <p:nvSpPr>
          <p:cNvPr id="2" name="TextBox 1">
            <a:extLst>
              <a:ext uri="{FF2B5EF4-FFF2-40B4-BE49-F238E27FC236}">
                <a16:creationId xmlns:a16="http://schemas.microsoft.com/office/drawing/2014/main" id="{95994439-8212-4AB4-A0C0-8AADC5095FD6}"/>
              </a:ext>
            </a:extLst>
          </p:cNvPr>
          <p:cNvSpPr txBox="1"/>
          <p:nvPr/>
        </p:nvSpPr>
        <p:spPr>
          <a:xfrm>
            <a:off x="11315700" y="2447249"/>
            <a:ext cx="3290788" cy="276999"/>
          </a:xfrm>
          <a:prstGeom prst="rect">
            <a:avLst/>
          </a:prstGeom>
          <a:noFill/>
        </p:spPr>
        <p:txBody>
          <a:bodyPr wrap="square" rtlCol="0">
            <a:spAutoFit/>
          </a:bodyPr>
          <a:lstStyle/>
          <a:p>
            <a:pPr algn="ctr"/>
            <a:r>
              <a:rPr lang="de-DE" sz="1200" dirty="0"/>
              <a:t>Summary </a:t>
            </a:r>
            <a:r>
              <a:rPr lang="de-DE" sz="1200" dirty="0" err="1"/>
              <a:t>Statistics</a:t>
            </a:r>
            <a:r>
              <a:rPr lang="de-DE" sz="1200" dirty="0"/>
              <a:t> – </a:t>
            </a:r>
            <a:r>
              <a:rPr lang="de-DE" sz="1200" dirty="0" err="1"/>
              <a:t>Numeric</a:t>
            </a:r>
            <a:r>
              <a:rPr lang="de-DE" sz="1200" dirty="0"/>
              <a:t> Variables</a:t>
            </a:r>
            <a:endParaRPr lang="en-GB" sz="1200" dirty="0"/>
          </a:p>
        </p:txBody>
      </p:sp>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5">
            <a:extLst>
              <a:ext uri="{28A0092B-C50C-407E-A947-70E740481C1C}">
                <a14:useLocalDpi xmlns:a14="http://schemas.microsoft.com/office/drawing/2010/main" val="0"/>
              </a:ext>
            </a:extLst>
          </a:blip>
          <a:srcRect l="7168" r="10282" b="12677"/>
          <a:stretch/>
        </p:blipFill>
        <p:spPr>
          <a:xfrm>
            <a:off x="4652604" y="6575652"/>
            <a:ext cx="2214272" cy="1756715"/>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860109"/>
            <a:ext cx="21040725" cy="3859243"/>
            <a:chOff x="171450" y="9720307"/>
            <a:chExt cx="21040725" cy="3225596"/>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225596"/>
              <a:chOff x="171450" y="9720306"/>
              <a:chExt cx="21040725" cy="624896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6"/>
                <a:ext cx="10520362"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 Decision Tree (DT) </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6"/>
                <a:ext cx="10520362"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(cont.)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716586" y="26842024"/>
            <a:ext cx="10454546" cy="3139321"/>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springer open.</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p:txBody>
      </p:sp>
      <p:sp>
        <p:nvSpPr>
          <p:cNvPr id="22" name="Rectangle 21">
            <a:extLst>
              <a:ext uri="{FF2B5EF4-FFF2-40B4-BE49-F238E27FC236}">
                <a16:creationId xmlns:a16="http://schemas.microsoft.com/office/drawing/2014/main" id="{C37C1EF5-A4CB-4E52-AB3C-3042A9F6E0E2}"/>
              </a:ext>
            </a:extLst>
          </p:cNvPr>
          <p:cNvSpPr/>
          <p:nvPr/>
        </p:nvSpPr>
        <p:spPr>
          <a:xfrm>
            <a:off x="148225" y="12931414"/>
            <a:ext cx="10543587" cy="293088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33.1% false positive rate, a 19.1% false negative rate, 71.6% accuracy, 32.6% specificity, and 67.4% sensitivity.</a:t>
            </a:r>
          </a:p>
          <a:p>
            <a:pPr marL="342900" indent="-342900">
              <a:buFont typeface="Arial" panose="020B0604020202020204" pitchFamily="34" charset="0"/>
              <a:buChar char="•"/>
            </a:pPr>
            <a:r>
              <a:rPr lang="en-US" sz="1600" dirty="0"/>
              <a:t>It is expected that DT outperforms KNN across most classification metrics. This is because, Lui, Fan and Wu (2019) showed that the feature importance in their Random Forest model is heavily dominated by only a few variables, namely ‘Age’, ‘BMI’, and ‘Avg. Glucose Levels’. This caters to the DT, which tends to perform best in an environment with few important predictors [5], whereas KNN is negatively impacted by many irrelevant features, as it assumes equal importance of all features [6]. Here the impact of irrelevant categorical features is enhanced, because each category effectively functions as a distinct feature after one-hot encoding.</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r="2166" b="5886"/>
          <a:stretch/>
        </p:blipFill>
        <p:spPr>
          <a:xfrm>
            <a:off x="15776574" y="6614671"/>
            <a:ext cx="4775201" cy="2002839"/>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207190448"/>
              </p:ext>
            </p:extLst>
          </p:nvPr>
        </p:nvGraphicFramePr>
        <p:xfrm>
          <a:off x="13445111" y="5964058"/>
          <a:ext cx="2077463" cy="259080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Variable</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3461106054"/>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err="1"/>
                        <a:t>Avg</a:t>
                      </a:r>
                      <a:r>
                        <a:rPr lang="en-GB" sz="1100" dirty="0"/>
                        <a:t>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728101" y="12931414"/>
            <a:ext cx="10520363" cy="193217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 </a:t>
            </a:r>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2809</TotalTime>
  <Words>1538</Words>
  <Application>Microsoft Office PowerPoint</Application>
  <PresentationFormat>Custom</PresentationFormat>
  <Paragraphs>128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28</cp:revision>
  <dcterms:created xsi:type="dcterms:W3CDTF">2021-11-17T15:29:48Z</dcterms:created>
  <dcterms:modified xsi:type="dcterms:W3CDTF">2021-11-22T18:39:01Z</dcterms:modified>
</cp:coreProperties>
</file>