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75" d="100"/>
          <a:sy n="75" d="100"/>
        </p:scale>
        <p:origin x="306" y="54"/>
      </p:cViewPr>
      <p:guideLst>
        <p:guide orient="horz" pos="9536"/>
        <p:guide pos="67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11/20/2021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11/20/2021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11/20/2021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11/20/2021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11/20/2021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11/20/2021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E475F-DE3E-4412-9F35-20A563F1BBCF}"/>
              </a:ext>
            </a:extLst>
          </p:cNvPr>
          <p:cNvSpPr/>
          <p:nvPr/>
        </p:nvSpPr>
        <p:spPr>
          <a:xfrm>
            <a:off x="171450" y="2342868"/>
            <a:ext cx="21004894" cy="536857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a:t>
            </a:r>
          </a:p>
          <a:p>
            <a:pPr marL="342900" indent="-342900">
              <a:buFont typeface="Arial" panose="020B0604020202020204" pitchFamily="34" charset="0"/>
              <a:buChar char="•"/>
            </a:pPr>
            <a:r>
              <a:rPr lang="en-US" sz="1600" dirty="0"/>
              <a:t>It contains 43’000 observations of potential patients, one target variable and 11 features on the patients’ </a:t>
            </a:r>
            <a:r>
              <a:rPr lang="en-GB" sz="1600" b="0" i="0" dirty="0">
                <a:solidFill>
                  <a:srgbClr val="2E2E2E"/>
                </a:solidFill>
                <a:effectLst/>
                <a:latin typeface="NexusSerif"/>
              </a:rPr>
              <a:t>physiology.</a:t>
            </a:r>
          </a:p>
          <a:p>
            <a:pPr marL="342900" indent="-342900">
              <a:buFont typeface="Arial" panose="020B0604020202020204" pitchFamily="34" charset="0"/>
              <a:buChar char="•"/>
            </a:pPr>
            <a:r>
              <a:rPr lang="en-GB" sz="1600" dirty="0">
                <a:solidFill>
                  <a:srgbClr val="2E2E2E"/>
                </a:solidFill>
                <a:latin typeface="NexusSerif"/>
              </a:rPr>
              <a:t>The data is characterized by imbalance in the target variable, and missing values primarily in the ‘Smoking Status’ feature.</a:t>
            </a:r>
          </a:p>
          <a:p>
            <a:pPr marL="342900" indent="-342900">
              <a:buFont typeface="Arial" panose="020B0604020202020204" pitchFamily="34" charset="0"/>
              <a:buChar char="•"/>
            </a:pPr>
            <a:r>
              <a:rPr lang="en-GB" sz="1600" dirty="0">
                <a:solidFill>
                  <a:srgbClr val="2E2E2E"/>
                </a:solidFill>
                <a:latin typeface="NexusSerif"/>
              </a:rPr>
              <a:t>Missing Values: BMI: 3.3%, </a:t>
            </a:r>
            <a:r>
              <a:rPr lang="en-GB" sz="1600">
                <a:solidFill>
                  <a:srgbClr val="2E2E2E"/>
                </a:solidFill>
                <a:latin typeface="NexusSerif"/>
              </a:rPr>
              <a:t>Smoking Status 30.6%</a:t>
            </a:r>
            <a:endParaRPr lang="en-GB" sz="1600" dirty="0">
              <a:solidFill>
                <a:srgbClr val="2E2E2E"/>
              </a:solidFill>
              <a:latin typeface="NexusSerif"/>
            </a:endParaRPr>
          </a:p>
          <a:p>
            <a:pPr marL="342900" indent="-342900">
              <a:buFont typeface="Arial" panose="020B0604020202020204" pitchFamily="34" charset="0"/>
              <a:buChar char="•"/>
            </a:pPr>
            <a:endParaRPr lang="en-GB" sz="1600" dirty="0">
              <a:solidFill>
                <a:srgbClr val="2E2E2E"/>
              </a:solidFill>
              <a:latin typeface="NexusSerif"/>
            </a:endParaRPr>
          </a:p>
          <a:p>
            <a:pPr marL="342900" indent="-342900">
              <a:buFont typeface="Arial" panose="020B0604020202020204" pitchFamily="34" charset="0"/>
              <a:buChar char="•"/>
            </a:pPr>
            <a:r>
              <a:rPr lang="en-US" sz="1600" dirty="0"/>
              <a:t>738 cases of stroke. </a:t>
            </a:r>
          </a:p>
          <a:p>
            <a:pPr marL="342900" indent="-342900">
              <a:buFont typeface="Arial" panose="020B0604020202020204" pitchFamily="34" charset="0"/>
              <a:buChar char="•"/>
            </a:pPr>
            <a:r>
              <a:rPr lang="en-US" sz="1600" dirty="0"/>
              <a:t>In addition to the binary stroke variable, it contains five binary, three continuous, two categorical features</a:t>
            </a:r>
          </a:p>
        </p:txBody>
      </p:sp>
      <p:pic>
        <p:nvPicPr>
          <p:cNvPr id="22" name="Picture 21" descr="Chart, bar chart&#10;&#10;Description automatically generated">
            <a:extLst>
              <a:ext uri="{FF2B5EF4-FFF2-40B4-BE49-F238E27FC236}">
                <a16:creationId xmlns:a16="http://schemas.microsoft.com/office/drawing/2014/main" id="{84B4D877-D7AC-4128-86F1-756BCF97D2B0}"/>
              </a:ext>
            </a:extLst>
          </p:cNvPr>
          <p:cNvPicPr>
            <a:picLocks noChangeAspect="1"/>
          </p:cNvPicPr>
          <p:nvPr/>
        </p:nvPicPr>
        <p:blipFill rotWithShape="1">
          <a:blip r:embed="rId2">
            <a:extLst>
              <a:ext uri="{28A0092B-C50C-407E-A947-70E740481C1C}">
                <a14:useLocalDpi xmlns:a14="http://schemas.microsoft.com/office/drawing/2010/main" val="0"/>
              </a:ext>
            </a:extLst>
          </a:blip>
          <a:srcRect l="878" r="1619" b="5311"/>
          <a:stretch/>
        </p:blipFill>
        <p:spPr>
          <a:xfrm>
            <a:off x="9497229" y="5783735"/>
            <a:ext cx="5859050" cy="1896499"/>
          </a:xfrm>
          <a:prstGeom prst="rect">
            <a:avLst/>
          </a:prstGeom>
        </p:spPr>
      </p:pic>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208431"/>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third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and a K-Nearest Neighbor classifier  to predict whether a person will suffer a stroke.</a:t>
            </a:r>
            <a:endParaRPr lang="en-CH" sz="1600" dirty="0"/>
          </a:p>
        </p:txBody>
      </p:sp>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3">
            <a:extLst>
              <a:ext uri="{28A0092B-C50C-407E-A947-70E740481C1C}">
                <a14:useLocalDpi xmlns:a14="http://schemas.microsoft.com/office/drawing/2010/main" val="0"/>
              </a:ext>
            </a:extLst>
          </a:blip>
          <a:srcRect l="2101" t="11135" r="5228" b="7908"/>
          <a:stretch/>
        </p:blipFill>
        <p:spPr>
          <a:xfrm>
            <a:off x="15114488" y="2373709"/>
            <a:ext cx="6038632" cy="5275320"/>
          </a:xfrm>
          <a:prstGeom prst="rect">
            <a:avLst/>
          </a:prstGeom>
        </p:spPr>
      </p:pic>
      <p:pic>
        <p:nvPicPr>
          <p:cNvPr id="26" name="Picture 25" descr="Chart, pie chart&#10;&#10;Description automatically generated">
            <a:extLst>
              <a:ext uri="{FF2B5EF4-FFF2-40B4-BE49-F238E27FC236}">
                <a16:creationId xmlns:a16="http://schemas.microsoft.com/office/drawing/2014/main" id="{CECC96C7-A2D4-48C6-A24A-0AFAC10521D4}"/>
              </a:ext>
            </a:extLst>
          </p:cNvPr>
          <p:cNvPicPr>
            <a:picLocks noChangeAspect="1"/>
          </p:cNvPicPr>
          <p:nvPr/>
        </p:nvPicPr>
        <p:blipFill rotWithShape="1">
          <a:blip r:embed="rId4">
            <a:extLst>
              <a:ext uri="{28A0092B-C50C-407E-A947-70E740481C1C}">
                <a14:useLocalDpi xmlns:a14="http://schemas.microsoft.com/office/drawing/2010/main" val="0"/>
              </a:ext>
            </a:extLst>
          </a:blip>
          <a:srcRect l="6430" t="4367" r="6430" b="12617"/>
          <a:stretch/>
        </p:blipFill>
        <p:spPr>
          <a:xfrm>
            <a:off x="8680464" y="4002684"/>
            <a:ext cx="2654308" cy="1896499"/>
          </a:xfrm>
          <a:prstGeom prst="rect">
            <a:avLst/>
          </a:prstGeom>
        </p:spPr>
      </p:pic>
      <p:graphicFrame>
        <p:nvGraphicFramePr>
          <p:cNvPr id="27" name="Table 27">
            <a:extLst>
              <a:ext uri="{FF2B5EF4-FFF2-40B4-BE49-F238E27FC236}">
                <a16:creationId xmlns:a16="http://schemas.microsoft.com/office/drawing/2014/main" id="{EE35C4B2-E62D-4C0F-A41F-358DF773639B}"/>
              </a:ext>
            </a:extLst>
          </p:cNvPr>
          <p:cNvGraphicFramePr>
            <a:graphicFrameLocks noGrp="1"/>
          </p:cNvGraphicFramePr>
          <p:nvPr>
            <p:extLst>
              <p:ext uri="{D42A27DB-BD31-4B8C-83A1-F6EECF244321}">
                <p14:modId xmlns:p14="http://schemas.microsoft.com/office/powerpoint/2010/main" val="2544480992"/>
              </p:ext>
            </p:extLst>
          </p:nvPr>
        </p:nvGraphicFramePr>
        <p:xfrm>
          <a:off x="11583948" y="2445182"/>
          <a:ext cx="3281364" cy="2590800"/>
        </p:xfrm>
        <a:graphic>
          <a:graphicData uri="http://schemas.openxmlformats.org/drawingml/2006/table">
            <a:tbl>
              <a:tblPr firstRow="1" bandRow="1">
                <a:tableStyleId>{9D7B26C5-4107-4FEC-AEDC-1716B250A1EF}</a:tableStyleId>
              </a:tblPr>
              <a:tblGrid>
                <a:gridCol w="997268">
                  <a:extLst>
                    <a:ext uri="{9D8B030D-6E8A-4147-A177-3AD203B41FA5}">
                      <a16:colId xmlns:a16="http://schemas.microsoft.com/office/drawing/2014/main" val="3467800109"/>
                    </a:ext>
                  </a:extLst>
                </a:gridCol>
                <a:gridCol w="535305">
                  <a:extLst>
                    <a:ext uri="{9D8B030D-6E8A-4147-A177-3AD203B41FA5}">
                      <a16:colId xmlns:a16="http://schemas.microsoft.com/office/drawing/2014/main" val="2542221043"/>
                    </a:ext>
                  </a:extLst>
                </a:gridCol>
                <a:gridCol w="606743">
                  <a:extLst>
                    <a:ext uri="{9D8B030D-6E8A-4147-A177-3AD203B41FA5}">
                      <a16:colId xmlns:a16="http://schemas.microsoft.com/office/drawing/2014/main" val="2395979764"/>
                    </a:ext>
                  </a:extLst>
                </a:gridCol>
                <a:gridCol w="606743">
                  <a:extLst>
                    <a:ext uri="{9D8B030D-6E8A-4147-A177-3AD203B41FA5}">
                      <a16:colId xmlns:a16="http://schemas.microsoft.com/office/drawing/2014/main" val="1101614973"/>
                    </a:ext>
                  </a:extLst>
                </a:gridCol>
                <a:gridCol w="535305">
                  <a:extLst>
                    <a:ext uri="{9D8B030D-6E8A-4147-A177-3AD203B41FA5}">
                      <a16:colId xmlns:a16="http://schemas.microsoft.com/office/drawing/2014/main" val="2784924489"/>
                    </a:ext>
                  </a:extLst>
                </a:gridCol>
              </a:tblGrid>
              <a:tr h="178772">
                <a:tc>
                  <a:txBody>
                    <a:bodyPr/>
                    <a:lstStyle/>
                    <a:p>
                      <a:r>
                        <a:rPr lang="en-GB" sz="1100" dirty="0"/>
                        <a:t>Variable</a:t>
                      </a:r>
                    </a:p>
                  </a:txBody>
                  <a:tcPr/>
                </a:tc>
                <a:tc>
                  <a:txBody>
                    <a:bodyPr/>
                    <a:lstStyle/>
                    <a:p>
                      <a:r>
                        <a:rPr lang="en-GB" sz="1100" dirty="0"/>
                        <a:t>Min</a:t>
                      </a:r>
                    </a:p>
                  </a:txBody>
                  <a:tcPr/>
                </a:tc>
                <a:tc>
                  <a:txBody>
                    <a:bodyPr/>
                    <a:lstStyle/>
                    <a:p>
                      <a:r>
                        <a:rPr lang="en-GB" sz="1100" dirty="0"/>
                        <a:t>Mean</a:t>
                      </a:r>
                    </a:p>
                  </a:txBody>
                  <a:tcPr/>
                </a:tc>
                <a:tc>
                  <a:txBody>
                    <a:bodyPr/>
                    <a:lstStyle/>
                    <a:p>
                      <a:r>
                        <a:rPr lang="en-GB" sz="1100" dirty="0"/>
                        <a:t>Max</a:t>
                      </a:r>
                    </a:p>
                  </a:txBody>
                  <a:tcPr/>
                </a:tc>
                <a:tc>
                  <a:txBody>
                    <a:bodyPr/>
                    <a:lstStyle/>
                    <a:p>
                      <a:r>
                        <a:rPr lang="en-GB" sz="1100" dirty="0"/>
                        <a:t>SD</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0</a:t>
                      </a:r>
                    </a:p>
                  </a:txBody>
                  <a:tcPr/>
                </a:tc>
                <a:tc>
                  <a:txBody>
                    <a:bodyPr/>
                    <a:lstStyle/>
                    <a:p>
                      <a:r>
                        <a:rPr lang="en-GB" sz="1100" dirty="0"/>
                        <a:t>0.02</a:t>
                      </a:r>
                    </a:p>
                  </a:txBody>
                  <a:tcPr/>
                </a:tc>
                <a:tc>
                  <a:txBody>
                    <a:bodyPr/>
                    <a:lstStyle/>
                    <a:p>
                      <a:r>
                        <a:rPr lang="en-GB" sz="1100" dirty="0"/>
                        <a:t>1</a:t>
                      </a:r>
                    </a:p>
                  </a:txBody>
                  <a:tcPr/>
                </a:tc>
                <a:tc>
                  <a:txBody>
                    <a:bodyPr/>
                    <a:lstStyle/>
                    <a:p>
                      <a:r>
                        <a:rPr lang="en-GB" sz="1100" dirty="0"/>
                        <a:t>0.12</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r>
                        <a:rPr lang="en-GB" sz="1100" dirty="0"/>
                        <a:t>0</a:t>
                      </a:r>
                    </a:p>
                  </a:txBody>
                  <a:tcPr/>
                </a:tc>
                <a:tc>
                  <a:txBody>
                    <a:bodyPr/>
                    <a:lstStyle/>
                    <a:p>
                      <a:r>
                        <a:rPr lang="en-GB" sz="1100" dirty="0"/>
                        <a:t>0.40</a:t>
                      </a:r>
                    </a:p>
                  </a:txBody>
                  <a:tcPr/>
                </a:tc>
                <a:tc>
                  <a:txBody>
                    <a:bodyPr/>
                    <a:lstStyle/>
                    <a:p>
                      <a:r>
                        <a:rPr lang="en-GB" sz="1100" dirty="0"/>
                        <a:t>1</a:t>
                      </a:r>
                    </a:p>
                  </a:txBody>
                  <a:tcPr/>
                </a:tc>
                <a:tc>
                  <a:txBody>
                    <a:bodyPr/>
                    <a:lstStyle/>
                    <a:p>
                      <a:r>
                        <a:rPr lang="en-GB" sz="1100" dirty="0"/>
                        <a:t>0.49</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r>
                        <a:rPr lang="en-GB" sz="1100" dirty="0"/>
                        <a:t>0</a:t>
                      </a:r>
                    </a:p>
                  </a:txBody>
                  <a:tcPr/>
                </a:tc>
                <a:tc>
                  <a:txBody>
                    <a:bodyPr/>
                    <a:lstStyle/>
                    <a:p>
                      <a:r>
                        <a:rPr lang="en-GB" sz="1100" dirty="0"/>
                        <a:t>0.09</a:t>
                      </a:r>
                    </a:p>
                  </a:txBody>
                  <a:tcPr/>
                </a:tc>
                <a:tc>
                  <a:txBody>
                    <a:bodyPr/>
                    <a:lstStyle/>
                    <a:p>
                      <a:r>
                        <a:rPr lang="en-GB" sz="1100" dirty="0"/>
                        <a:t>1</a:t>
                      </a:r>
                    </a:p>
                  </a:txBody>
                  <a:tcPr/>
                </a:tc>
                <a:tc>
                  <a:txBody>
                    <a:bodyPr/>
                    <a:lstStyle/>
                    <a:p>
                      <a:r>
                        <a:rPr lang="en-GB" sz="1100" dirty="0"/>
                        <a:t>0.28</a:t>
                      </a:r>
                    </a:p>
                  </a:txBody>
                  <a:tcPr/>
                </a:tc>
                <a:extLst>
                  <a:ext uri="{0D108BD9-81ED-4DB2-BD59-A6C34878D82A}">
                    <a16:rowId xmlns:a16="http://schemas.microsoft.com/office/drawing/2014/main" val="2712605215"/>
                  </a:ext>
                </a:extLst>
              </a:tr>
              <a:tr h="200633">
                <a:tc>
                  <a:txBody>
                    <a:bodyPr/>
                    <a:lstStyle/>
                    <a:p>
                      <a:r>
                        <a:rPr lang="en-GB" sz="1100" dirty="0"/>
                        <a:t>Heart Disease</a:t>
                      </a:r>
                    </a:p>
                  </a:txBody>
                  <a:tcPr/>
                </a:tc>
                <a:tc>
                  <a:txBody>
                    <a:bodyPr/>
                    <a:lstStyle/>
                    <a:p>
                      <a:r>
                        <a:rPr lang="en-GB" sz="1100" dirty="0"/>
                        <a:t>0</a:t>
                      </a:r>
                    </a:p>
                  </a:txBody>
                  <a:tcPr/>
                </a:tc>
                <a:tc>
                  <a:txBody>
                    <a:bodyPr/>
                    <a:lstStyle/>
                    <a:p>
                      <a:r>
                        <a:rPr lang="en-GB" sz="1100" dirty="0"/>
                        <a:t>0.04</a:t>
                      </a:r>
                    </a:p>
                  </a:txBody>
                  <a:tcPr/>
                </a:tc>
                <a:tc>
                  <a:txBody>
                    <a:bodyPr/>
                    <a:lstStyle/>
                    <a:p>
                      <a:r>
                        <a:rPr lang="en-GB" sz="1100" dirty="0"/>
                        <a:t>1</a:t>
                      </a:r>
                    </a:p>
                  </a:txBody>
                  <a:tcPr/>
                </a:tc>
                <a:tc>
                  <a:txBody>
                    <a:bodyPr/>
                    <a:lstStyle/>
                    <a:p>
                      <a:r>
                        <a:rPr lang="en-GB" sz="1100" dirty="0"/>
                        <a:t>0.20</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0</a:t>
                      </a:r>
                    </a:p>
                  </a:txBody>
                  <a:tcPr/>
                </a:tc>
                <a:tc>
                  <a:txBody>
                    <a:bodyPr/>
                    <a:lstStyle/>
                    <a:p>
                      <a:r>
                        <a:rPr lang="en-GB" sz="1100" dirty="0"/>
                        <a:t>0.64</a:t>
                      </a:r>
                    </a:p>
                  </a:txBody>
                  <a:tcPr/>
                </a:tc>
                <a:tc>
                  <a:txBody>
                    <a:bodyPr/>
                    <a:lstStyle/>
                    <a:p>
                      <a:r>
                        <a:rPr lang="en-GB" sz="1100" dirty="0"/>
                        <a:t>1</a:t>
                      </a:r>
                    </a:p>
                  </a:txBody>
                  <a:tcPr/>
                </a:tc>
                <a:tc>
                  <a:txBody>
                    <a:bodyPr/>
                    <a:lstStyle/>
                    <a:p>
                      <a:r>
                        <a:rPr lang="en-GB" sz="1100" dirty="0"/>
                        <a:t>0.48</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0</a:t>
                      </a:r>
                    </a:p>
                  </a:txBody>
                  <a:tcPr/>
                </a:tc>
                <a:tc>
                  <a:txBody>
                    <a:bodyPr/>
                    <a:lstStyle/>
                    <a:p>
                      <a:r>
                        <a:rPr lang="en-GB" sz="1100" dirty="0"/>
                        <a:t>0.50</a:t>
                      </a:r>
                    </a:p>
                  </a:txBody>
                  <a:tcPr/>
                </a:tc>
                <a:tc>
                  <a:txBody>
                    <a:bodyPr/>
                    <a:lstStyle/>
                    <a:p>
                      <a:r>
                        <a:rPr lang="en-GB" sz="1100" dirty="0"/>
                        <a:t>1</a:t>
                      </a:r>
                    </a:p>
                  </a:txBody>
                  <a:tcPr/>
                </a:tc>
                <a:tc>
                  <a:txBody>
                    <a:bodyPr/>
                    <a:lstStyle/>
                    <a:p>
                      <a:r>
                        <a:rPr lang="en-GB" sz="1100" dirty="0"/>
                        <a:t>0.50</a:t>
                      </a:r>
                    </a:p>
                  </a:txBody>
                  <a:tcPr/>
                </a:tc>
                <a:extLst>
                  <a:ext uri="{0D108BD9-81ED-4DB2-BD59-A6C34878D82A}">
                    <a16:rowId xmlns:a16="http://schemas.microsoft.com/office/drawing/2014/main" val="3461106054"/>
                  </a:ext>
                </a:extLst>
              </a:tr>
              <a:tr h="200633">
                <a:tc>
                  <a:txBody>
                    <a:bodyPr/>
                    <a:lstStyle/>
                    <a:p>
                      <a:r>
                        <a:rPr lang="en-GB" sz="1100" dirty="0"/>
                        <a:t>Age</a:t>
                      </a:r>
                    </a:p>
                  </a:txBody>
                  <a:tcPr/>
                </a:tc>
                <a:tc>
                  <a:txBody>
                    <a:bodyPr/>
                    <a:lstStyle/>
                    <a:p>
                      <a:r>
                        <a:rPr lang="en-GB" sz="1100" dirty="0"/>
                        <a:t>0</a:t>
                      </a:r>
                    </a:p>
                  </a:txBody>
                  <a:tcPr/>
                </a:tc>
                <a:tc>
                  <a:txBody>
                    <a:bodyPr/>
                    <a:lstStyle/>
                    <a:p>
                      <a:r>
                        <a:rPr lang="en-GB" sz="1100" dirty="0"/>
                        <a:t>41</a:t>
                      </a:r>
                    </a:p>
                  </a:txBody>
                  <a:tcPr/>
                </a:tc>
                <a:tc>
                  <a:txBody>
                    <a:bodyPr/>
                    <a:lstStyle/>
                    <a:p>
                      <a:r>
                        <a:rPr lang="en-GB" sz="1100" dirty="0"/>
                        <a:t>82</a:t>
                      </a:r>
                    </a:p>
                  </a:txBody>
                  <a:tcPr/>
                </a:tc>
                <a:tc>
                  <a:txBody>
                    <a:bodyPr/>
                    <a:lstStyle/>
                    <a:p>
                      <a:r>
                        <a:rPr lang="en-GB" sz="1100" dirty="0"/>
                        <a:t>22.48</a:t>
                      </a:r>
                    </a:p>
                  </a:txBody>
                  <a:tcPr/>
                </a:tc>
                <a:extLst>
                  <a:ext uri="{0D108BD9-81ED-4DB2-BD59-A6C34878D82A}">
                    <a16:rowId xmlns:a16="http://schemas.microsoft.com/office/drawing/2014/main" val="1846404377"/>
                  </a:ext>
                </a:extLst>
              </a:tr>
              <a:tr h="200633">
                <a:tc>
                  <a:txBody>
                    <a:bodyPr/>
                    <a:lstStyle/>
                    <a:p>
                      <a:r>
                        <a:rPr lang="en-GB" sz="1100" dirty="0" err="1"/>
                        <a:t>Avg</a:t>
                      </a:r>
                      <a:r>
                        <a:rPr lang="en-GB" sz="1100" dirty="0"/>
                        <a:t> Glucose</a:t>
                      </a:r>
                    </a:p>
                  </a:txBody>
                  <a:tcPr/>
                </a:tc>
                <a:tc>
                  <a:txBody>
                    <a:bodyPr/>
                    <a:lstStyle/>
                    <a:p>
                      <a:r>
                        <a:rPr lang="en-GB" sz="1100" dirty="0"/>
                        <a:t>55.00</a:t>
                      </a:r>
                    </a:p>
                  </a:txBody>
                  <a:tcPr/>
                </a:tc>
                <a:tc>
                  <a:txBody>
                    <a:bodyPr/>
                    <a:lstStyle/>
                    <a:p>
                      <a:r>
                        <a:rPr lang="en-GB" sz="1100" dirty="0"/>
                        <a:t>103.67</a:t>
                      </a:r>
                    </a:p>
                  </a:txBody>
                  <a:tcPr/>
                </a:tc>
                <a:tc>
                  <a:txBody>
                    <a:bodyPr/>
                    <a:lstStyle/>
                    <a:p>
                      <a:r>
                        <a:rPr lang="en-GB" sz="1100" dirty="0"/>
                        <a:t>291.05</a:t>
                      </a:r>
                    </a:p>
                  </a:txBody>
                  <a:tcPr/>
                </a:tc>
                <a:tc>
                  <a:txBody>
                    <a:bodyPr/>
                    <a:lstStyle/>
                    <a:p>
                      <a:r>
                        <a:rPr lang="en-GB" sz="1100" dirty="0"/>
                        <a:t>42.28</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10.10</a:t>
                      </a:r>
                    </a:p>
                  </a:txBody>
                  <a:tcPr/>
                </a:tc>
                <a:tc>
                  <a:txBody>
                    <a:bodyPr/>
                    <a:lstStyle/>
                    <a:p>
                      <a:r>
                        <a:rPr lang="en-GB" sz="1100" dirty="0"/>
                        <a:t>28.62</a:t>
                      </a:r>
                    </a:p>
                  </a:txBody>
                  <a:tcPr/>
                </a:tc>
                <a:tc>
                  <a:txBody>
                    <a:bodyPr/>
                    <a:lstStyle/>
                    <a:p>
                      <a:r>
                        <a:rPr lang="en-GB" sz="1100" dirty="0"/>
                        <a:t>97.60</a:t>
                      </a:r>
                    </a:p>
                  </a:txBody>
                  <a:tcPr/>
                </a:tc>
                <a:tc>
                  <a:txBody>
                    <a:bodyPr/>
                    <a:lstStyle/>
                    <a:p>
                      <a:r>
                        <a:rPr lang="en-GB" sz="1100" dirty="0"/>
                        <a:t>7.77</a:t>
                      </a:r>
                    </a:p>
                  </a:txBody>
                  <a:tcPr/>
                </a:tc>
                <a:extLst>
                  <a:ext uri="{0D108BD9-81ED-4DB2-BD59-A6C34878D82A}">
                    <a16:rowId xmlns:a16="http://schemas.microsoft.com/office/drawing/2014/main" val="520551929"/>
                  </a:ext>
                </a:extLst>
              </a:tr>
            </a:tbl>
          </a:graphicData>
        </a:graphic>
      </p:graphicFrame>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4658" y="5837962"/>
            <a:ext cx="3622134" cy="1811067"/>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620" y="5899183"/>
            <a:ext cx="6170295" cy="2056765"/>
          </a:xfrm>
          <a:prstGeom prst="rect">
            <a:avLst/>
          </a:prstGeom>
        </p:spPr>
      </p:pic>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TotalTime>
  <Words>313</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11</cp:revision>
  <dcterms:created xsi:type="dcterms:W3CDTF">2021-11-17T15:29:48Z</dcterms:created>
  <dcterms:modified xsi:type="dcterms:W3CDTF">2021-11-20T17:25:50Z</dcterms:modified>
</cp:coreProperties>
</file>