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441" autoAdjust="0"/>
    <p:restoredTop sz="94660"/>
  </p:normalViewPr>
  <p:slideViewPr>
    <p:cSldViewPr snapToGrid="0">
      <p:cViewPr>
        <p:scale>
          <a:sx n="100" d="100"/>
          <a:sy n="100" d="100"/>
        </p:scale>
        <p:origin x="-2832" y="-6180"/>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11/30/2021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11/30/2021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11/30/2021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11/30/2021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11/30/2021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11/30/2021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5910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484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608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8"/>
            <a:ext cx="21004894" cy="575211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484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263209"/>
            <a:ext cx="21040725" cy="3750510"/>
            <a:chOff x="171450" y="9720308"/>
            <a:chExt cx="21040725" cy="313471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8"/>
              <a:ext cx="21040725" cy="3115218"/>
              <a:chOff x="171450" y="9720308"/>
              <a:chExt cx="21040725" cy="6035133"/>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a)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b) Model description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508653"/>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a:p>
            <a:r>
              <a:rPr lang="en-US" sz="1200" dirty="0"/>
              <a:t>[9] Abu </a:t>
            </a:r>
            <a:r>
              <a:rPr lang="en-US" sz="1200" dirty="0" err="1"/>
              <a:t>Alfeilat</a:t>
            </a:r>
            <a:r>
              <a:rPr lang="en-US" sz="1200" dirty="0"/>
              <a:t>, H. A., </a:t>
            </a:r>
            <a:r>
              <a:rPr lang="en-US" sz="1200" dirty="0" err="1"/>
              <a:t>Hassanat</a:t>
            </a:r>
            <a:r>
              <a:rPr lang="en-US" sz="1200" dirty="0"/>
              <a:t>, A. B., </a:t>
            </a:r>
            <a:r>
              <a:rPr lang="en-US" sz="1200" dirty="0" err="1"/>
              <a:t>Lasassmeh</a:t>
            </a:r>
            <a:r>
              <a:rPr lang="en-US" sz="1200" dirty="0"/>
              <a:t>, O., </a:t>
            </a:r>
            <a:r>
              <a:rPr lang="en-US" sz="1200" dirty="0" err="1"/>
              <a:t>Tarawneh</a:t>
            </a:r>
            <a:r>
              <a:rPr lang="en-US" sz="1200" dirty="0"/>
              <a:t>, A. S., </a:t>
            </a:r>
            <a:r>
              <a:rPr lang="en-US" sz="1200" dirty="0" err="1"/>
              <a:t>Alhasanat</a:t>
            </a:r>
            <a:r>
              <a:rPr lang="en-US" sz="1200" dirty="0"/>
              <a:t>, M. B., </a:t>
            </a:r>
            <a:r>
              <a:rPr lang="en-US" sz="1200" dirty="0" err="1"/>
              <a:t>Eyal</a:t>
            </a:r>
            <a:r>
              <a:rPr lang="en-US" sz="1200" dirty="0"/>
              <a:t> Salman, H. S., &amp; Prasath, V. S. (2019). Effects of distance measure choice on k-nearest neighbor classifier performance: a review. Big data, 7(4), 221-248.</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91614"/>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71.6% accuracy, 32.6% specificity, and 67.4% sensitivity/recall.</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longer cross validation times,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169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3337377855"/>
              </p:ext>
            </p:extLst>
          </p:nvPr>
        </p:nvGraphicFramePr>
        <p:xfrm>
          <a:off x="9730631" y="51325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91614"/>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for each approach, the effect of using an F-measure, which is a classification metric derived from precision and recall, instead of accuracy as the cross-validation loss function is tested. Specifically, an F2 measure is chosen as it applies higher importance to recall, which is a desired characteristic for models in the medical domain.</a:t>
            </a:r>
          </a:p>
          <a:p>
            <a:pPr marL="342900" indent="-342900">
              <a:buFont typeface="Arial" panose="020B0604020202020204" pitchFamily="34" charset="0"/>
              <a:buChar char="•"/>
            </a:pPr>
            <a:r>
              <a:rPr lang="en-US" sz="1600" dirty="0"/>
              <a:t>Thus, six </a:t>
            </a:r>
            <a:r>
              <a:rPr lang="en-US" sz="1600"/>
              <a:t>models are tuned </a:t>
            </a:r>
            <a:r>
              <a:rPr lang="en-US" sz="1600" dirty="0"/>
              <a:t>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2798034320"/>
              </p:ext>
            </p:extLst>
          </p:nvPr>
        </p:nvGraphicFramePr>
        <p:xfrm>
          <a:off x="11682654" y="51343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299303266"/>
              </p:ext>
            </p:extLst>
          </p:nvPr>
        </p:nvGraphicFramePr>
        <p:xfrm>
          <a:off x="13847229" y="51402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830399980"/>
              </p:ext>
            </p:extLst>
          </p:nvPr>
        </p:nvGraphicFramePr>
        <p:xfrm>
          <a:off x="7628928" y="51327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584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537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356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8930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79964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79964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495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704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
        <p:nvSpPr>
          <p:cNvPr id="45" name="Rectangle 44">
            <a:extLst>
              <a:ext uri="{FF2B5EF4-FFF2-40B4-BE49-F238E27FC236}">
                <a16:creationId xmlns:a16="http://schemas.microsoft.com/office/drawing/2014/main" id="{5BC59031-FDA2-477F-A2F7-83D6A9D62AFD}"/>
              </a:ext>
            </a:extLst>
          </p:cNvPr>
          <p:cNvSpPr/>
          <p:nvPr/>
        </p:nvSpPr>
        <p:spPr>
          <a:xfrm>
            <a:off x="173626" y="14790735"/>
            <a:ext cx="10518188" cy="521902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a) Choice of Parameters and Experimental Results – Decision Tree</a:t>
            </a:r>
          </a:p>
          <a:p>
            <a:pPr marL="342900" indent="-342900">
              <a:buFont typeface="Arial" panose="020B0604020202020204" pitchFamily="34" charset="0"/>
              <a:buChar char="•"/>
            </a:pPr>
            <a:r>
              <a:rPr lang="en-US" sz="1600" dirty="0"/>
              <a:t>To prevent overfitting to stopping criterions, i.e., the maximum number of splits and minimum size of leaf nodes, were tuned in a range of 1-30, which limit the depth of the final tree.</a:t>
            </a:r>
          </a:p>
          <a:p>
            <a:pPr marL="342900" indent="-342900">
              <a:buFont typeface="Arial" panose="020B0604020202020204" pitchFamily="34" charset="0"/>
              <a:buChar char="•"/>
            </a:pPr>
            <a:r>
              <a:rPr lang="en-US" sz="1600" dirty="0"/>
              <a:t>To help deal with the highly imbalanced data, the effects of implementing stratified cross-validation and SMOTE oversampling, as well as choosing F1-score instead of accuracy as the cross-validation loss function were tested.</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only preprocessing method that led to non-zero recall, i.e., at least one correct stroke classification.</a:t>
            </a:r>
          </a:p>
          <a:p>
            <a:pPr marL="285750" indent="-285750">
              <a:buFont typeface="Arial" panose="020B0604020202020204" pitchFamily="34" charset="0"/>
              <a:buChar char="•"/>
            </a:pPr>
            <a:r>
              <a:rPr lang="en-US" sz="1600" dirty="0"/>
              <a:t>Using F1 instead of accuracy had a </a:t>
            </a:r>
            <a:r>
              <a:rPr lang="en-US" sz="1600" dirty="0">
                <a:highlight>
                  <a:srgbClr val="FFFF00"/>
                </a:highlight>
              </a:rPr>
              <a:t>negligible</a:t>
            </a:r>
            <a:r>
              <a:rPr lang="en-US" sz="1600" dirty="0"/>
              <a:t> effect on evaluation metrics. </a:t>
            </a:r>
          </a:p>
          <a:p>
            <a:pPr marL="285750" indent="-285750">
              <a:buFont typeface="Arial" panose="020B0604020202020204" pitchFamily="34" charset="0"/>
              <a:buChar char="•"/>
            </a:pPr>
            <a:r>
              <a:rPr lang="en-US" sz="1600" dirty="0"/>
              <a:t>The final parameters from Bayesian optimization are </a:t>
            </a:r>
            <a:r>
              <a:rPr lang="en-US" sz="1600" dirty="0">
                <a:highlight>
                  <a:srgbClr val="FFFF00"/>
                </a:highlight>
              </a:rPr>
              <a:t>X</a:t>
            </a:r>
            <a:r>
              <a:rPr lang="en-US" sz="1600" dirty="0"/>
              <a:t> maximum splits and </a:t>
            </a:r>
            <a:r>
              <a:rPr lang="en-US" sz="1600" dirty="0">
                <a:highlight>
                  <a:srgbClr val="FFFF00"/>
                </a:highlight>
              </a:rPr>
              <a:t>X</a:t>
            </a:r>
            <a:r>
              <a:rPr lang="en-US" sz="1600" dirty="0"/>
              <a:t> minimum observations per leaf.</a:t>
            </a:r>
          </a:p>
          <a:p>
            <a:endParaRPr lang="en-US" sz="1600" dirty="0"/>
          </a:p>
          <a:p>
            <a:pPr marL="342900" indent="-342900">
              <a:buFont typeface="Arial" panose="020B0604020202020204" pitchFamily="34" charset="0"/>
              <a:buChar char="•"/>
            </a:pPr>
            <a:endParaRPr lang="en-US" sz="1600" dirty="0"/>
          </a:p>
        </p:txBody>
      </p:sp>
      <p:sp>
        <p:nvSpPr>
          <p:cNvPr id="46" name="Rectangle 45">
            <a:extLst>
              <a:ext uri="{FF2B5EF4-FFF2-40B4-BE49-F238E27FC236}">
                <a16:creationId xmlns:a16="http://schemas.microsoft.com/office/drawing/2014/main" id="{D3414485-1EF1-4CDF-B72C-F877C7986729}"/>
              </a:ext>
            </a:extLst>
          </p:cNvPr>
          <p:cNvSpPr/>
          <p:nvPr/>
        </p:nvSpPr>
        <p:spPr>
          <a:xfrm>
            <a:off x="10690001" y="14790734"/>
            <a:ext cx="10520363" cy="5219022"/>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6) b) Choice of Parameters and Experimental Results – K-Nearest Neighbors</a:t>
            </a:r>
          </a:p>
          <a:p>
            <a:pPr marL="285750" indent="-285750">
              <a:buFont typeface="Arial" panose="020B0604020202020204" pitchFamily="34" charset="0"/>
              <a:buChar char="•"/>
            </a:pPr>
            <a:r>
              <a:rPr lang="en-US" sz="1600" dirty="0"/>
              <a:t>The main hyperparameter, number of neighbors, was tuned in the range of 1-16, as 16 is the number of features in the data and thus constitutes the upper bound. Additionally, three different distance measures, i.e., ‘Euclidean distance’, ‘cosine similarity’ and ‘correlation’, were tested, as they belong to three different categories of distance measures [9].</a:t>
            </a:r>
          </a:p>
          <a:p>
            <a:pPr marL="285750" indent="-285750">
              <a:buFont typeface="Arial" panose="020B0604020202020204" pitchFamily="34" charset="0"/>
              <a:buChar char="•"/>
            </a:pPr>
            <a:r>
              <a:rPr lang="en-US" sz="1600" dirty="0"/>
              <a:t>Just like for the DT, SMOTE, stratified cross validation and F1 cross-validation loss were tested to address class imbalance.</a:t>
            </a:r>
          </a:p>
          <a:p>
            <a:endParaRPr lang="en-US" sz="1600" dirty="0"/>
          </a:p>
          <a:p>
            <a:r>
              <a:rPr lang="en-US" b="1" dirty="0"/>
              <a:t>Results</a:t>
            </a:r>
            <a:r>
              <a:rPr lang="en-US" dirty="0"/>
              <a:t>:</a:t>
            </a:r>
          </a:p>
          <a:p>
            <a:pPr marL="285750" indent="-285750">
              <a:buFont typeface="Arial" panose="020B0604020202020204" pitchFamily="34" charset="0"/>
              <a:buChar char="•"/>
            </a:pPr>
            <a:r>
              <a:rPr lang="en-US" sz="1600" dirty="0"/>
              <a:t>SMOTE was the only preprocessing method that led to non-zero recall, i.e., at least one correct stroke classification.</a:t>
            </a:r>
          </a:p>
          <a:p>
            <a:pPr marL="285750" indent="-285750">
              <a:buFont typeface="Arial" panose="020B0604020202020204" pitchFamily="34" charset="0"/>
              <a:buChar char="•"/>
            </a:pPr>
            <a:r>
              <a:rPr lang="en-US" sz="1600" dirty="0"/>
              <a:t>Using F1 instead of accuracy had a </a:t>
            </a:r>
            <a:r>
              <a:rPr lang="en-US" sz="1600" dirty="0">
                <a:highlight>
                  <a:srgbClr val="FFFF00"/>
                </a:highlight>
              </a:rPr>
              <a:t>negligible</a:t>
            </a:r>
            <a:r>
              <a:rPr lang="en-US" sz="1600" dirty="0"/>
              <a:t> effect on evaluation metrics. </a:t>
            </a:r>
          </a:p>
          <a:p>
            <a:pPr marL="285750" indent="-285750">
              <a:buFont typeface="Arial" panose="020B0604020202020204" pitchFamily="34" charset="0"/>
              <a:buChar char="•"/>
            </a:pPr>
            <a:r>
              <a:rPr lang="en-US" sz="1600" dirty="0"/>
              <a:t>The final parameters from Bayesian optimization are </a:t>
            </a:r>
            <a:r>
              <a:rPr lang="en-US" sz="1600" dirty="0">
                <a:highlight>
                  <a:srgbClr val="FFFF00"/>
                </a:highlight>
              </a:rPr>
              <a:t>X</a:t>
            </a:r>
            <a:r>
              <a:rPr lang="en-US" sz="1600" dirty="0"/>
              <a:t> numbers of neighbors and </a:t>
            </a:r>
            <a:r>
              <a:rPr lang="en-US" sz="1600" dirty="0">
                <a:highlight>
                  <a:srgbClr val="FFFF00"/>
                </a:highlight>
              </a:rPr>
              <a:t>X</a:t>
            </a:r>
            <a:r>
              <a:rPr lang="en-US" sz="1600" dirty="0"/>
              <a:t> distance.</a:t>
            </a:r>
          </a:p>
          <a:p>
            <a:endParaRPr lang="en-US" sz="1600" dirty="0"/>
          </a:p>
        </p:txBody>
      </p:sp>
      <p:graphicFrame>
        <p:nvGraphicFramePr>
          <p:cNvPr id="47" name="Table 27">
            <a:extLst>
              <a:ext uri="{FF2B5EF4-FFF2-40B4-BE49-F238E27FC236}">
                <a16:creationId xmlns:a16="http://schemas.microsoft.com/office/drawing/2014/main" id="{62C98E4E-10B2-478C-BE7C-3FCD74CCB53C}"/>
              </a:ext>
            </a:extLst>
          </p:cNvPr>
          <p:cNvGraphicFramePr>
            <a:graphicFrameLocks noGrp="1"/>
          </p:cNvGraphicFramePr>
          <p:nvPr>
            <p:extLst>
              <p:ext uri="{D42A27DB-BD31-4B8C-83A1-F6EECF244321}">
                <p14:modId xmlns:p14="http://schemas.microsoft.com/office/powerpoint/2010/main" val="2058733773"/>
              </p:ext>
            </p:extLst>
          </p:nvPr>
        </p:nvGraphicFramePr>
        <p:xfrm>
          <a:off x="245838" y="17578866"/>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07554220"/>
                  </a:ext>
                </a:extLst>
              </a:tr>
              <a:tr h="200633">
                <a:tc>
                  <a:txBody>
                    <a:bodyPr/>
                    <a:lstStyle/>
                    <a:p>
                      <a:r>
                        <a:rPr lang="de-DE" sz="1100" dirty="0"/>
                        <a:t>F1-Score</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55970600"/>
                  </a:ext>
                </a:extLst>
              </a:tr>
            </a:tbl>
          </a:graphicData>
        </a:graphic>
      </p:graphicFrame>
      <p:graphicFrame>
        <p:nvGraphicFramePr>
          <p:cNvPr id="48" name="Table 27">
            <a:extLst>
              <a:ext uri="{FF2B5EF4-FFF2-40B4-BE49-F238E27FC236}">
                <a16:creationId xmlns:a16="http://schemas.microsoft.com/office/drawing/2014/main" id="{BA25BDC9-95AA-4F84-8E6F-8A6163BA1D61}"/>
              </a:ext>
            </a:extLst>
          </p:cNvPr>
          <p:cNvGraphicFramePr>
            <a:graphicFrameLocks noGrp="1"/>
          </p:cNvGraphicFramePr>
          <p:nvPr>
            <p:extLst>
              <p:ext uri="{D42A27DB-BD31-4B8C-83A1-F6EECF244321}">
                <p14:modId xmlns:p14="http://schemas.microsoft.com/office/powerpoint/2010/main" val="3779076729"/>
              </p:ext>
            </p:extLst>
          </p:nvPr>
        </p:nvGraphicFramePr>
        <p:xfrm>
          <a:off x="10762213" y="17578866"/>
          <a:ext cx="1439287" cy="1813560"/>
        </p:xfrm>
        <a:graphic>
          <a:graphicData uri="http://schemas.openxmlformats.org/drawingml/2006/table">
            <a:tbl>
              <a:tblPr firstRow="1" bandRow="1">
                <a:tableStyleId>{9D7B26C5-4107-4FEC-AEDC-1716B250A1EF}</a:tableStyleId>
              </a:tblPr>
              <a:tblGrid>
                <a:gridCol w="789570">
                  <a:extLst>
                    <a:ext uri="{9D8B030D-6E8A-4147-A177-3AD203B41FA5}">
                      <a16:colId xmlns:a16="http://schemas.microsoft.com/office/drawing/2014/main" val="3467800109"/>
                    </a:ext>
                  </a:extLst>
                </a:gridCol>
                <a:gridCol w="649717">
                  <a:extLst>
                    <a:ext uri="{9D8B030D-6E8A-4147-A177-3AD203B41FA5}">
                      <a16:colId xmlns:a16="http://schemas.microsoft.com/office/drawing/2014/main" val="2542221043"/>
                    </a:ext>
                  </a:extLst>
                </a:gridCol>
              </a:tblGrid>
              <a:tr h="178772">
                <a:tc>
                  <a:txBody>
                    <a:bodyPr/>
                    <a:lstStyle/>
                    <a:p>
                      <a:r>
                        <a:rPr lang="en-GB" sz="1100" dirty="0"/>
                        <a:t>Metric</a:t>
                      </a:r>
                    </a:p>
                  </a:txBody>
                  <a:tcPr/>
                </a:tc>
                <a:tc>
                  <a:txBody>
                    <a:bodyPr/>
                    <a:lstStyle/>
                    <a:p>
                      <a:r>
                        <a:rPr lang="de-DE" sz="1100" dirty="0"/>
                        <a:t>Score</a:t>
                      </a:r>
                      <a:endParaRPr lang="en-GB" sz="1100" dirty="0"/>
                    </a:p>
                  </a:txBody>
                  <a:tcPr/>
                </a:tc>
                <a:extLst>
                  <a:ext uri="{0D108BD9-81ED-4DB2-BD59-A6C34878D82A}">
                    <a16:rowId xmlns:a16="http://schemas.microsoft.com/office/drawing/2014/main" val="1769268115"/>
                  </a:ext>
                </a:extLst>
              </a:tr>
              <a:tr h="200633">
                <a:tc>
                  <a:txBody>
                    <a:bodyPr/>
                    <a:lstStyle/>
                    <a:p>
                      <a:r>
                        <a:rPr lang="de-DE" sz="1100" dirty="0" err="1"/>
                        <a:t>Accuracy</a:t>
                      </a:r>
                      <a:endParaRPr lang="en-GB" sz="1100" dirty="0"/>
                    </a:p>
                  </a:txBody>
                  <a:tcPr/>
                </a:tc>
                <a:tc>
                  <a:txBody>
                    <a:bodyPr/>
                    <a:lstStyle/>
                    <a:p>
                      <a:endParaRPr lang="en-GB" sz="1100" dirty="0"/>
                    </a:p>
                  </a:txBody>
                  <a:tcPr/>
                </a:tc>
                <a:extLst>
                  <a:ext uri="{0D108BD9-81ED-4DB2-BD59-A6C34878D82A}">
                    <a16:rowId xmlns:a16="http://schemas.microsoft.com/office/drawing/2014/main" val="1205327121"/>
                  </a:ext>
                </a:extLst>
              </a:tr>
              <a:tr h="200633">
                <a:tc>
                  <a:txBody>
                    <a:bodyPr/>
                    <a:lstStyle/>
                    <a:p>
                      <a:r>
                        <a:rPr lang="de-DE" sz="1100" dirty="0"/>
                        <a:t>Precision</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33028761"/>
                  </a:ext>
                </a:extLst>
              </a:tr>
              <a:tr h="200633">
                <a:tc>
                  <a:txBody>
                    <a:bodyPr/>
                    <a:lstStyle/>
                    <a:p>
                      <a:r>
                        <a:rPr lang="en-GB" sz="1100" dirty="0"/>
                        <a:t>Recall</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712605215"/>
                  </a:ext>
                </a:extLst>
              </a:tr>
              <a:tr h="200633">
                <a:tc>
                  <a:txBody>
                    <a:bodyPr/>
                    <a:lstStyle/>
                    <a:p>
                      <a:r>
                        <a:rPr lang="de-DE" sz="1100" dirty="0" err="1"/>
                        <a:t>Specificity</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07554220"/>
                  </a:ext>
                </a:extLst>
              </a:tr>
              <a:tr h="200633">
                <a:tc>
                  <a:txBody>
                    <a:bodyPr/>
                    <a:lstStyle/>
                    <a:p>
                      <a:r>
                        <a:rPr lang="de-DE" sz="1100" dirty="0"/>
                        <a:t>F1-Score</a:t>
                      </a:r>
                      <a:endParaRPr lang="en-GB" sz="1100" dirty="0"/>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2574062035"/>
                  </a:ext>
                </a:extLst>
              </a:tr>
              <a:tr h="200633">
                <a:tc>
                  <a:txBody>
                    <a:bodyPr/>
                    <a:lstStyle/>
                    <a:p>
                      <a:r>
                        <a:rPr lang="en-GB" sz="1100" dirty="0"/>
                        <a:t>Runtime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155970600"/>
                  </a:ext>
                </a:extLst>
              </a:tr>
            </a:tbl>
          </a:graphicData>
        </a:graphic>
      </p:graphicFrame>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3973</TotalTime>
  <Words>2358</Words>
  <Application>Microsoft Office PowerPoint</Application>
  <PresentationFormat>Custom</PresentationFormat>
  <Paragraphs>137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50</cp:revision>
  <dcterms:created xsi:type="dcterms:W3CDTF">2021-11-17T15:29:48Z</dcterms:created>
  <dcterms:modified xsi:type="dcterms:W3CDTF">2021-11-30T10:54:59Z</dcterms:modified>
</cp:coreProperties>
</file>