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userDrawn="1">
          <p15:clr>
            <a:srgbClr val="A4A3A4"/>
          </p15:clr>
        </p15:guide>
        <p15:guide id="2" pos="67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441" autoAdjust="0"/>
    <p:restoredTop sz="94660"/>
  </p:normalViewPr>
  <p:slideViewPr>
    <p:cSldViewPr snapToGrid="0">
      <p:cViewPr>
        <p:scale>
          <a:sx n="75" d="100"/>
          <a:sy n="75" d="100"/>
        </p:scale>
        <p:origin x="306" y="-90"/>
      </p:cViewPr>
      <p:guideLst>
        <p:guide orient="horz" pos="9536"/>
        <p:guide pos="67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11/26/2021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3887525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11/26/2021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2566605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11/26/2021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473859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FD5325B-1A15-4464-AC58-4D5851FBB6B7}" type="datetimeFigureOut">
              <a:rPr lang="en-CH" smtClean="0"/>
              <a:t>11/26/2021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2949509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11/26/2021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53065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D5325B-1A15-4464-AC58-4D5851FBB6B7}" type="datetimeFigureOut">
              <a:rPr lang="en-CH" smtClean="0"/>
              <a:t>11/26/2021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975166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D5325B-1A15-4464-AC58-4D5851FBB6B7}" type="datetimeFigureOut">
              <a:rPr lang="en-CH" smtClean="0"/>
              <a:t>11/26/2021</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4204297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D5325B-1A15-4464-AC58-4D5851FBB6B7}" type="datetimeFigureOut">
              <a:rPr lang="en-CH" smtClean="0"/>
              <a:t>11/26/2021</a:t>
            </a:fld>
            <a:endParaRPr lang="en-CH"/>
          </a:p>
        </p:txBody>
      </p:sp>
      <p:sp>
        <p:nvSpPr>
          <p:cNvPr id="8" name="Footer Placeholder 7"/>
          <p:cNvSpPr>
            <a:spLocks noGrp="1"/>
          </p:cNvSpPr>
          <p:nvPr>
            <p:ph type="ftr" sz="quarter" idx="11"/>
          </p:nvPr>
        </p:nvSpPr>
        <p:spPr/>
        <p:txBody>
          <a:bodyPr/>
          <a:lstStyle/>
          <a:p>
            <a:endParaRPr lang="en-CH"/>
          </a:p>
        </p:txBody>
      </p:sp>
      <p:sp>
        <p:nvSpPr>
          <p:cNvPr id="9" name="Slide Number Placeholder 8"/>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709913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D5325B-1A15-4464-AC58-4D5851FBB6B7}" type="datetimeFigureOut">
              <a:rPr lang="en-CH" smtClean="0"/>
              <a:t>11/26/2021</a:t>
            </a:fld>
            <a:endParaRPr lang="en-CH"/>
          </a:p>
        </p:txBody>
      </p:sp>
      <p:sp>
        <p:nvSpPr>
          <p:cNvPr id="4" name="Footer Placeholder 3"/>
          <p:cNvSpPr>
            <a:spLocks noGrp="1"/>
          </p:cNvSpPr>
          <p:nvPr>
            <p:ph type="ftr" sz="quarter" idx="11"/>
          </p:nvPr>
        </p:nvSpPr>
        <p:spPr/>
        <p:txBody>
          <a:bodyPr/>
          <a:lstStyle/>
          <a:p>
            <a:endParaRPr lang="en-CH"/>
          </a:p>
        </p:txBody>
      </p:sp>
      <p:sp>
        <p:nvSpPr>
          <p:cNvPr id="5" name="Slide Number Placeholder 4"/>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914211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D5325B-1A15-4464-AC58-4D5851FBB6B7}" type="datetimeFigureOut">
              <a:rPr lang="en-CH" smtClean="0"/>
              <a:t>11/26/2021</a:t>
            </a:fld>
            <a:endParaRPr lang="en-CH"/>
          </a:p>
        </p:txBody>
      </p:sp>
      <p:sp>
        <p:nvSpPr>
          <p:cNvPr id="3" name="Footer Placeholder 2"/>
          <p:cNvSpPr>
            <a:spLocks noGrp="1"/>
          </p:cNvSpPr>
          <p:nvPr>
            <p:ph type="ftr" sz="quarter" idx="11"/>
          </p:nvPr>
        </p:nvSpPr>
        <p:spPr/>
        <p:txBody>
          <a:bodyPr/>
          <a:lstStyle/>
          <a:p>
            <a:endParaRPr lang="en-CH"/>
          </a:p>
        </p:txBody>
      </p:sp>
      <p:sp>
        <p:nvSpPr>
          <p:cNvPr id="4" name="Slide Number Placeholder 3"/>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2066625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AFD5325B-1A15-4464-AC58-4D5851FBB6B7}" type="datetimeFigureOut">
              <a:rPr lang="en-CH" smtClean="0"/>
              <a:t>11/26/2021</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4231398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AFD5325B-1A15-4464-AC58-4D5851FBB6B7}" type="datetimeFigureOut">
              <a:rPr lang="en-CH" smtClean="0"/>
              <a:t>11/26/2021</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3125849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AFD5325B-1A15-4464-AC58-4D5851FBB6B7}" type="datetimeFigureOut">
              <a:rPr lang="en-CH" smtClean="0"/>
              <a:t>11/26/2021</a:t>
            </a:fld>
            <a:endParaRPr lang="en-CH"/>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CH"/>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D29F7A94-EF69-4C27-A7DD-1BE96FE8015C}" type="slidenum">
              <a:rPr lang="en-CH" smtClean="0"/>
              <a:t>‹#›</a:t>
            </a:fld>
            <a:endParaRPr lang="en-CH"/>
          </a:p>
        </p:txBody>
      </p:sp>
    </p:spTree>
    <p:extLst>
      <p:ext uri="{BB962C8B-B14F-4D97-AF65-F5344CB8AC3E}">
        <p14:creationId xmlns:p14="http://schemas.microsoft.com/office/powerpoint/2010/main" val="159036135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hyperlink" Target="https://www.ons.gov.uk/aboutus/transparencyandgovernance/freedomofinformationfoi/totaldeathsintheukin2020anddeathsfromheartattacksheartdiseasecancerandalzheimersanddementia2016to2020" TargetMode="External"/><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hyperlink" Target="https://www.ons.gov.uk/aboutus/transparencyandgovernance/freedomofinformationfoi/" TargetMode="Externa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Chart, histogram&#10;&#10;Description automatically generated">
            <a:extLst>
              <a:ext uri="{FF2B5EF4-FFF2-40B4-BE49-F238E27FC236}">
                <a16:creationId xmlns:a16="http://schemas.microsoft.com/office/drawing/2014/main" id="{C8D46654-1AE0-4027-996E-C099BE4ED8EF}"/>
              </a:ext>
            </a:extLst>
          </p:cNvPr>
          <p:cNvPicPr>
            <a:picLocks noChangeAspect="1"/>
          </p:cNvPicPr>
          <p:nvPr/>
        </p:nvPicPr>
        <p:blipFill rotWithShape="1">
          <a:blip r:embed="rId2">
            <a:extLst>
              <a:ext uri="{28A0092B-C50C-407E-A947-70E740481C1C}">
                <a14:useLocalDpi xmlns:a14="http://schemas.microsoft.com/office/drawing/2010/main" val="0"/>
              </a:ext>
            </a:extLst>
          </a:blip>
          <a:srcRect b="6057"/>
          <a:stretch/>
        </p:blipFill>
        <p:spPr>
          <a:xfrm>
            <a:off x="10557205" y="6514813"/>
            <a:ext cx="6170295" cy="1932175"/>
          </a:xfrm>
          <a:prstGeom prst="rect">
            <a:avLst/>
          </a:prstGeom>
        </p:spPr>
      </p:pic>
      <p:pic>
        <p:nvPicPr>
          <p:cNvPr id="16" name="Picture 15" descr="Chart&#10;&#10;Description automatically generated">
            <a:extLst>
              <a:ext uri="{FF2B5EF4-FFF2-40B4-BE49-F238E27FC236}">
                <a16:creationId xmlns:a16="http://schemas.microsoft.com/office/drawing/2014/main" id="{108E50C5-21A4-4CA1-82ED-12802D98FA18}"/>
              </a:ext>
            </a:extLst>
          </p:cNvPr>
          <p:cNvPicPr>
            <a:picLocks noChangeAspect="1"/>
          </p:cNvPicPr>
          <p:nvPr/>
        </p:nvPicPr>
        <p:blipFill rotWithShape="1">
          <a:blip r:embed="rId3">
            <a:extLst>
              <a:ext uri="{28A0092B-C50C-407E-A947-70E740481C1C}">
                <a14:useLocalDpi xmlns:a14="http://schemas.microsoft.com/office/drawing/2010/main" val="0"/>
              </a:ext>
            </a:extLst>
          </a:blip>
          <a:srcRect l="2101" t="11135" r="5228" b="7908"/>
          <a:stretch/>
        </p:blipFill>
        <p:spPr>
          <a:xfrm>
            <a:off x="15968423" y="2507967"/>
            <a:ext cx="5102477" cy="4012017"/>
          </a:xfrm>
          <a:prstGeom prst="rect">
            <a:avLst/>
          </a:prstGeom>
        </p:spPr>
      </p:pic>
      <p:sp>
        <p:nvSpPr>
          <p:cNvPr id="4" name="Rectangle 3">
            <a:extLst>
              <a:ext uri="{FF2B5EF4-FFF2-40B4-BE49-F238E27FC236}">
                <a16:creationId xmlns:a16="http://schemas.microsoft.com/office/drawing/2014/main" id="{294E475F-DE3E-4412-9F35-20A563F1BBCF}"/>
              </a:ext>
            </a:extLst>
          </p:cNvPr>
          <p:cNvSpPr/>
          <p:nvPr/>
        </p:nvSpPr>
        <p:spPr>
          <a:xfrm>
            <a:off x="171450" y="2507967"/>
            <a:ext cx="21004894" cy="6248969"/>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2) Initial analysis of the data set including basic statistics</a:t>
            </a:r>
          </a:p>
          <a:p>
            <a:pPr marL="342900" indent="-342900">
              <a:buFont typeface="Arial" panose="020B0604020202020204" pitchFamily="34" charset="0"/>
              <a:buChar char="•"/>
            </a:pPr>
            <a:r>
              <a:rPr lang="en-US" sz="1600" dirty="0"/>
              <a:t>The medical data set on cerebral strokes is supplement to Lui, Fan and Wu (2019) was published on data.mendeley.com [2] and contains 43’000 observations of potential patients.</a:t>
            </a:r>
          </a:p>
          <a:p>
            <a:pPr marL="342900" indent="-342900">
              <a:buFont typeface="Arial" panose="020B0604020202020204" pitchFamily="34" charset="0"/>
              <a:buChar char="•"/>
            </a:pPr>
            <a:r>
              <a:rPr lang="en-US" sz="1600" dirty="0"/>
              <a:t>It includes one binary target variable indicating whether a patient had a stroke and 11 features on the </a:t>
            </a:r>
            <a:r>
              <a:rPr lang="en-US" dirty="0"/>
              <a:t>patient's</a:t>
            </a:r>
            <a:r>
              <a:rPr lang="en-US" sz="1600" dirty="0"/>
              <a:t> </a:t>
            </a:r>
            <a:r>
              <a:rPr lang="en-GB" sz="1600" b="0" i="0" dirty="0">
                <a:solidFill>
                  <a:srgbClr val="2E2E2E"/>
                </a:solidFill>
                <a:effectLst/>
                <a:latin typeface="NexusSerif"/>
              </a:rPr>
              <a:t>physiology, including five binary, three continuous and two categorical variables.</a:t>
            </a:r>
          </a:p>
          <a:p>
            <a:pPr marL="342900" indent="-342900">
              <a:buFont typeface="Arial" panose="020B0604020202020204" pitchFamily="34" charset="0"/>
              <a:buChar char="•"/>
            </a:pPr>
            <a:r>
              <a:rPr lang="en-GB" sz="1600" dirty="0">
                <a:solidFill>
                  <a:srgbClr val="2E2E2E"/>
                </a:solidFill>
                <a:latin typeface="NexusSerif"/>
              </a:rPr>
              <a:t>The categorical variables were one-hot encoded, in order to facilitate the calculation of distance for the KNN algorithm.</a:t>
            </a:r>
            <a:endParaRPr lang="en-GB" sz="1600" b="0" i="0" dirty="0">
              <a:solidFill>
                <a:srgbClr val="2E2E2E"/>
              </a:solidFill>
              <a:effectLst/>
              <a:latin typeface="NexusSerif"/>
            </a:endParaRPr>
          </a:p>
          <a:p>
            <a:pPr marL="342900" indent="-342900">
              <a:buFont typeface="Arial" panose="020B0604020202020204" pitchFamily="34" charset="0"/>
              <a:buChar char="•"/>
            </a:pPr>
            <a:r>
              <a:rPr lang="en-GB" sz="1600" dirty="0">
                <a:solidFill>
                  <a:srgbClr val="2E2E2E"/>
                </a:solidFill>
                <a:latin typeface="NexusSerif"/>
              </a:rPr>
              <a:t>The data is characterized by class imbalance in the target variable, with only 738 records of cerebral stroke (figure 1), and missing values primarily in the ‘Smoking Status’ feature (figure XX).</a:t>
            </a:r>
          </a:p>
          <a:p>
            <a:pPr marL="342900" indent="-342900">
              <a:buFont typeface="Arial" panose="020B0604020202020204" pitchFamily="34" charset="0"/>
              <a:buChar char="•"/>
            </a:pPr>
            <a:r>
              <a:rPr lang="en-GB" sz="1600" dirty="0">
                <a:solidFill>
                  <a:srgbClr val="2E2E2E"/>
                </a:solidFill>
                <a:latin typeface="NexusSerif"/>
              </a:rPr>
              <a:t>Missing Values: 1457 observations with missing ‘BMI’ values were discarded, they only amount to 3.3% of the data set. The 30.6% of missing records of ‘Smoking Status’ are treated as a</a:t>
            </a:r>
            <a:br>
              <a:rPr lang="en-GB" sz="1600" dirty="0">
                <a:solidFill>
                  <a:srgbClr val="2E2E2E"/>
                </a:solidFill>
                <a:latin typeface="NexusSerif"/>
              </a:rPr>
            </a:br>
            <a:r>
              <a:rPr lang="en-GB" sz="1600" dirty="0">
                <a:solidFill>
                  <a:srgbClr val="2E2E2E"/>
                </a:solidFill>
                <a:latin typeface="NexusSerif"/>
              </a:rPr>
              <a:t>distinct ‘Unknown’ category. This is done because I suspect the variable to be not completely missing at random, e.g., because patients might not want to disclose that they are a smoker. </a:t>
            </a:r>
            <a:br>
              <a:rPr lang="en-GB" sz="1600" dirty="0">
                <a:solidFill>
                  <a:srgbClr val="2E2E2E"/>
                </a:solidFill>
                <a:latin typeface="NexusSerif"/>
              </a:rPr>
            </a:br>
            <a:r>
              <a:rPr lang="en-GB" sz="1600" dirty="0">
                <a:solidFill>
                  <a:srgbClr val="2E2E2E"/>
                </a:solidFill>
                <a:latin typeface="NexusSerif"/>
              </a:rPr>
              <a:t>In this case, an unknown category allows the model to capture this information, compared to imputing by the majority category or discarding the column all together.</a:t>
            </a:r>
          </a:p>
          <a:p>
            <a:pPr marL="342900" indent="-342900">
              <a:buFont typeface="Arial" panose="020B0604020202020204" pitchFamily="34" charset="0"/>
              <a:buChar char="•"/>
            </a:pPr>
            <a:r>
              <a:rPr lang="en-GB" sz="1600" dirty="0">
                <a:solidFill>
                  <a:srgbClr val="2E2E2E"/>
                </a:solidFill>
                <a:latin typeface="NexusSerif"/>
              </a:rPr>
              <a:t>Standardization: The data is not standardized, because it is not required for the DT model </a:t>
            </a:r>
            <a:r>
              <a:rPr lang="en-US" sz="1600" dirty="0">
                <a:solidFill>
                  <a:srgbClr val="2E2E2E"/>
                </a:solidFill>
                <a:latin typeface="NexusSerif"/>
              </a:rPr>
              <a:t>and because MATLAB’s KNN implementation, has built-in standardization.</a:t>
            </a:r>
          </a:p>
          <a:p>
            <a:pPr marL="342900" indent="-342900">
              <a:buFont typeface="Arial" panose="020B0604020202020204" pitchFamily="34" charset="0"/>
              <a:buChar char="•"/>
            </a:pPr>
            <a:r>
              <a:rPr lang="en-US" sz="1600" dirty="0">
                <a:solidFill>
                  <a:srgbClr val="2E2E2E"/>
                </a:solidFill>
                <a:latin typeface="NexusSerif"/>
              </a:rPr>
              <a:t>The classic summary statistics table is omitted because the figures (XXX-XXX) provide deeper insight into the nature of the variables, especially for the many binary variables</a:t>
            </a:r>
          </a:p>
          <a:p>
            <a:pPr marL="342900" indent="-342900">
              <a:buFont typeface="Arial" panose="020B0604020202020204" pitchFamily="34" charset="0"/>
              <a:buChar char="•"/>
            </a:pPr>
            <a:endParaRPr lang="en-GB" sz="1600" dirty="0">
              <a:solidFill>
                <a:srgbClr val="2E2E2E"/>
              </a:solidFill>
              <a:latin typeface="NexusSerif"/>
            </a:endParaRPr>
          </a:p>
          <a:p>
            <a:pPr marL="342900" indent="-342900">
              <a:buFont typeface="Arial" panose="020B0604020202020204" pitchFamily="34" charset="0"/>
              <a:buChar char="•"/>
            </a:pPr>
            <a:r>
              <a:rPr lang="en-US" sz="1600" dirty="0"/>
              <a:t>TODO: Some analysis of the correlation, shift in distribution. </a:t>
            </a:r>
            <a:r>
              <a:rPr lang="en-US" sz="1600" dirty="0" err="1"/>
              <a:t>Etc</a:t>
            </a:r>
            <a:r>
              <a:rPr lang="en-US" sz="1600" dirty="0"/>
              <a:t>?</a:t>
            </a:r>
          </a:p>
        </p:txBody>
      </p:sp>
      <p:sp>
        <p:nvSpPr>
          <p:cNvPr id="7" name="Rectangle 6">
            <a:extLst>
              <a:ext uri="{FF2B5EF4-FFF2-40B4-BE49-F238E27FC236}">
                <a16:creationId xmlns:a16="http://schemas.microsoft.com/office/drawing/2014/main" id="{7DFDE14A-EF36-483A-A932-514011F9AA0C}"/>
              </a:ext>
            </a:extLst>
          </p:cNvPr>
          <p:cNvSpPr/>
          <p:nvPr/>
        </p:nvSpPr>
        <p:spPr>
          <a:xfrm>
            <a:off x="171450" y="133350"/>
            <a:ext cx="21004894" cy="100136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Comparing Decision Tree and K-Nearest Neighbor for Cerebral Stroke Prediction</a:t>
            </a:r>
            <a:br>
              <a:rPr lang="en-US" sz="3200" b="1" dirty="0"/>
            </a:br>
            <a:r>
              <a:rPr lang="en-US" sz="2000" dirty="0"/>
              <a:t>by Stefan Diener</a:t>
            </a:r>
            <a:endParaRPr lang="en-CH" sz="3200" dirty="0"/>
          </a:p>
        </p:txBody>
      </p:sp>
      <p:sp>
        <p:nvSpPr>
          <p:cNvPr id="8" name="Rectangle 7">
            <a:extLst>
              <a:ext uri="{FF2B5EF4-FFF2-40B4-BE49-F238E27FC236}">
                <a16:creationId xmlns:a16="http://schemas.microsoft.com/office/drawing/2014/main" id="{93E259DF-0A40-4B37-B115-0319E48BC63A}"/>
              </a:ext>
            </a:extLst>
          </p:cNvPr>
          <p:cNvSpPr/>
          <p:nvPr/>
        </p:nvSpPr>
        <p:spPr>
          <a:xfrm>
            <a:off x="171450" y="1134719"/>
            <a:ext cx="21004894" cy="1366117"/>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1) Description and motivation of the problem</a:t>
            </a:r>
          </a:p>
          <a:p>
            <a:r>
              <a:rPr lang="en-US" sz="1600" dirty="0"/>
              <a:t>In 2020, England recorded cerebrovascular diseases are the fourth leading cause of death [1]. A cerebral stroke is a subtype of these diseases in which the blood supply to part of the brain is interrupted, depriving brain tissue of oxygen and nutrients and causing the death of brain cells within minutes. Therefore, predicting whether a person will have a cerebral stroke can be of great importance to public health, as it can help ensure adequate preparation and quick action in an emergency. The goal of this project is to train and compare the ability of a Decision Tree (DT) and a K-Nearest Neighbor (KNN) classifier to predict whether a person will suffer a stroke. This extends the work of Lui, Fan, and Wu (2019) because it explores the potential of two models that were not analyzed in the original work, and because the models are more interpretable and intuitive, which is an important property for medical applications.</a:t>
            </a:r>
            <a:endParaRPr lang="en-CH" sz="1600" dirty="0"/>
          </a:p>
        </p:txBody>
      </p:sp>
      <p:pic>
        <p:nvPicPr>
          <p:cNvPr id="33" name="Picture 32" descr="Chart, bar chart&#10;&#10;Description automatically generated">
            <a:extLst>
              <a:ext uri="{FF2B5EF4-FFF2-40B4-BE49-F238E27FC236}">
                <a16:creationId xmlns:a16="http://schemas.microsoft.com/office/drawing/2014/main" id="{7AD3EC94-D541-4CB1-8D29-EA9DE3A4C9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9300" y="6628217"/>
            <a:ext cx="3574597" cy="1787299"/>
          </a:xfrm>
          <a:prstGeom prst="rect">
            <a:avLst/>
          </a:prstGeom>
        </p:spPr>
      </p:pic>
      <p:pic>
        <p:nvPicPr>
          <p:cNvPr id="5" name="Picture 4" descr="Chart, diagram&#10;&#10;Description automatically generated with medium confidence">
            <a:extLst>
              <a:ext uri="{FF2B5EF4-FFF2-40B4-BE49-F238E27FC236}">
                <a16:creationId xmlns:a16="http://schemas.microsoft.com/office/drawing/2014/main" id="{D7A6BF17-FB53-4DFF-8B86-EAE7B205F980}"/>
              </a:ext>
            </a:extLst>
          </p:cNvPr>
          <p:cNvPicPr>
            <a:picLocks noChangeAspect="1"/>
          </p:cNvPicPr>
          <p:nvPr/>
        </p:nvPicPr>
        <p:blipFill rotWithShape="1">
          <a:blip r:embed="rId5">
            <a:extLst>
              <a:ext uri="{28A0092B-C50C-407E-A947-70E740481C1C}">
                <a14:useLocalDpi xmlns:a14="http://schemas.microsoft.com/office/drawing/2010/main" val="0"/>
              </a:ext>
            </a:extLst>
          </a:blip>
          <a:srcRect l="7168" r="10282" b="12677"/>
          <a:stretch/>
        </p:blipFill>
        <p:spPr>
          <a:xfrm>
            <a:off x="313967" y="6676061"/>
            <a:ext cx="2214272" cy="1756715"/>
          </a:xfrm>
          <a:prstGeom prst="rect">
            <a:avLst/>
          </a:prstGeom>
        </p:spPr>
      </p:pic>
      <p:grpSp>
        <p:nvGrpSpPr>
          <p:cNvPr id="29" name="Group 28">
            <a:extLst>
              <a:ext uri="{FF2B5EF4-FFF2-40B4-BE49-F238E27FC236}">
                <a16:creationId xmlns:a16="http://schemas.microsoft.com/office/drawing/2014/main" id="{249DFE79-1F55-4BD6-9AD6-16252AF61D32}"/>
              </a:ext>
            </a:extLst>
          </p:cNvPr>
          <p:cNvGrpSpPr/>
          <p:nvPr/>
        </p:nvGrpSpPr>
        <p:grpSpPr>
          <a:xfrm>
            <a:off x="171450" y="8860109"/>
            <a:ext cx="21040725" cy="3859243"/>
            <a:chOff x="171450" y="9720307"/>
            <a:chExt cx="21040725" cy="3225596"/>
          </a:xfrm>
        </p:grpSpPr>
        <p:grpSp>
          <p:nvGrpSpPr>
            <p:cNvPr id="20" name="Group 19">
              <a:extLst>
                <a:ext uri="{FF2B5EF4-FFF2-40B4-BE49-F238E27FC236}">
                  <a16:creationId xmlns:a16="http://schemas.microsoft.com/office/drawing/2014/main" id="{469FA6D8-1920-48E1-8E67-E49749A2C097}"/>
                </a:ext>
              </a:extLst>
            </p:cNvPr>
            <p:cNvGrpSpPr/>
            <p:nvPr/>
          </p:nvGrpSpPr>
          <p:grpSpPr>
            <a:xfrm>
              <a:off x="171450" y="9720307"/>
              <a:ext cx="21040725" cy="3225596"/>
              <a:chOff x="171450" y="9720306"/>
              <a:chExt cx="21040725" cy="6248969"/>
            </a:xfrm>
          </p:grpSpPr>
          <p:sp>
            <p:nvSpPr>
              <p:cNvPr id="14" name="Rectangle 13">
                <a:extLst>
                  <a:ext uri="{FF2B5EF4-FFF2-40B4-BE49-F238E27FC236}">
                    <a16:creationId xmlns:a16="http://schemas.microsoft.com/office/drawing/2014/main" id="{D90331C4-B42D-406D-9AD5-F97289A20799}"/>
                  </a:ext>
                </a:extLst>
              </p:cNvPr>
              <p:cNvSpPr/>
              <p:nvPr/>
            </p:nvSpPr>
            <p:spPr>
              <a:xfrm>
                <a:off x="171450" y="9720306"/>
                <a:ext cx="10520362" cy="6248969"/>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b="1" dirty="0"/>
                  <a:t>3) Model description - Decision Tree (DT) </a:t>
                </a:r>
              </a:p>
              <a:p>
                <a:pPr marL="285750" indent="-285750">
                  <a:buFont typeface="Arial" panose="020B0604020202020204" pitchFamily="34" charset="0"/>
                  <a:buChar char="•"/>
                </a:pPr>
                <a:r>
                  <a:rPr lang="en-US" sz="1600" dirty="0"/>
                  <a:t>A DT is a non-parametric supervised learning model for classification and regression. [3]</a:t>
                </a:r>
              </a:p>
              <a:p>
                <a:pPr marL="285750" indent="-285750">
                  <a:buFont typeface="Arial" panose="020B0604020202020204" pitchFamily="34" charset="0"/>
                  <a:buChar char="•"/>
                </a:pPr>
                <a:r>
                  <a:rPr lang="en-US" sz="1600" dirty="0"/>
                  <a:t>DTs aim to predict the value of the target variable by learning simple decision rules based on the predictor variables that recursively divide the data into mutually exclusive sup-groups, called leaves. [3]</a:t>
                </a:r>
              </a:p>
              <a:p>
                <a:pPr marL="285750" indent="-285750">
                  <a:buFont typeface="Arial" panose="020B0604020202020204" pitchFamily="34" charset="0"/>
                  <a:buChar char="•"/>
                </a:pPr>
                <a:r>
                  <a:rPr lang="en-US" sz="1600" dirty="0"/>
                  <a:t>Starting from the entire sample (root), a top-down greedy algorithm, called recursive partitioning, considers all possible features and cut off points, and chooses the one that maximizes a specified optimization criterion. [3]</a:t>
                </a:r>
              </a:p>
              <a:p>
                <a:pPr marL="285750" indent="-285750">
                  <a:buFont typeface="Arial" panose="020B0604020202020204" pitchFamily="34" charset="0"/>
                  <a:buChar char="•"/>
                </a:pPr>
                <a:r>
                  <a:rPr lang="en-US" sz="1600" dirty="0"/>
                  <a:t>Additional splits are successively added in that same fashion, until some stopping criterion is reached. [3]</a:t>
                </a:r>
              </a:p>
              <a:p>
                <a:pPr marL="285750" indent="-285750">
                  <a:buFont typeface="Arial" panose="020B0604020202020204" pitchFamily="34" charset="0"/>
                  <a:buChar char="•"/>
                </a:pPr>
                <a:endParaRPr lang="en-US" sz="1600" dirty="0"/>
              </a:p>
              <a:p>
                <a:endParaRPr lang="en-US" sz="1600" dirty="0"/>
              </a:p>
            </p:txBody>
          </p:sp>
          <p:sp>
            <p:nvSpPr>
              <p:cNvPr id="28" name="Rectangle 27">
                <a:extLst>
                  <a:ext uri="{FF2B5EF4-FFF2-40B4-BE49-F238E27FC236}">
                    <a16:creationId xmlns:a16="http://schemas.microsoft.com/office/drawing/2014/main" id="{1D788162-2E23-4D2C-BC5A-E8C8C6B464E0}"/>
                  </a:ext>
                </a:extLst>
              </p:cNvPr>
              <p:cNvSpPr/>
              <p:nvPr/>
            </p:nvSpPr>
            <p:spPr>
              <a:xfrm>
                <a:off x="10691813" y="9720306"/>
                <a:ext cx="10520362" cy="6248969"/>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b="1" dirty="0"/>
                  <a:t>3) Model description (cont.) - K-Nearest Neighbors (KNN)</a:t>
                </a:r>
              </a:p>
              <a:p>
                <a:pPr marL="285750" indent="-285750">
                  <a:buFont typeface="Arial" panose="020B0604020202020204" pitchFamily="34" charset="0"/>
                  <a:buChar char="•"/>
                </a:pPr>
                <a:r>
                  <a:rPr lang="en-US" sz="1600" dirty="0"/>
                  <a:t>KNN is an instance-based non-parametric supervised learning model for classification and regression. [7]</a:t>
                </a:r>
              </a:p>
              <a:p>
                <a:pPr marL="285750" indent="-285750">
                  <a:buFont typeface="Arial" panose="020B0604020202020204" pitchFamily="34" charset="0"/>
                  <a:buChar char="•"/>
                </a:pPr>
                <a:r>
                  <a:rPr lang="en-US" sz="1600" dirty="0"/>
                  <a:t>Instead of estimating an underlying model, KNN classifies unseen data by comparing it to instances of the training set. [7]</a:t>
                </a:r>
              </a:p>
              <a:p>
                <a:pPr marL="285750" indent="-285750">
                  <a:buFont typeface="Arial" panose="020B0604020202020204" pitchFamily="34" charset="0"/>
                  <a:buChar char="•"/>
                </a:pPr>
                <a:r>
                  <a:rPr lang="en-US" sz="1600" dirty="0"/>
                  <a:t>For classification, the assigned class is determined by a popularity vote of the closest k instances, as defined by a distance function. For regression, the assigned value is the average value of the neighbors. [7]</a:t>
                </a:r>
              </a:p>
              <a:p>
                <a:pPr marL="285750" indent="-285750">
                  <a:buFont typeface="Arial" panose="020B0604020202020204" pitchFamily="34" charset="0"/>
                  <a:buChar char="•"/>
                </a:pPr>
                <a:r>
                  <a:rPr lang="en-US" sz="1600" dirty="0"/>
                  <a:t>In general, as a higher k can suppress overfitting to noise, but can cause the majority class to dominate in every vote. [7]</a:t>
                </a:r>
              </a:p>
              <a:p>
                <a:endParaRPr lang="en-US" sz="1600" dirty="0"/>
              </a:p>
            </p:txBody>
          </p:sp>
        </p:grpSp>
        <p:sp>
          <p:nvSpPr>
            <p:cNvPr id="24" name="TextBox 23">
              <a:extLst>
                <a:ext uri="{FF2B5EF4-FFF2-40B4-BE49-F238E27FC236}">
                  <a16:creationId xmlns:a16="http://schemas.microsoft.com/office/drawing/2014/main" id="{CC5103F8-96EE-44D0-BE19-5E7B1C79987E}"/>
                </a:ext>
              </a:extLst>
            </p:cNvPr>
            <p:cNvSpPr txBox="1"/>
            <p:nvPr/>
          </p:nvSpPr>
          <p:spPr>
            <a:xfrm>
              <a:off x="171450" y="11311567"/>
              <a:ext cx="4933950" cy="1543457"/>
            </a:xfrm>
            <a:prstGeom prst="rect">
              <a:avLst/>
            </a:prstGeom>
            <a:noFill/>
          </p:spPr>
          <p:txBody>
            <a:bodyPr wrap="square" rtlCol="0">
              <a:spAutoFit/>
            </a:bodyPr>
            <a:lstStyle/>
            <a:p>
              <a:r>
                <a:rPr lang="de-DE" b="1" dirty="0"/>
                <a:t>Pros</a:t>
              </a:r>
            </a:p>
            <a:p>
              <a:pPr marL="285750" indent="-285750">
                <a:buFont typeface="Arial" panose="020B0604020202020204" pitchFamily="34" charset="0"/>
                <a:buChar char="•"/>
              </a:pPr>
              <a:r>
                <a:rPr lang="en-GB" sz="1600" dirty="0"/>
                <a:t>White box model with high interpretability [4]</a:t>
              </a:r>
            </a:p>
            <a:p>
              <a:pPr marL="285750" indent="-285750">
                <a:buFont typeface="Arial" panose="020B0604020202020204" pitchFamily="34" charset="0"/>
                <a:buChar char="•"/>
              </a:pPr>
              <a:r>
                <a:rPr lang="en-GB" sz="1600" dirty="0"/>
                <a:t>Can easily be displayed graphically [5]</a:t>
              </a:r>
            </a:p>
            <a:p>
              <a:pPr marL="285750" indent="-285750">
                <a:buFont typeface="Arial" panose="020B0604020202020204" pitchFamily="34" charset="0"/>
                <a:buChar char="•"/>
              </a:pPr>
              <a:r>
                <a:rPr lang="en-GB" sz="1600" dirty="0"/>
                <a:t>Handles numerical, categorical, outliers, missing values, and irrelevant features well [6]</a:t>
              </a:r>
            </a:p>
            <a:p>
              <a:pPr marL="285750" indent="-285750">
                <a:buFont typeface="Arial" panose="020B0604020202020204" pitchFamily="34" charset="0"/>
                <a:buChar char="•"/>
              </a:pPr>
              <a:r>
                <a:rPr lang="en-GB" sz="1600" dirty="0"/>
                <a:t>Insensitive to monotone transformations of inputs[6]</a:t>
              </a:r>
            </a:p>
            <a:p>
              <a:pPr marL="285750" indent="-285750">
                <a:buFont typeface="Arial" panose="020B0604020202020204" pitchFamily="34" charset="0"/>
                <a:buChar char="•"/>
              </a:pPr>
              <a:r>
                <a:rPr lang="en-GB" sz="1600" dirty="0"/>
                <a:t>Few assumptions about the data (non-parametric) [5]</a:t>
              </a:r>
            </a:p>
          </p:txBody>
        </p:sp>
        <p:sp>
          <p:nvSpPr>
            <p:cNvPr id="31" name="TextBox 30">
              <a:extLst>
                <a:ext uri="{FF2B5EF4-FFF2-40B4-BE49-F238E27FC236}">
                  <a16:creationId xmlns:a16="http://schemas.microsoft.com/office/drawing/2014/main" id="{3A6826C6-D7F5-4A62-9B97-2AF9C6C7022E}"/>
                </a:ext>
              </a:extLst>
            </p:cNvPr>
            <p:cNvSpPr txBox="1"/>
            <p:nvPr/>
          </p:nvSpPr>
          <p:spPr>
            <a:xfrm>
              <a:off x="5384800" y="11345465"/>
              <a:ext cx="5113585" cy="1337663"/>
            </a:xfrm>
            <a:prstGeom prst="rect">
              <a:avLst/>
            </a:prstGeom>
            <a:noFill/>
          </p:spPr>
          <p:txBody>
            <a:bodyPr wrap="square" rtlCol="0">
              <a:spAutoFit/>
            </a:bodyPr>
            <a:lstStyle/>
            <a:p>
              <a:r>
                <a:rPr lang="de-DE" b="1" dirty="0"/>
                <a:t>Cons</a:t>
              </a:r>
            </a:p>
            <a:p>
              <a:pPr marL="285750" indent="-285750">
                <a:buFont typeface="Arial" panose="020B0604020202020204" pitchFamily="34" charset="0"/>
                <a:buChar char="•"/>
              </a:pPr>
              <a:r>
                <a:rPr lang="en-GB" sz="1600" dirty="0"/>
                <a:t>Tend to overfit the training data (high variance) [5]</a:t>
              </a:r>
            </a:p>
            <a:p>
              <a:pPr marL="285750" indent="-285750">
                <a:buFont typeface="Arial" panose="020B0604020202020204" pitchFamily="34" charset="0"/>
                <a:buChar char="•"/>
              </a:pPr>
              <a:r>
                <a:rPr lang="en-GB" sz="1600" dirty="0"/>
                <a:t>Works best in case of few highly important features, struggles to capture complex feature interactions [5]</a:t>
              </a:r>
            </a:p>
            <a:p>
              <a:pPr marL="285750" indent="-285750">
                <a:buFont typeface="Arial" panose="020B0604020202020204" pitchFamily="34" charset="0"/>
                <a:buChar char="•"/>
              </a:pPr>
              <a:r>
                <a:rPr lang="en-GB" sz="1600" dirty="0"/>
                <a:t>Predictions are not continuous (bad extrapolation) [6]</a:t>
              </a:r>
            </a:p>
            <a:p>
              <a:pPr marL="285750" indent="-285750">
                <a:buFont typeface="Arial" panose="020B0604020202020204" pitchFamily="34" charset="0"/>
                <a:buChar char="•"/>
              </a:pPr>
              <a:r>
                <a:rPr lang="en-GB" sz="1600" dirty="0"/>
                <a:t>Bad at capturing linear relationships [6]</a:t>
              </a:r>
            </a:p>
          </p:txBody>
        </p:sp>
        <p:sp>
          <p:nvSpPr>
            <p:cNvPr id="38" name="TextBox 37">
              <a:extLst>
                <a:ext uri="{FF2B5EF4-FFF2-40B4-BE49-F238E27FC236}">
                  <a16:creationId xmlns:a16="http://schemas.microsoft.com/office/drawing/2014/main" id="{2CFBCCFE-6BFC-4F9E-9EC9-1AC9219861DD}"/>
                </a:ext>
              </a:extLst>
            </p:cNvPr>
            <p:cNvSpPr txBox="1"/>
            <p:nvPr/>
          </p:nvSpPr>
          <p:spPr>
            <a:xfrm>
              <a:off x="10728101" y="11345465"/>
              <a:ext cx="4965720" cy="1131869"/>
            </a:xfrm>
            <a:prstGeom prst="rect">
              <a:avLst/>
            </a:prstGeom>
            <a:noFill/>
          </p:spPr>
          <p:txBody>
            <a:bodyPr wrap="square" rtlCol="0">
              <a:spAutoFit/>
            </a:bodyPr>
            <a:lstStyle/>
            <a:p>
              <a:r>
                <a:rPr lang="de-DE" b="1" dirty="0"/>
                <a:t>Pros</a:t>
              </a:r>
            </a:p>
            <a:p>
              <a:pPr marL="285750" indent="-285750">
                <a:buFont typeface="Arial" panose="020B0604020202020204" pitchFamily="34" charset="0"/>
                <a:buChar char="•"/>
              </a:pPr>
              <a:r>
                <a:rPr lang="en-GB" sz="1600" dirty="0"/>
                <a:t>Simple and intuitive algorithm [8]</a:t>
              </a:r>
            </a:p>
            <a:p>
              <a:pPr marL="285750" indent="-285750">
                <a:buFont typeface="Arial" panose="020B0604020202020204" pitchFamily="34" charset="0"/>
                <a:buChar char="•"/>
              </a:pPr>
              <a:r>
                <a:rPr lang="en-GB" sz="1600" dirty="0"/>
                <a:t>Instance-base learning does not require training [7]</a:t>
              </a:r>
            </a:p>
            <a:p>
              <a:pPr marL="285750" indent="-285750">
                <a:buFont typeface="Arial" panose="020B0604020202020204" pitchFamily="34" charset="0"/>
                <a:buChar char="•"/>
              </a:pPr>
              <a:r>
                <a:rPr lang="en-GB" sz="1600" dirty="0"/>
                <a:t>Consequently, new data can be added seamlessly [8]</a:t>
              </a:r>
            </a:p>
            <a:p>
              <a:pPr marL="285750" indent="-285750">
                <a:buFont typeface="Arial" panose="020B0604020202020204" pitchFamily="34" charset="0"/>
                <a:buChar char="•"/>
              </a:pPr>
              <a:r>
                <a:rPr lang="en-GB" sz="1600" dirty="0"/>
                <a:t>Few assumptions about the data (non-parametric) [7]</a:t>
              </a:r>
            </a:p>
          </p:txBody>
        </p:sp>
        <p:sp>
          <p:nvSpPr>
            <p:cNvPr id="39" name="TextBox 38">
              <a:extLst>
                <a:ext uri="{FF2B5EF4-FFF2-40B4-BE49-F238E27FC236}">
                  <a16:creationId xmlns:a16="http://schemas.microsoft.com/office/drawing/2014/main" id="{0727C54A-4A33-45BD-A835-3BCAE0FC9EE9}"/>
                </a:ext>
              </a:extLst>
            </p:cNvPr>
            <p:cNvSpPr txBox="1"/>
            <p:nvPr/>
          </p:nvSpPr>
          <p:spPr>
            <a:xfrm>
              <a:off x="15693820" y="11345465"/>
              <a:ext cx="5210380" cy="1397671"/>
            </a:xfrm>
            <a:prstGeom prst="rect">
              <a:avLst/>
            </a:prstGeom>
            <a:noFill/>
          </p:spPr>
          <p:txBody>
            <a:bodyPr wrap="square" rtlCol="0">
              <a:spAutoFit/>
            </a:bodyPr>
            <a:lstStyle/>
            <a:p>
              <a:r>
                <a:rPr lang="de-DE" b="1" dirty="0"/>
                <a:t>Cons</a:t>
              </a:r>
            </a:p>
            <a:p>
              <a:pPr marL="285750" indent="-285750">
                <a:buFont typeface="Arial" panose="020B0604020202020204" pitchFamily="34" charset="0"/>
                <a:buChar char="•"/>
              </a:pPr>
              <a:r>
                <a:rPr lang="en-GB" sz="1600" dirty="0"/>
                <a:t>Distance calculation is computationally expensive for large and high-dimensional data sets [7]</a:t>
              </a:r>
            </a:p>
            <a:p>
              <a:pPr marL="285750" indent="-285750">
                <a:buFont typeface="Arial" panose="020B0604020202020204" pitchFamily="34" charset="0"/>
                <a:buChar char="•"/>
              </a:pPr>
              <a:r>
                <a:rPr lang="en-GB" sz="1600" dirty="0"/>
                <a:t>Requires feature scaling for distance calculation [6]</a:t>
              </a:r>
            </a:p>
            <a:p>
              <a:pPr marL="285750" indent="-285750">
                <a:buFont typeface="Arial" panose="020B0604020202020204" pitchFamily="34" charset="0"/>
                <a:buChar char="•"/>
              </a:pPr>
              <a:r>
                <a:rPr lang="en-GB" sz="1600" dirty="0"/>
                <a:t>Assumes equal importance of all features [6]</a:t>
              </a:r>
            </a:p>
            <a:p>
              <a:pPr marL="285750" indent="-285750">
                <a:buFont typeface="Arial" panose="020B0604020202020204" pitchFamily="34" charset="0"/>
                <a:buChar char="•"/>
              </a:pPr>
              <a:r>
                <a:rPr lang="en-GB" sz="1600" dirty="0"/>
                <a:t>Only limited forms of distributions can be represented [7] </a:t>
              </a:r>
            </a:p>
          </p:txBody>
        </p:sp>
      </p:grpSp>
      <p:sp>
        <p:nvSpPr>
          <p:cNvPr id="30" name="TextBox 29">
            <a:extLst>
              <a:ext uri="{FF2B5EF4-FFF2-40B4-BE49-F238E27FC236}">
                <a16:creationId xmlns:a16="http://schemas.microsoft.com/office/drawing/2014/main" id="{F060FABB-E5A2-4E6F-9E90-45946F3BAC56}"/>
              </a:ext>
            </a:extLst>
          </p:cNvPr>
          <p:cNvSpPr txBox="1"/>
          <p:nvPr/>
        </p:nvSpPr>
        <p:spPr>
          <a:xfrm>
            <a:off x="10716586" y="26842024"/>
            <a:ext cx="10454546" cy="3139321"/>
          </a:xfrm>
          <a:prstGeom prst="rect">
            <a:avLst/>
          </a:prstGeom>
          <a:noFill/>
        </p:spPr>
        <p:txBody>
          <a:bodyPr wrap="square" rtlCol="0">
            <a:spAutoFit/>
          </a:bodyPr>
          <a:lstStyle/>
          <a:p>
            <a:r>
              <a:rPr lang="de-DE" b="1" dirty="0"/>
              <a:t>References:</a:t>
            </a:r>
          </a:p>
          <a:p>
            <a:r>
              <a:rPr lang="de-DE" sz="1200" dirty="0"/>
              <a:t>[1] </a:t>
            </a:r>
            <a:r>
              <a:rPr lang="en-US" sz="1200" dirty="0"/>
              <a:t>Office for National Statistics. (2021). Total deaths in the UK in 2020 and deaths from heart attacks, heart disease, cancer, and Alzheimer's and dementia, 2016 to 2020. Retrieved from: </a:t>
            </a:r>
            <a:r>
              <a:rPr lang="en-US" sz="1200" dirty="0">
                <a:hlinkClick r:id="rId6"/>
              </a:rPr>
              <a:t>https://www.ons.gov.uk/aboutus/transparencyandgovernance/freedomofinformationfoi/</a:t>
            </a:r>
            <a:r>
              <a:rPr lang="en-US" sz="1200" dirty="0">
                <a:hlinkClick r:id="rId7"/>
              </a:rPr>
              <a:t>totaldeathsintheukin2020anddeathsfromheartattacksheartdiseasecancerandalzheimersanddementia2016to2020</a:t>
            </a:r>
            <a:endParaRPr lang="en-US" sz="1200" dirty="0"/>
          </a:p>
          <a:p>
            <a:r>
              <a:rPr lang="de-DE" sz="1200" dirty="0"/>
              <a:t>[2] Liu, </a:t>
            </a:r>
            <a:r>
              <a:rPr lang="de-DE" sz="1200" dirty="0" err="1"/>
              <a:t>Tianyu</a:t>
            </a:r>
            <a:r>
              <a:rPr lang="de-DE" sz="1200" dirty="0"/>
              <a:t>; Fan, </a:t>
            </a:r>
            <a:r>
              <a:rPr lang="de-DE" sz="1200" dirty="0" err="1"/>
              <a:t>Wenhui</a:t>
            </a:r>
            <a:r>
              <a:rPr lang="de-DE" sz="1200" dirty="0"/>
              <a:t>; Wu, Cheng (2019), “Data </a:t>
            </a:r>
            <a:r>
              <a:rPr lang="de-DE" sz="1200" dirty="0" err="1"/>
              <a:t>for</a:t>
            </a:r>
            <a:r>
              <a:rPr lang="de-DE" sz="1200" dirty="0"/>
              <a:t>: A hybrid </a:t>
            </a:r>
            <a:r>
              <a:rPr lang="de-DE" sz="1200" dirty="0" err="1"/>
              <a:t>machine</a:t>
            </a:r>
            <a:r>
              <a:rPr lang="de-DE" sz="1200" dirty="0"/>
              <a:t> </a:t>
            </a:r>
            <a:r>
              <a:rPr lang="de-DE" sz="1200" dirty="0" err="1"/>
              <a:t>learning</a:t>
            </a:r>
            <a:r>
              <a:rPr lang="de-DE" sz="1200" dirty="0"/>
              <a:t> </a:t>
            </a:r>
            <a:r>
              <a:rPr lang="de-DE" sz="1200" dirty="0" err="1"/>
              <a:t>approach</a:t>
            </a:r>
            <a:r>
              <a:rPr lang="de-DE" sz="1200" dirty="0"/>
              <a:t> </a:t>
            </a:r>
            <a:r>
              <a:rPr lang="de-DE" sz="1200" dirty="0" err="1"/>
              <a:t>to</a:t>
            </a:r>
            <a:r>
              <a:rPr lang="de-DE" sz="1200" dirty="0"/>
              <a:t> cerebral </a:t>
            </a:r>
            <a:r>
              <a:rPr lang="de-DE" sz="1200" dirty="0" err="1"/>
              <a:t>stroke</a:t>
            </a:r>
            <a:r>
              <a:rPr lang="de-DE" sz="1200" dirty="0"/>
              <a:t> </a:t>
            </a:r>
            <a:r>
              <a:rPr lang="de-DE" sz="1200" dirty="0" err="1"/>
              <a:t>prediction</a:t>
            </a:r>
            <a:r>
              <a:rPr lang="de-DE" sz="1200" dirty="0"/>
              <a:t> </a:t>
            </a:r>
            <a:r>
              <a:rPr lang="de-DE" sz="1200" dirty="0" err="1"/>
              <a:t>based</a:t>
            </a:r>
            <a:r>
              <a:rPr lang="de-DE" sz="1200" dirty="0"/>
              <a:t> on </a:t>
            </a:r>
            <a:r>
              <a:rPr lang="de-DE" sz="1200" dirty="0" err="1"/>
              <a:t>imbalanced</a:t>
            </a:r>
            <a:r>
              <a:rPr lang="de-DE" sz="1200" dirty="0"/>
              <a:t> </a:t>
            </a:r>
            <a:r>
              <a:rPr lang="de-DE" sz="1200" dirty="0" err="1"/>
              <a:t>medical</a:t>
            </a:r>
            <a:r>
              <a:rPr lang="de-DE" sz="1200" dirty="0"/>
              <a:t>-datasets”, Mendeley Data, V1, </a:t>
            </a:r>
            <a:r>
              <a:rPr lang="de-DE" sz="1200" dirty="0" err="1"/>
              <a:t>doi</a:t>
            </a:r>
            <a:r>
              <a:rPr lang="de-DE" sz="1200" dirty="0"/>
              <a:t>: 10.17632/x8ygrw87jw.1</a:t>
            </a:r>
          </a:p>
          <a:p>
            <a:r>
              <a:rPr lang="de-DE" sz="1200" dirty="0"/>
              <a:t>[3] </a:t>
            </a:r>
            <a:r>
              <a:rPr lang="en-US" sz="1200" dirty="0"/>
              <a:t>Lewis, R. J. (2000, May). An introduction to classification and regression tree (CART) analysis. In Annual meeting of the society for academic emergency medicine in San Francisco, California (Vol. 14).</a:t>
            </a:r>
            <a:endParaRPr lang="de-DE" sz="1200" dirty="0"/>
          </a:p>
          <a:p>
            <a:r>
              <a:rPr lang="de-DE" sz="1200" dirty="0"/>
              <a:t>[4] </a:t>
            </a:r>
            <a:r>
              <a:rPr lang="en-US" sz="1200" dirty="0" err="1"/>
              <a:t>ElShawi</a:t>
            </a:r>
            <a:r>
              <a:rPr lang="en-US" sz="1200" dirty="0"/>
              <a:t>, R., </a:t>
            </a:r>
            <a:r>
              <a:rPr lang="en-US" sz="1200" dirty="0" err="1"/>
              <a:t>Sherif</a:t>
            </a:r>
            <a:r>
              <a:rPr lang="en-US" sz="1200" dirty="0"/>
              <a:t>, Y., Al‐</a:t>
            </a:r>
            <a:r>
              <a:rPr lang="en-US" sz="1200" dirty="0" err="1"/>
              <a:t>Mallah</a:t>
            </a:r>
            <a:r>
              <a:rPr lang="en-US" sz="1200" dirty="0"/>
              <a:t>, M., &amp; </a:t>
            </a:r>
            <a:r>
              <a:rPr lang="en-US" sz="1200" dirty="0" err="1"/>
              <a:t>Sakr</a:t>
            </a:r>
            <a:r>
              <a:rPr lang="en-US" sz="1200" dirty="0"/>
              <a:t>, S. (2020). Interpretability in healthcare: A comparative study of local machine learning interpretability techniques. Computational Intelligence.</a:t>
            </a:r>
          </a:p>
          <a:p>
            <a:r>
              <a:rPr lang="en-US" sz="1200" dirty="0"/>
              <a:t>[5] </a:t>
            </a:r>
            <a:r>
              <a:rPr lang="en-US" sz="1200" dirty="0" err="1"/>
              <a:t>Kohavi</a:t>
            </a:r>
            <a:r>
              <a:rPr lang="en-US" sz="1200" dirty="0"/>
              <a:t>, R., &amp; Quinlan, J. R. (2002). Data mining tasks and methods: Classification: decision-tree discovery. In Handbook of data mining and knowledge discovery (pp. 267-276)</a:t>
            </a:r>
          </a:p>
          <a:p>
            <a:r>
              <a:rPr lang="en-US" sz="1200" dirty="0"/>
              <a:t>[6] Friedman, J. H. (2017). The elements of statistical learning: Data mining, inference, and prediction. springer open.</a:t>
            </a:r>
          </a:p>
          <a:p>
            <a:r>
              <a:rPr lang="en-US" sz="1200" dirty="0"/>
              <a:t>[7] Bishop, C. (2006). Pattern Recognition and Machine Learning. Springer</a:t>
            </a:r>
          </a:p>
          <a:p>
            <a:r>
              <a:rPr lang="en-US" sz="1200" dirty="0"/>
              <a:t>[8] Sun, J., Du, W., &amp; Shi,  N. (2018).  A  Survey  of  KNN  Algorithm. Information  Engineering  and Applied Computing. doi:10.18063/ieac.v1i1.770</a:t>
            </a:r>
          </a:p>
        </p:txBody>
      </p:sp>
      <p:sp>
        <p:nvSpPr>
          <p:cNvPr id="22" name="Rectangle 21">
            <a:extLst>
              <a:ext uri="{FF2B5EF4-FFF2-40B4-BE49-F238E27FC236}">
                <a16:creationId xmlns:a16="http://schemas.microsoft.com/office/drawing/2014/main" id="{C37C1EF5-A4CB-4E52-AB3C-3042A9F6E0E2}"/>
              </a:ext>
            </a:extLst>
          </p:cNvPr>
          <p:cNvSpPr/>
          <p:nvPr/>
        </p:nvSpPr>
        <p:spPr>
          <a:xfrm>
            <a:off x="148225" y="12931414"/>
            <a:ext cx="10543587" cy="2930886"/>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4) Hypothesis Statement</a:t>
            </a:r>
          </a:p>
          <a:p>
            <a:pPr marL="342900" indent="-342900">
              <a:buFont typeface="Arial" panose="020B0604020202020204" pitchFamily="34" charset="0"/>
              <a:buChar char="•"/>
            </a:pPr>
            <a:r>
              <a:rPr lang="en-US" sz="1600" dirty="0"/>
              <a:t>It is expected that without addressing the class imbalance both models with be heavily biased towards the majority class.</a:t>
            </a:r>
          </a:p>
          <a:p>
            <a:pPr marL="342900" indent="-342900">
              <a:buFont typeface="Arial" panose="020B0604020202020204" pitchFamily="34" charset="0"/>
              <a:buChar char="•"/>
            </a:pPr>
            <a:r>
              <a:rPr lang="en-US" sz="1600" dirty="0"/>
              <a:t>The metrics achieved by the deep neural network approach of Lui, Fan and Wu (2019), are expected to be an upper benchmark that cannot be exceeded by neither DT nor KNN without any significant tradeoff in at least one metric.</a:t>
            </a:r>
            <a:br>
              <a:rPr lang="en-US" sz="1600" dirty="0"/>
            </a:br>
            <a:r>
              <a:rPr lang="en-US" sz="1600" dirty="0"/>
              <a:t>These are a 33.1% false positive rate, a 19.1% false negative rate, 71.6% accuracy, 32.6% specificity, and 67.4% sensitivity.</a:t>
            </a:r>
          </a:p>
          <a:p>
            <a:pPr marL="342900" indent="-342900">
              <a:buFont typeface="Arial" panose="020B0604020202020204" pitchFamily="34" charset="0"/>
              <a:buChar char="•"/>
            </a:pPr>
            <a:r>
              <a:rPr lang="en-US" sz="1600" dirty="0"/>
              <a:t>It is expected that DT outperforms KNN across most classification metrics. This is because, Lui, Fan and Wu (2019) showed that the feature importance in their Random Forest model is heavily dominated by only a few variables, namely ‘Age’, ‘BMI’, and ‘Avg. Glucose Levels’. This caters to the DT, which tends to perform best in an environment with few important predictors [5], whereas KNN is negatively impacted by many irrelevant features, as it assumes equal importance of all features [6]. Here the impact of irrelevant categorical features is enhanced, because each category effectively functions as a distinct feature after one-hot encoding.</a:t>
            </a:r>
          </a:p>
          <a:p>
            <a:pPr marL="342900" indent="-342900">
              <a:buFont typeface="Arial" panose="020B0604020202020204" pitchFamily="34" charset="0"/>
              <a:buChar char="•"/>
            </a:pPr>
            <a:endParaRPr lang="en-US" sz="1600" dirty="0"/>
          </a:p>
        </p:txBody>
      </p:sp>
      <p:pic>
        <p:nvPicPr>
          <p:cNvPr id="6" name="Picture 5" descr="Chart, bar chart&#10;&#10;Description automatically generated">
            <a:extLst>
              <a:ext uri="{FF2B5EF4-FFF2-40B4-BE49-F238E27FC236}">
                <a16:creationId xmlns:a16="http://schemas.microsoft.com/office/drawing/2014/main" id="{C944640D-7288-4134-8A55-862586B552F1}"/>
              </a:ext>
            </a:extLst>
          </p:cNvPr>
          <p:cNvPicPr>
            <a:picLocks noChangeAspect="1"/>
          </p:cNvPicPr>
          <p:nvPr/>
        </p:nvPicPr>
        <p:blipFill rotWithShape="1">
          <a:blip r:embed="rId8">
            <a:extLst>
              <a:ext uri="{28A0092B-C50C-407E-A947-70E740481C1C}">
                <a14:useLocalDpi xmlns:a14="http://schemas.microsoft.com/office/drawing/2010/main" val="0"/>
              </a:ext>
            </a:extLst>
          </a:blip>
          <a:srcRect l="1666" r="2166" b="5886"/>
          <a:stretch/>
        </p:blipFill>
        <p:spPr>
          <a:xfrm>
            <a:off x="16607085" y="6514813"/>
            <a:ext cx="4531687" cy="1900703"/>
          </a:xfrm>
          <a:prstGeom prst="rect">
            <a:avLst/>
          </a:prstGeom>
        </p:spPr>
      </p:pic>
      <p:graphicFrame>
        <p:nvGraphicFramePr>
          <p:cNvPr id="25" name="Table 27">
            <a:extLst>
              <a:ext uri="{FF2B5EF4-FFF2-40B4-BE49-F238E27FC236}">
                <a16:creationId xmlns:a16="http://schemas.microsoft.com/office/drawing/2014/main" id="{66185435-7AE4-4861-9258-89235BDAA8FA}"/>
              </a:ext>
            </a:extLst>
          </p:cNvPr>
          <p:cNvGraphicFramePr>
            <a:graphicFrameLocks noGrp="1"/>
          </p:cNvGraphicFramePr>
          <p:nvPr>
            <p:extLst>
              <p:ext uri="{D42A27DB-BD31-4B8C-83A1-F6EECF244321}">
                <p14:modId xmlns:p14="http://schemas.microsoft.com/office/powerpoint/2010/main" val="2559571477"/>
              </p:ext>
            </p:extLst>
          </p:nvPr>
        </p:nvGraphicFramePr>
        <p:xfrm>
          <a:off x="2755900" y="6847828"/>
          <a:ext cx="2077463" cy="1813560"/>
        </p:xfrm>
        <a:graphic>
          <a:graphicData uri="http://schemas.openxmlformats.org/drawingml/2006/table">
            <a:tbl>
              <a:tblPr firstRow="1" bandRow="1">
                <a:tableStyleId>{9D7B26C5-4107-4FEC-AEDC-1716B250A1EF}</a:tableStyleId>
              </a:tblPr>
              <a:tblGrid>
                <a:gridCol w="1139663">
                  <a:extLst>
                    <a:ext uri="{9D8B030D-6E8A-4147-A177-3AD203B41FA5}">
                      <a16:colId xmlns:a16="http://schemas.microsoft.com/office/drawing/2014/main" val="3467800109"/>
                    </a:ext>
                  </a:extLst>
                </a:gridCol>
                <a:gridCol w="937800">
                  <a:extLst>
                    <a:ext uri="{9D8B030D-6E8A-4147-A177-3AD203B41FA5}">
                      <a16:colId xmlns:a16="http://schemas.microsoft.com/office/drawing/2014/main" val="2542221043"/>
                    </a:ext>
                  </a:extLst>
                </a:gridCol>
              </a:tblGrid>
              <a:tr h="178772">
                <a:tc>
                  <a:txBody>
                    <a:bodyPr/>
                    <a:lstStyle/>
                    <a:p>
                      <a:r>
                        <a:rPr lang="en-GB" sz="1100" dirty="0"/>
                        <a:t>Binary Variable</a:t>
                      </a:r>
                    </a:p>
                  </a:txBody>
                  <a:tcPr/>
                </a:tc>
                <a:tc>
                  <a:txBody>
                    <a:bodyPr/>
                    <a:lstStyle/>
                    <a:p>
                      <a:r>
                        <a:rPr lang="en-GB" sz="1100" dirty="0"/>
                        <a:t>Values</a:t>
                      </a:r>
                    </a:p>
                  </a:txBody>
                  <a:tcPr/>
                </a:tc>
                <a:extLst>
                  <a:ext uri="{0D108BD9-81ED-4DB2-BD59-A6C34878D82A}">
                    <a16:rowId xmlns:a16="http://schemas.microsoft.com/office/drawing/2014/main" val="1769268115"/>
                  </a:ext>
                </a:extLst>
              </a:tr>
              <a:tr h="200633">
                <a:tc>
                  <a:txBody>
                    <a:bodyPr/>
                    <a:lstStyle/>
                    <a:p>
                      <a:r>
                        <a:rPr lang="en-GB" sz="1100" dirty="0"/>
                        <a:t>Stroke</a:t>
                      </a:r>
                    </a:p>
                  </a:txBody>
                  <a:tcPr/>
                </a:tc>
                <a:tc>
                  <a:txBody>
                    <a:bodyPr/>
                    <a:lstStyle/>
                    <a:p>
                      <a:r>
                        <a:rPr lang="en-GB" sz="1100" dirty="0"/>
                        <a:t>Yes/No</a:t>
                      </a:r>
                    </a:p>
                  </a:txBody>
                  <a:tcPr/>
                </a:tc>
                <a:extLst>
                  <a:ext uri="{0D108BD9-81ED-4DB2-BD59-A6C34878D82A}">
                    <a16:rowId xmlns:a16="http://schemas.microsoft.com/office/drawing/2014/main" val="1205327121"/>
                  </a:ext>
                </a:extLst>
              </a:tr>
              <a:tr h="200633">
                <a:tc>
                  <a:txBody>
                    <a:bodyPr/>
                    <a:lstStyle/>
                    <a:p>
                      <a:r>
                        <a:rPr lang="en-GB" sz="1100" dirty="0"/>
                        <a:t>Gender</a:t>
                      </a:r>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r>
                        <a:rPr lang="en-GB" sz="1100" dirty="0"/>
                        <a:t>Male/Female</a:t>
                      </a:r>
                    </a:p>
                  </a:txBody>
                  <a:tcPr/>
                </a:tc>
                <a:extLst>
                  <a:ext uri="{0D108BD9-81ED-4DB2-BD59-A6C34878D82A}">
                    <a16:rowId xmlns:a16="http://schemas.microsoft.com/office/drawing/2014/main" val="333028761"/>
                  </a:ext>
                </a:extLst>
              </a:tr>
              <a:tr h="200633">
                <a:tc>
                  <a:txBody>
                    <a:bodyPr/>
                    <a:lstStyle/>
                    <a:p>
                      <a:r>
                        <a:rPr lang="en-GB" sz="1100" dirty="0"/>
                        <a:t>Hypertension</a:t>
                      </a:r>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r>
                        <a:rPr lang="en-GB" sz="1100" dirty="0"/>
                        <a:t>Yes/No</a:t>
                      </a:r>
                    </a:p>
                  </a:txBody>
                  <a:tcPr/>
                </a:tc>
                <a:extLst>
                  <a:ext uri="{0D108BD9-81ED-4DB2-BD59-A6C34878D82A}">
                    <a16:rowId xmlns:a16="http://schemas.microsoft.com/office/drawing/2014/main" val="2712605215"/>
                  </a:ext>
                </a:extLst>
              </a:tr>
              <a:tr h="200633">
                <a:tc>
                  <a:txBody>
                    <a:bodyPr/>
                    <a:lstStyle/>
                    <a:p>
                      <a:r>
                        <a:rPr lang="en-GB" sz="1100" dirty="0"/>
                        <a:t>Heart Disease</a:t>
                      </a:r>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r>
                        <a:rPr lang="en-GB" sz="1100" dirty="0"/>
                        <a:t>Yes/No</a:t>
                      </a:r>
                    </a:p>
                  </a:txBody>
                  <a:tcPr/>
                </a:tc>
                <a:extLst>
                  <a:ext uri="{0D108BD9-81ED-4DB2-BD59-A6C34878D82A}">
                    <a16:rowId xmlns:a16="http://schemas.microsoft.com/office/drawing/2014/main" val="2833281321"/>
                  </a:ext>
                </a:extLst>
              </a:tr>
              <a:tr h="200633">
                <a:tc>
                  <a:txBody>
                    <a:bodyPr/>
                    <a:lstStyle/>
                    <a:p>
                      <a:r>
                        <a:rPr lang="en-GB" sz="1100" dirty="0"/>
                        <a:t>Ever Married</a:t>
                      </a:r>
                    </a:p>
                  </a:txBody>
                  <a:tcPr/>
                </a:tc>
                <a:tc>
                  <a:txBody>
                    <a:bodyPr/>
                    <a:lstStyle/>
                    <a:p>
                      <a:r>
                        <a:rPr lang="en-GB" sz="1100" dirty="0"/>
                        <a:t>Yes/No</a:t>
                      </a:r>
                    </a:p>
                  </a:txBody>
                  <a:tcPr/>
                </a:tc>
                <a:extLst>
                  <a:ext uri="{0D108BD9-81ED-4DB2-BD59-A6C34878D82A}">
                    <a16:rowId xmlns:a16="http://schemas.microsoft.com/office/drawing/2014/main" val="1832187765"/>
                  </a:ext>
                </a:extLst>
              </a:tr>
              <a:tr h="200633">
                <a:tc>
                  <a:txBody>
                    <a:bodyPr/>
                    <a:lstStyle/>
                    <a:p>
                      <a:r>
                        <a:rPr lang="en-GB" sz="1100" dirty="0"/>
                        <a:t>Urban Home</a:t>
                      </a:r>
                    </a:p>
                  </a:txBody>
                  <a:tcPr/>
                </a:tc>
                <a:tc>
                  <a:txBody>
                    <a:bodyPr/>
                    <a:lstStyle/>
                    <a:p>
                      <a:r>
                        <a:rPr lang="en-GB" sz="1100" dirty="0"/>
                        <a:t>Yes/No</a:t>
                      </a:r>
                    </a:p>
                  </a:txBody>
                  <a:tcPr/>
                </a:tc>
                <a:extLst>
                  <a:ext uri="{0D108BD9-81ED-4DB2-BD59-A6C34878D82A}">
                    <a16:rowId xmlns:a16="http://schemas.microsoft.com/office/drawing/2014/main" val="1983994684"/>
                  </a:ext>
                </a:extLst>
              </a:tr>
            </a:tbl>
          </a:graphicData>
        </a:graphic>
      </p:graphicFrame>
      <p:sp>
        <p:nvSpPr>
          <p:cNvPr id="32" name="Rectangle 31">
            <a:extLst>
              <a:ext uri="{FF2B5EF4-FFF2-40B4-BE49-F238E27FC236}">
                <a16:creationId xmlns:a16="http://schemas.microsoft.com/office/drawing/2014/main" id="{28ACA48B-C72B-4F03-B26A-DFEAEEDB7800}"/>
              </a:ext>
            </a:extLst>
          </p:cNvPr>
          <p:cNvSpPr/>
          <p:nvPr/>
        </p:nvSpPr>
        <p:spPr>
          <a:xfrm>
            <a:off x="10728101" y="12931414"/>
            <a:ext cx="10520363" cy="1932175"/>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5) Description of the choice of training and evaluation methodology </a:t>
            </a:r>
          </a:p>
          <a:p>
            <a:pPr marL="342900" indent="-342900">
              <a:buFont typeface="Arial" panose="020B0604020202020204" pitchFamily="34" charset="0"/>
              <a:buChar char="•"/>
            </a:pPr>
            <a:endParaRPr lang="en-US" sz="1600" dirty="0"/>
          </a:p>
        </p:txBody>
      </p:sp>
      <p:graphicFrame>
        <p:nvGraphicFramePr>
          <p:cNvPr id="26" name="Table 27">
            <a:extLst>
              <a:ext uri="{FF2B5EF4-FFF2-40B4-BE49-F238E27FC236}">
                <a16:creationId xmlns:a16="http://schemas.microsoft.com/office/drawing/2014/main" id="{F0AFA4EF-3F31-4397-A367-EBB9956F2788}"/>
              </a:ext>
            </a:extLst>
          </p:cNvPr>
          <p:cNvGraphicFramePr>
            <a:graphicFrameLocks noGrp="1"/>
          </p:cNvGraphicFramePr>
          <p:nvPr>
            <p:extLst>
              <p:ext uri="{D42A27DB-BD31-4B8C-83A1-F6EECF244321}">
                <p14:modId xmlns:p14="http://schemas.microsoft.com/office/powerpoint/2010/main" val="3769130840"/>
              </p:ext>
            </p:extLst>
          </p:nvPr>
        </p:nvGraphicFramePr>
        <p:xfrm>
          <a:off x="4927600" y="6847828"/>
          <a:ext cx="2077463" cy="1554480"/>
        </p:xfrm>
        <a:graphic>
          <a:graphicData uri="http://schemas.openxmlformats.org/drawingml/2006/table">
            <a:tbl>
              <a:tblPr firstRow="1" bandRow="1">
                <a:tableStyleId>{9D7B26C5-4107-4FEC-AEDC-1716B250A1EF}</a:tableStyleId>
              </a:tblPr>
              <a:tblGrid>
                <a:gridCol w="1041400">
                  <a:extLst>
                    <a:ext uri="{9D8B030D-6E8A-4147-A177-3AD203B41FA5}">
                      <a16:colId xmlns:a16="http://schemas.microsoft.com/office/drawing/2014/main" val="3467800109"/>
                    </a:ext>
                  </a:extLst>
                </a:gridCol>
                <a:gridCol w="1036063">
                  <a:extLst>
                    <a:ext uri="{9D8B030D-6E8A-4147-A177-3AD203B41FA5}">
                      <a16:colId xmlns:a16="http://schemas.microsoft.com/office/drawing/2014/main" val="2542221043"/>
                    </a:ext>
                  </a:extLst>
                </a:gridCol>
              </a:tblGrid>
              <a:tr h="178772">
                <a:tc>
                  <a:txBody>
                    <a:bodyPr/>
                    <a:lstStyle/>
                    <a:p>
                      <a:r>
                        <a:rPr lang="en-GB" sz="1100" dirty="0"/>
                        <a:t>Other Variable</a:t>
                      </a:r>
                    </a:p>
                  </a:txBody>
                  <a:tcPr/>
                </a:tc>
                <a:tc>
                  <a:txBody>
                    <a:bodyPr/>
                    <a:lstStyle/>
                    <a:p>
                      <a:r>
                        <a:rPr lang="en-GB" sz="1100" dirty="0"/>
                        <a:t>Values</a:t>
                      </a:r>
                    </a:p>
                  </a:txBody>
                  <a:tcPr/>
                </a:tc>
                <a:extLst>
                  <a:ext uri="{0D108BD9-81ED-4DB2-BD59-A6C34878D82A}">
                    <a16:rowId xmlns:a16="http://schemas.microsoft.com/office/drawing/2014/main" val="1769268115"/>
                  </a:ext>
                </a:extLst>
              </a:tr>
              <a:tr h="200633">
                <a:tc>
                  <a:txBody>
                    <a:bodyPr/>
                    <a:lstStyle/>
                    <a:p>
                      <a:r>
                        <a:rPr lang="en-GB" sz="1100" dirty="0"/>
                        <a:t>Age</a:t>
                      </a:r>
                    </a:p>
                  </a:txBody>
                  <a:tcPr/>
                </a:tc>
                <a:tc>
                  <a:txBody>
                    <a:bodyPr/>
                    <a:lstStyle/>
                    <a:p>
                      <a:r>
                        <a:rPr lang="en-GB" sz="1100" dirty="0"/>
                        <a:t>0 – 82</a:t>
                      </a:r>
                    </a:p>
                  </a:txBody>
                  <a:tcPr/>
                </a:tc>
                <a:extLst>
                  <a:ext uri="{0D108BD9-81ED-4DB2-BD59-A6C34878D82A}">
                    <a16:rowId xmlns:a16="http://schemas.microsoft.com/office/drawing/2014/main" val="1846404377"/>
                  </a:ext>
                </a:extLst>
              </a:tr>
              <a:tr h="200633">
                <a:tc>
                  <a:txBody>
                    <a:bodyPr/>
                    <a:lstStyle/>
                    <a:p>
                      <a:r>
                        <a:rPr lang="en-GB" sz="1100" dirty="0" err="1"/>
                        <a:t>Avg</a:t>
                      </a:r>
                      <a:r>
                        <a:rPr lang="en-GB" sz="1100" dirty="0"/>
                        <a:t> Glucose</a:t>
                      </a:r>
                    </a:p>
                  </a:txBody>
                  <a:tcPr/>
                </a:tc>
                <a:tc>
                  <a:txBody>
                    <a:bodyPr/>
                    <a:lstStyle/>
                    <a:p>
                      <a:r>
                        <a:rPr lang="en-GB" sz="1100" dirty="0"/>
                        <a:t>55 – 291</a:t>
                      </a:r>
                    </a:p>
                  </a:txBody>
                  <a:tcPr/>
                </a:tc>
                <a:extLst>
                  <a:ext uri="{0D108BD9-81ED-4DB2-BD59-A6C34878D82A}">
                    <a16:rowId xmlns:a16="http://schemas.microsoft.com/office/drawing/2014/main" val="2468859034"/>
                  </a:ext>
                </a:extLst>
              </a:tr>
              <a:tr h="200633">
                <a:tc>
                  <a:txBody>
                    <a:bodyPr/>
                    <a:lstStyle/>
                    <a:p>
                      <a:r>
                        <a:rPr lang="en-GB" sz="1100" dirty="0"/>
                        <a:t>BMI</a:t>
                      </a:r>
                    </a:p>
                  </a:txBody>
                  <a:tcPr/>
                </a:tc>
                <a:tc>
                  <a:txBody>
                    <a:bodyPr/>
                    <a:lstStyle/>
                    <a:p>
                      <a:r>
                        <a:rPr lang="en-GB" sz="1100" dirty="0"/>
                        <a:t>10.1 - 97.6</a:t>
                      </a:r>
                    </a:p>
                  </a:txBody>
                  <a:tcPr/>
                </a:tc>
                <a:extLst>
                  <a:ext uri="{0D108BD9-81ED-4DB2-BD59-A6C34878D82A}">
                    <a16:rowId xmlns:a16="http://schemas.microsoft.com/office/drawing/2014/main" val="520551929"/>
                  </a:ext>
                </a:extLst>
              </a:tr>
              <a:tr h="200633">
                <a:tc>
                  <a:txBody>
                    <a:bodyPr/>
                    <a:lstStyle/>
                    <a:p>
                      <a:r>
                        <a:rPr lang="en-GB" sz="1100" dirty="0"/>
                        <a:t>Smoker</a:t>
                      </a:r>
                    </a:p>
                  </a:txBody>
                  <a:tcPr/>
                </a:tc>
                <a:tc>
                  <a:txBody>
                    <a:bodyPr/>
                    <a:lstStyle/>
                    <a:p>
                      <a:endParaRPr lang="en-GB" sz="1100" dirty="0"/>
                    </a:p>
                  </a:txBody>
                  <a:tcPr/>
                </a:tc>
                <a:extLst>
                  <a:ext uri="{0D108BD9-81ED-4DB2-BD59-A6C34878D82A}">
                    <a16:rowId xmlns:a16="http://schemas.microsoft.com/office/drawing/2014/main" val="3364761051"/>
                  </a:ext>
                </a:extLst>
              </a:tr>
              <a:tr h="200633">
                <a:tc>
                  <a:txBody>
                    <a:bodyPr/>
                    <a:lstStyle/>
                    <a:p>
                      <a:r>
                        <a:rPr lang="en-GB" sz="1100" dirty="0"/>
                        <a:t>Work Type</a:t>
                      </a:r>
                    </a:p>
                  </a:txBody>
                  <a:tcPr/>
                </a:tc>
                <a:tc>
                  <a:txBody>
                    <a:bodyPr/>
                    <a:lstStyle/>
                    <a:p>
                      <a:endParaRPr lang="en-GB" sz="1100" dirty="0"/>
                    </a:p>
                  </a:txBody>
                  <a:tcPr/>
                </a:tc>
                <a:extLst>
                  <a:ext uri="{0D108BD9-81ED-4DB2-BD59-A6C34878D82A}">
                    <a16:rowId xmlns:a16="http://schemas.microsoft.com/office/drawing/2014/main" val="2557298025"/>
                  </a:ext>
                </a:extLst>
              </a:tr>
            </a:tbl>
          </a:graphicData>
        </a:graphic>
      </p:graphicFrame>
    </p:spTree>
    <p:extLst>
      <p:ext uri="{BB962C8B-B14F-4D97-AF65-F5344CB8AC3E}">
        <p14:creationId xmlns:p14="http://schemas.microsoft.com/office/powerpoint/2010/main" val="35888805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2938</TotalTime>
  <Words>1552</Words>
  <Application>Microsoft Office PowerPoint</Application>
  <PresentationFormat>Custom</PresentationFormat>
  <Paragraphs>82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NexusSerif</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Diener, Stefan</dc:creator>
  <cp:lastModifiedBy>Diener, Stefan</cp:lastModifiedBy>
  <cp:revision>33</cp:revision>
  <dcterms:created xsi:type="dcterms:W3CDTF">2021-11-17T15:29:48Z</dcterms:created>
  <dcterms:modified xsi:type="dcterms:W3CDTF">2021-11-26T16:05:48Z</dcterms:modified>
</cp:coreProperties>
</file>