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58"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41" autoAdjust="0"/>
    <p:restoredTop sz="94660"/>
  </p:normalViewPr>
  <p:slideViewPr>
    <p:cSldViewPr snapToGrid="0">
      <p:cViewPr>
        <p:scale>
          <a:sx n="66" d="100"/>
          <a:sy n="66" d="100"/>
        </p:scale>
        <p:origin x="936" y="-7188"/>
      </p:cViewPr>
      <p:guideLst>
        <p:guide orient="horz" pos="9558"/>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12/01/2021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12/01/2021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12/01/2021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12/01/2021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12/01/2021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12/01/2021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12/01/2021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12/01/2021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12/01/2021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12/01/2021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12/01/2021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12/01/2021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12/01/2021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hyperlink" Target="https://www.ons.gov.uk/aboutus/transparencyandgovernance/freedomofinformationfoi/totaldeathsintheukin2020anddeathsfromheartattacksheartdiseasecancerandalzheimersanddementia2016to2020" TargetMode="External"/><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www.ons.gov.uk/aboutus/transparencyandgovernance/freedomofinformationfoi/" TargetMode="External"/><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with medium confidence">
            <a:extLst>
              <a:ext uri="{FF2B5EF4-FFF2-40B4-BE49-F238E27FC236}">
                <a16:creationId xmlns:a16="http://schemas.microsoft.com/office/drawing/2014/main" id="{D7A6BF17-FB53-4DFF-8B86-EAE7B205F980}"/>
              </a:ext>
            </a:extLst>
          </p:cNvPr>
          <p:cNvPicPr>
            <a:picLocks noChangeAspect="1"/>
          </p:cNvPicPr>
          <p:nvPr/>
        </p:nvPicPr>
        <p:blipFill rotWithShape="1">
          <a:blip r:embed="rId2">
            <a:extLst>
              <a:ext uri="{28A0092B-C50C-407E-A947-70E740481C1C}">
                <a14:useLocalDpi xmlns:a14="http://schemas.microsoft.com/office/drawing/2010/main" val="0"/>
              </a:ext>
            </a:extLst>
          </a:blip>
          <a:srcRect l="7168" t="21328" r="10282" b="12677"/>
          <a:stretch/>
        </p:blipFill>
        <p:spPr>
          <a:xfrm>
            <a:off x="4999328" y="6743431"/>
            <a:ext cx="2214272" cy="1327646"/>
          </a:xfrm>
          <a:prstGeom prst="rect">
            <a:avLst/>
          </a:prstGeom>
        </p:spPr>
      </p:pic>
      <p:pic>
        <p:nvPicPr>
          <p:cNvPr id="37" name="Picture 36" descr="Chart, histogram&#10;&#10;Description automatically generated">
            <a:extLst>
              <a:ext uri="{FF2B5EF4-FFF2-40B4-BE49-F238E27FC236}">
                <a16:creationId xmlns:a16="http://schemas.microsoft.com/office/drawing/2014/main" id="{C8D46654-1AE0-4027-996E-C099BE4ED8EF}"/>
              </a:ext>
            </a:extLst>
          </p:cNvPr>
          <p:cNvPicPr>
            <a:picLocks noChangeAspect="1"/>
          </p:cNvPicPr>
          <p:nvPr/>
        </p:nvPicPr>
        <p:blipFill rotWithShape="1">
          <a:blip r:embed="rId3">
            <a:extLst>
              <a:ext uri="{28A0092B-C50C-407E-A947-70E740481C1C}">
                <a14:useLocalDpi xmlns:a14="http://schemas.microsoft.com/office/drawing/2010/main" val="0"/>
              </a:ext>
            </a:extLst>
          </a:blip>
          <a:srcRect l="1891" t="17149" r="1891" b="6057"/>
          <a:stretch/>
        </p:blipFill>
        <p:spPr>
          <a:xfrm>
            <a:off x="10673898" y="6600825"/>
            <a:ext cx="5936910" cy="1579463"/>
          </a:xfrm>
          <a:prstGeom prst="rect">
            <a:avLst/>
          </a:prstGeom>
        </p:spPr>
      </p:pic>
      <p:pic>
        <p:nvPicPr>
          <p:cNvPr id="16" name="Picture 15" descr="Chart&#10;&#10;Description automatically generated">
            <a:extLst>
              <a:ext uri="{FF2B5EF4-FFF2-40B4-BE49-F238E27FC236}">
                <a16:creationId xmlns:a16="http://schemas.microsoft.com/office/drawing/2014/main" id="{108E50C5-21A4-4CA1-82ED-12802D98FA18}"/>
              </a:ext>
            </a:extLst>
          </p:cNvPr>
          <p:cNvPicPr>
            <a:picLocks noChangeAspect="1"/>
          </p:cNvPicPr>
          <p:nvPr/>
        </p:nvPicPr>
        <p:blipFill rotWithShape="1">
          <a:blip r:embed="rId4">
            <a:extLst>
              <a:ext uri="{28A0092B-C50C-407E-A947-70E740481C1C}">
                <a14:useLocalDpi xmlns:a14="http://schemas.microsoft.com/office/drawing/2010/main" val="0"/>
              </a:ext>
            </a:extLst>
          </a:blip>
          <a:srcRect l="2101" t="15270" r="5228" b="7908"/>
          <a:stretch/>
        </p:blipFill>
        <p:spPr>
          <a:xfrm>
            <a:off x="15968423" y="2713203"/>
            <a:ext cx="5102477" cy="3807086"/>
          </a:xfrm>
          <a:prstGeom prst="rect">
            <a:avLst/>
          </a:prstGeom>
        </p:spPr>
      </p:pic>
      <p:sp>
        <p:nvSpPr>
          <p:cNvPr id="4" name="Rectangle 3">
            <a:extLst>
              <a:ext uri="{FF2B5EF4-FFF2-40B4-BE49-F238E27FC236}">
                <a16:creationId xmlns:a16="http://schemas.microsoft.com/office/drawing/2014/main" id="{294E475F-DE3E-4412-9F35-20A563F1BBCF}"/>
              </a:ext>
            </a:extLst>
          </p:cNvPr>
          <p:cNvSpPr/>
          <p:nvPr/>
        </p:nvSpPr>
        <p:spPr>
          <a:xfrm>
            <a:off x="171450" y="2660368"/>
            <a:ext cx="21004894" cy="5752112"/>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2) Initial analysis of the data set including basic statistics</a:t>
            </a:r>
          </a:p>
          <a:p>
            <a:pPr marL="342900" indent="-342900">
              <a:buFont typeface="Arial" panose="020B0604020202020204" pitchFamily="34" charset="0"/>
              <a:buChar char="•"/>
            </a:pPr>
            <a:r>
              <a:rPr lang="en-US" sz="1600" dirty="0"/>
              <a:t>The medical data set on cerebral strokes is supplement to Lui, Fan and Wu (2019) was published on data.mendeley.com [2] and contains 43’000 observations of potential patients.</a:t>
            </a:r>
          </a:p>
          <a:p>
            <a:pPr marL="342900" indent="-342900">
              <a:buFont typeface="Arial" panose="020B0604020202020204" pitchFamily="34" charset="0"/>
              <a:buChar char="•"/>
            </a:pPr>
            <a:r>
              <a:rPr lang="en-US" sz="1600" dirty="0"/>
              <a:t>It includes one binary target variable indicating whether a patient had a stroke and 11 features on the </a:t>
            </a:r>
            <a:r>
              <a:rPr lang="en-US" dirty="0"/>
              <a:t>patient's</a:t>
            </a:r>
            <a:r>
              <a:rPr lang="en-US" sz="1600" dirty="0"/>
              <a:t> </a:t>
            </a:r>
            <a:r>
              <a:rPr lang="en-GB" sz="1600" b="0" i="0" dirty="0">
                <a:solidFill>
                  <a:srgbClr val="2E2E2E"/>
                </a:solidFill>
                <a:effectLst/>
                <a:latin typeface="NexusSerif"/>
              </a:rPr>
              <a:t>physiology, including five binary, three continuous and two categorical variables.</a:t>
            </a:r>
          </a:p>
          <a:p>
            <a:pPr marL="342900" indent="-342900">
              <a:buFont typeface="Arial" panose="020B0604020202020204" pitchFamily="34" charset="0"/>
              <a:buChar char="•"/>
            </a:pPr>
            <a:r>
              <a:rPr lang="en-GB" sz="1600" dirty="0">
                <a:solidFill>
                  <a:srgbClr val="2E2E2E"/>
                </a:solidFill>
                <a:latin typeface="NexusSerif"/>
              </a:rPr>
              <a:t>The categorical variables were one-hot encoded, in order to facilitate the calculation of distance for the KNN algorithm.</a:t>
            </a:r>
            <a:endParaRPr lang="en-GB" sz="1600" b="0" i="0" dirty="0">
              <a:solidFill>
                <a:srgbClr val="2E2E2E"/>
              </a:solidFill>
              <a:effectLst/>
              <a:latin typeface="NexusSerif"/>
            </a:endParaRPr>
          </a:p>
          <a:p>
            <a:pPr marL="342900" indent="-342900">
              <a:buFont typeface="Arial" panose="020B0604020202020204" pitchFamily="34" charset="0"/>
              <a:buChar char="•"/>
            </a:pPr>
            <a:r>
              <a:rPr lang="en-GB" sz="1600" dirty="0">
                <a:solidFill>
                  <a:srgbClr val="2E2E2E"/>
                </a:solidFill>
                <a:latin typeface="NexusSerif"/>
              </a:rPr>
              <a:t>The data is characterized by class imbalance in the target variable, with only 738 records of cerebral stroke (figure 1), and missing values primarily in the ‘Smoking Status’ feature (figure 4).</a:t>
            </a:r>
          </a:p>
          <a:p>
            <a:pPr marL="342900" indent="-342900">
              <a:buFont typeface="Arial" panose="020B0604020202020204" pitchFamily="34" charset="0"/>
              <a:buChar char="•"/>
            </a:pPr>
            <a:r>
              <a:rPr lang="en-GB" sz="1600" dirty="0">
                <a:solidFill>
                  <a:srgbClr val="2E2E2E"/>
                </a:solidFill>
                <a:latin typeface="NexusSerif"/>
              </a:rPr>
              <a:t>Missing Values: 1457 observations with missing ‘BMI’ values were discarded, they only amount to 3.3% of the data set. The 30.6% of missing records of ‘Smoking Status’ are treated as a</a:t>
            </a:r>
            <a:br>
              <a:rPr lang="en-GB" sz="1600" dirty="0">
                <a:solidFill>
                  <a:srgbClr val="2E2E2E"/>
                </a:solidFill>
                <a:latin typeface="NexusSerif"/>
              </a:rPr>
            </a:br>
            <a:r>
              <a:rPr lang="en-GB" sz="1600" dirty="0">
                <a:solidFill>
                  <a:srgbClr val="2E2E2E"/>
                </a:solidFill>
                <a:latin typeface="NexusSerif"/>
              </a:rPr>
              <a:t>distinct ‘Unknown’ category. This is done because I suspect the variable to be not completely missing at random, e.g., because patients might not want to disclose that they are a smoker. </a:t>
            </a:r>
            <a:br>
              <a:rPr lang="en-GB" sz="1600" dirty="0">
                <a:solidFill>
                  <a:srgbClr val="2E2E2E"/>
                </a:solidFill>
                <a:latin typeface="NexusSerif"/>
              </a:rPr>
            </a:br>
            <a:r>
              <a:rPr lang="en-GB" sz="1600" dirty="0">
                <a:solidFill>
                  <a:srgbClr val="2E2E2E"/>
                </a:solidFill>
                <a:latin typeface="NexusSerif"/>
              </a:rPr>
              <a:t>In this case, an unknown category allows the model to capture this information, compared to imputing by the majority category or discarding the column all together.</a:t>
            </a:r>
          </a:p>
          <a:p>
            <a:pPr marL="342900" indent="-342900">
              <a:buFont typeface="Arial" panose="020B0604020202020204" pitchFamily="34" charset="0"/>
              <a:buChar char="•"/>
            </a:pPr>
            <a:r>
              <a:rPr lang="en-GB" sz="1600" dirty="0">
                <a:solidFill>
                  <a:srgbClr val="2E2E2E"/>
                </a:solidFill>
                <a:latin typeface="NexusSerif"/>
              </a:rPr>
              <a:t>Standardization: The data is not standardized, because it is not required for the DT model </a:t>
            </a:r>
            <a:r>
              <a:rPr lang="en-US" sz="1600" dirty="0">
                <a:solidFill>
                  <a:srgbClr val="2E2E2E"/>
                </a:solidFill>
                <a:latin typeface="NexusSerif"/>
              </a:rPr>
              <a:t>and because MATLAB’s KNN implementation, has built-in standardization.</a:t>
            </a:r>
          </a:p>
          <a:p>
            <a:pPr marL="342900" indent="-342900">
              <a:buFont typeface="Arial" panose="020B0604020202020204" pitchFamily="34" charset="0"/>
              <a:buChar char="•"/>
            </a:pPr>
            <a:r>
              <a:rPr lang="en-US" sz="1600" dirty="0">
                <a:solidFill>
                  <a:srgbClr val="2E2E2E"/>
                </a:solidFill>
                <a:latin typeface="NexusSerif"/>
              </a:rPr>
              <a:t>The classic summary statistics table is omitted because the figures 1-5 provide deeper insight into variable distribution. Additionally, Table 1-3 give an overview of the possible values.</a:t>
            </a:r>
          </a:p>
          <a:p>
            <a:pPr marL="342900" indent="-342900">
              <a:buFont typeface="Arial" panose="020B0604020202020204" pitchFamily="34" charset="0"/>
              <a:buChar char="•"/>
            </a:pPr>
            <a:r>
              <a:rPr lang="en-GB" sz="1600" dirty="0">
                <a:solidFill>
                  <a:srgbClr val="2E2E2E"/>
                </a:solidFill>
                <a:latin typeface="NexusSerif"/>
              </a:rPr>
              <a:t>Among the binary variables ‘Hypertension’ and ‘Heart Disease’ show the largest</a:t>
            </a:r>
            <a:br>
              <a:rPr lang="en-GB" sz="1600" dirty="0">
                <a:solidFill>
                  <a:srgbClr val="2E2E2E"/>
                </a:solidFill>
                <a:latin typeface="NexusSerif"/>
              </a:rPr>
            </a:br>
            <a:r>
              <a:rPr lang="en-GB" sz="1600" dirty="0">
                <a:solidFill>
                  <a:srgbClr val="2E2E2E"/>
                </a:solidFill>
                <a:latin typeface="NexusSerif"/>
              </a:rPr>
              <a:t>shift in distribution between the ‘stroke’ and ‘no stroke’ patients. Among the conti-</a:t>
            </a:r>
            <a:br>
              <a:rPr lang="en-GB" sz="1600" dirty="0">
                <a:solidFill>
                  <a:srgbClr val="2E2E2E"/>
                </a:solidFill>
                <a:latin typeface="NexusSerif"/>
              </a:rPr>
            </a:br>
            <a:r>
              <a:rPr lang="en-GB" sz="1600" dirty="0">
                <a:solidFill>
                  <a:srgbClr val="2E2E2E"/>
                </a:solidFill>
                <a:latin typeface="NexusSerif"/>
              </a:rPr>
              <a:t>nuous variables the ‘Age’ distribution is most different for the two patient groups.</a:t>
            </a:r>
            <a:br>
              <a:rPr lang="en-GB" sz="1600" dirty="0">
                <a:solidFill>
                  <a:srgbClr val="2E2E2E"/>
                </a:solidFill>
                <a:latin typeface="NexusSerif"/>
              </a:rPr>
            </a:br>
            <a:r>
              <a:rPr lang="en-GB" sz="1600" dirty="0">
                <a:solidFill>
                  <a:srgbClr val="2E2E2E"/>
                </a:solidFill>
                <a:latin typeface="NexusSerif"/>
              </a:rPr>
              <a:t>For categorical variables, ‘stoke’ is more common for ‘self-employed’ workers and </a:t>
            </a:r>
            <a:br>
              <a:rPr lang="en-GB" sz="1600" dirty="0">
                <a:solidFill>
                  <a:srgbClr val="2E2E2E"/>
                </a:solidFill>
                <a:latin typeface="NexusSerif"/>
              </a:rPr>
            </a:br>
            <a:r>
              <a:rPr lang="en-GB" sz="1600" dirty="0">
                <a:solidFill>
                  <a:srgbClr val="2E2E2E"/>
                </a:solidFill>
                <a:latin typeface="NexusSerif"/>
              </a:rPr>
              <a:t>‘former’ smokers, counterintuitively it is not much more prevalent among ‘active’ </a:t>
            </a:r>
            <a:br>
              <a:rPr lang="en-GB" sz="1600" dirty="0">
                <a:solidFill>
                  <a:srgbClr val="2E2E2E"/>
                </a:solidFill>
                <a:latin typeface="NexusSerif"/>
              </a:rPr>
            </a:br>
            <a:r>
              <a:rPr lang="en-GB" sz="1600" dirty="0">
                <a:solidFill>
                  <a:srgbClr val="2E2E2E"/>
                </a:solidFill>
                <a:latin typeface="NexusSerif"/>
              </a:rPr>
              <a:t>smokers. The ‘unknown’ smoking status is about twice as common among </a:t>
            </a:r>
            <a:br>
              <a:rPr lang="en-GB" sz="1600" dirty="0">
                <a:solidFill>
                  <a:srgbClr val="2E2E2E"/>
                </a:solidFill>
                <a:latin typeface="NexusSerif"/>
              </a:rPr>
            </a:br>
            <a:r>
              <a:rPr lang="en-GB" sz="1600" dirty="0">
                <a:solidFill>
                  <a:srgbClr val="2E2E2E"/>
                </a:solidFill>
                <a:latin typeface="NexusSerif"/>
              </a:rPr>
              <a:t>‘no stroke’ patients.</a:t>
            </a:r>
          </a:p>
          <a:p>
            <a:pPr marL="342900" indent="-342900">
              <a:buFont typeface="Arial" panose="020B0604020202020204" pitchFamily="34" charset="0"/>
              <a:buChar char="•"/>
            </a:pPr>
            <a:r>
              <a:rPr lang="en-GB" sz="1600" dirty="0">
                <a:solidFill>
                  <a:srgbClr val="2E2E2E"/>
                </a:solidFill>
                <a:latin typeface="NexusSerif"/>
              </a:rPr>
              <a:t>The corelation matrix, shows ‘Age’ to have the highest</a:t>
            </a:r>
            <a:br>
              <a:rPr lang="en-GB" sz="1600" dirty="0">
                <a:solidFill>
                  <a:srgbClr val="2E2E2E"/>
                </a:solidFill>
                <a:latin typeface="NexusSerif"/>
              </a:rPr>
            </a:br>
            <a:r>
              <a:rPr lang="en-GB" sz="1600" dirty="0">
                <a:solidFill>
                  <a:srgbClr val="2E2E2E"/>
                </a:solidFill>
                <a:latin typeface="NexusSerif"/>
              </a:rPr>
              <a:t> correlation with stroke and most other variables. </a:t>
            </a:r>
            <a:br>
              <a:rPr lang="en-GB" sz="1600" dirty="0">
                <a:solidFill>
                  <a:srgbClr val="2E2E2E"/>
                </a:solidFill>
                <a:latin typeface="NexusSerif"/>
              </a:rPr>
            </a:br>
            <a:r>
              <a:rPr lang="en-GB" sz="1600" dirty="0">
                <a:solidFill>
                  <a:srgbClr val="2E2E2E"/>
                </a:solidFill>
                <a:latin typeface="NexusSerif"/>
              </a:rPr>
              <a:t>For easier visual representation, the categorical </a:t>
            </a:r>
            <a:br>
              <a:rPr lang="en-GB" sz="1600" dirty="0">
                <a:solidFill>
                  <a:srgbClr val="2E2E2E"/>
                </a:solidFill>
                <a:latin typeface="NexusSerif"/>
              </a:rPr>
            </a:br>
            <a:r>
              <a:rPr lang="en-GB" sz="1600" dirty="0">
                <a:solidFill>
                  <a:srgbClr val="2E2E2E"/>
                </a:solidFill>
                <a:latin typeface="NexusSerif"/>
              </a:rPr>
              <a:t>variables are ordinally encoded as follows: </a:t>
            </a:r>
            <a:br>
              <a:rPr lang="en-GB" sz="1600" dirty="0">
                <a:solidFill>
                  <a:srgbClr val="2E2E2E"/>
                </a:solidFill>
                <a:latin typeface="NexusSerif"/>
              </a:rPr>
            </a:br>
            <a:r>
              <a:rPr lang="en-GB" sz="1600" dirty="0">
                <a:solidFill>
                  <a:srgbClr val="2E2E2E"/>
                </a:solidFill>
                <a:latin typeface="NexusSerif"/>
              </a:rPr>
              <a:t>Smoking: Never=0, Former=1, Active=2 </a:t>
            </a:r>
            <a:br>
              <a:rPr lang="en-GB" sz="1600" dirty="0">
                <a:solidFill>
                  <a:srgbClr val="2E2E2E"/>
                </a:solidFill>
                <a:latin typeface="NexusSerif"/>
              </a:rPr>
            </a:br>
            <a:r>
              <a:rPr lang="en-GB" sz="1600" dirty="0">
                <a:solidFill>
                  <a:srgbClr val="2E2E2E"/>
                </a:solidFill>
                <a:latin typeface="NexusSerif"/>
              </a:rPr>
              <a:t>Work Type: Child=0, Govt.=1, Private=2, Self-Emp=3. </a:t>
            </a:r>
          </a:p>
        </p:txBody>
      </p:sp>
      <p:sp>
        <p:nvSpPr>
          <p:cNvPr id="7" name="Rectangle 6">
            <a:extLst>
              <a:ext uri="{FF2B5EF4-FFF2-40B4-BE49-F238E27FC236}">
                <a16:creationId xmlns:a16="http://schemas.microsoft.com/office/drawing/2014/main" id="{7DFDE14A-EF36-483A-A932-514011F9AA0C}"/>
              </a:ext>
            </a:extLst>
          </p:cNvPr>
          <p:cNvSpPr/>
          <p:nvPr/>
        </p:nvSpPr>
        <p:spPr>
          <a:xfrm>
            <a:off x="171450" y="285750"/>
            <a:ext cx="21004894" cy="100136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Comparing Decision Tree and K-Nearest Neighbor for Cerebral Stroke Prediction</a:t>
            </a:r>
            <a:br>
              <a:rPr lang="en-US" sz="3200" b="1" dirty="0"/>
            </a:br>
            <a:r>
              <a:rPr lang="en-US" sz="2000" dirty="0"/>
              <a:t>by Stefan Diener</a:t>
            </a:r>
            <a:endParaRPr lang="en-CH" sz="3200" dirty="0"/>
          </a:p>
        </p:txBody>
      </p:sp>
      <p:sp>
        <p:nvSpPr>
          <p:cNvPr id="8" name="Rectangle 7">
            <a:extLst>
              <a:ext uri="{FF2B5EF4-FFF2-40B4-BE49-F238E27FC236}">
                <a16:creationId xmlns:a16="http://schemas.microsoft.com/office/drawing/2014/main" id="{93E259DF-0A40-4B37-B115-0319E48BC63A}"/>
              </a:ext>
            </a:extLst>
          </p:cNvPr>
          <p:cNvSpPr/>
          <p:nvPr/>
        </p:nvSpPr>
        <p:spPr>
          <a:xfrm>
            <a:off x="171450" y="1287119"/>
            <a:ext cx="21004894" cy="1366117"/>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1) Description and motivation of the problem</a:t>
            </a:r>
          </a:p>
          <a:p>
            <a:r>
              <a:rPr lang="en-US" sz="1600" dirty="0"/>
              <a:t>In 2020, England recorded cerebrovascular diseases are the fourth leading cause of death [1]. A cerebral stroke is a subtype of these diseases in which the blood supply to part of the brain is interrupted, depriving brain tissue of oxygen and nutrients and causing the death of brain cells within minutes. Therefore, predicting whether a person will have a cerebral stroke can be of great importance to public health, as it can help ensure adequate preparation and quick action in an emergency. The goal of this project is to train and compare the ability of a Decision Tree (DT) and a K-Nearest Neighbor (KNN) classifier to predict whether a person will suffer a stroke. This extends the work of Lui, Fan, and Wu (2019) because it explores the potential of two models that were not analyzed in the original work, and because the models are more interpretable and intuitive, which is an important property for medical applications.</a:t>
            </a:r>
            <a:endParaRPr lang="en-CH" sz="1600" dirty="0"/>
          </a:p>
        </p:txBody>
      </p:sp>
      <p:pic>
        <p:nvPicPr>
          <p:cNvPr id="33" name="Picture 32" descr="Chart, bar chart&#10;&#10;Description automatically generated">
            <a:extLst>
              <a:ext uri="{FF2B5EF4-FFF2-40B4-BE49-F238E27FC236}">
                <a16:creationId xmlns:a16="http://schemas.microsoft.com/office/drawing/2014/main" id="{7AD3EC94-D541-4CB1-8D29-EA9DE3A4C9E7}"/>
              </a:ext>
            </a:extLst>
          </p:cNvPr>
          <p:cNvPicPr>
            <a:picLocks noChangeAspect="1"/>
          </p:cNvPicPr>
          <p:nvPr/>
        </p:nvPicPr>
        <p:blipFill rotWithShape="1">
          <a:blip r:embed="rId5">
            <a:extLst>
              <a:ext uri="{28A0092B-C50C-407E-A947-70E740481C1C}">
                <a14:useLocalDpi xmlns:a14="http://schemas.microsoft.com/office/drawing/2010/main" val="0"/>
              </a:ext>
            </a:extLst>
          </a:blip>
          <a:srcRect t="17120" r="2563"/>
          <a:stretch/>
        </p:blipFill>
        <p:spPr>
          <a:xfrm>
            <a:off x="7175501" y="6600825"/>
            <a:ext cx="3482976" cy="1547991"/>
          </a:xfrm>
          <a:prstGeom prst="rect">
            <a:avLst/>
          </a:prstGeom>
        </p:spPr>
      </p:pic>
      <p:grpSp>
        <p:nvGrpSpPr>
          <p:cNvPr id="29" name="Group 28">
            <a:extLst>
              <a:ext uri="{FF2B5EF4-FFF2-40B4-BE49-F238E27FC236}">
                <a16:creationId xmlns:a16="http://schemas.microsoft.com/office/drawing/2014/main" id="{249DFE79-1F55-4BD6-9AD6-16252AF61D32}"/>
              </a:ext>
            </a:extLst>
          </p:cNvPr>
          <p:cNvGrpSpPr/>
          <p:nvPr/>
        </p:nvGrpSpPr>
        <p:grpSpPr>
          <a:xfrm>
            <a:off x="171450" y="8415607"/>
            <a:ext cx="21040725" cy="3607615"/>
            <a:chOff x="171450" y="9720307"/>
            <a:chExt cx="21040725" cy="3015283"/>
          </a:xfrm>
        </p:grpSpPr>
        <p:grpSp>
          <p:nvGrpSpPr>
            <p:cNvPr id="20" name="Group 19">
              <a:extLst>
                <a:ext uri="{FF2B5EF4-FFF2-40B4-BE49-F238E27FC236}">
                  <a16:creationId xmlns:a16="http://schemas.microsoft.com/office/drawing/2014/main" id="{469FA6D8-1920-48E1-8E67-E49749A2C097}"/>
                </a:ext>
              </a:extLst>
            </p:cNvPr>
            <p:cNvGrpSpPr/>
            <p:nvPr/>
          </p:nvGrpSpPr>
          <p:grpSpPr>
            <a:xfrm>
              <a:off x="171450" y="9720307"/>
              <a:ext cx="21040725" cy="3015283"/>
              <a:chOff x="171450" y="9720308"/>
              <a:chExt cx="21040725" cy="5841529"/>
            </a:xfrm>
          </p:grpSpPr>
          <p:sp>
            <p:nvSpPr>
              <p:cNvPr id="14" name="Rectangle 13">
                <a:extLst>
                  <a:ext uri="{FF2B5EF4-FFF2-40B4-BE49-F238E27FC236}">
                    <a16:creationId xmlns:a16="http://schemas.microsoft.com/office/drawing/2014/main" id="{D90331C4-B42D-406D-9AD5-F97289A20799}"/>
                  </a:ext>
                </a:extLst>
              </p:cNvPr>
              <p:cNvSpPr/>
              <p:nvPr/>
            </p:nvSpPr>
            <p:spPr>
              <a:xfrm>
                <a:off x="171450" y="9720308"/>
                <a:ext cx="10520362" cy="584152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a) Model description - Decision Tree (DT)</a:t>
                </a:r>
              </a:p>
              <a:p>
                <a:pPr marL="285750" indent="-285750">
                  <a:buFont typeface="Arial" panose="020B0604020202020204" pitchFamily="34" charset="0"/>
                  <a:buChar char="•"/>
                </a:pPr>
                <a:r>
                  <a:rPr lang="en-US" sz="1600" dirty="0"/>
                  <a:t>A DT is a non-parametric supervised learning model for classification and regression. [3]</a:t>
                </a:r>
              </a:p>
              <a:p>
                <a:pPr marL="285750" indent="-285750">
                  <a:buFont typeface="Arial" panose="020B0604020202020204" pitchFamily="34" charset="0"/>
                  <a:buChar char="•"/>
                </a:pPr>
                <a:r>
                  <a:rPr lang="en-US" sz="1600" dirty="0"/>
                  <a:t>DTs aim to predict the value of the target variable by learning simple decision rules based on the predictor variables that recursively divide the data into mutually exclusive sup-groups, called leaves. [3]</a:t>
                </a:r>
              </a:p>
              <a:p>
                <a:pPr marL="285750" indent="-285750">
                  <a:buFont typeface="Arial" panose="020B0604020202020204" pitchFamily="34" charset="0"/>
                  <a:buChar char="•"/>
                </a:pPr>
                <a:r>
                  <a:rPr lang="en-US" sz="1600" dirty="0"/>
                  <a:t>Starting from the entire sample (root), a top-down greedy algorithm, called recursive partitioning, considers all possible features and cut off points, and chooses the one that maximizes a specified optimization criterion. [3]</a:t>
                </a:r>
              </a:p>
              <a:p>
                <a:pPr marL="285750" indent="-285750">
                  <a:buFont typeface="Arial" panose="020B0604020202020204" pitchFamily="34" charset="0"/>
                  <a:buChar char="•"/>
                </a:pPr>
                <a:r>
                  <a:rPr lang="en-US" sz="1600" dirty="0"/>
                  <a:t>Additional splits are successively added in that same fashion, until some stopping criterion is reached. [3]</a:t>
                </a:r>
              </a:p>
            </p:txBody>
          </p:sp>
          <p:sp>
            <p:nvSpPr>
              <p:cNvPr id="28" name="Rectangle 27">
                <a:extLst>
                  <a:ext uri="{FF2B5EF4-FFF2-40B4-BE49-F238E27FC236}">
                    <a16:creationId xmlns:a16="http://schemas.microsoft.com/office/drawing/2014/main" id="{1D788162-2E23-4D2C-BC5A-E8C8C6B464E0}"/>
                  </a:ext>
                </a:extLst>
              </p:cNvPr>
              <p:cNvSpPr/>
              <p:nvPr/>
            </p:nvSpPr>
            <p:spPr>
              <a:xfrm>
                <a:off x="10691813" y="9720308"/>
                <a:ext cx="10520362" cy="584152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b) Model description - K-Nearest Neighbors (KNN)</a:t>
                </a:r>
              </a:p>
              <a:p>
                <a:pPr marL="285750" indent="-285750">
                  <a:buFont typeface="Arial" panose="020B0604020202020204" pitchFamily="34" charset="0"/>
                  <a:buChar char="•"/>
                </a:pPr>
                <a:r>
                  <a:rPr lang="en-US" sz="1600" dirty="0"/>
                  <a:t>KNN is an instance-based non-parametric supervised learning model for classification and regression. [7]</a:t>
                </a:r>
              </a:p>
              <a:p>
                <a:pPr marL="285750" indent="-285750">
                  <a:buFont typeface="Arial" panose="020B0604020202020204" pitchFamily="34" charset="0"/>
                  <a:buChar char="•"/>
                </a:pPr>
                <a:r>
                  <a:rPr lang="en-US" sz="1600" dirty="0"/>
                  <a:t>Instead of estimating an underlying model, KNN classifies unseen data by comparing it to instances of the training set. [7]</a:t>
                </a:r>
              </a:p>
              <a:p>
                <a:pPr marL="285750" indent="-285750">
                  <a:buFont typeface="Arial" panose="020B0604020202020204" pitchFamily="34" charset="0"/>
                  <a:buChar char="•"/>
                </a:pPr>
                <a:r>
                  <a:rPr lang="en-US" sz="1600" dirty="0"/>
                  <a:t>For classification, the assigned class is determined by a popularity vote of the closest k instances, as defined by a distance function. For regression, the assigned value is the average value of the neighbors. [7]</a:t>
                </a:r>
              </a:p>
              <a:p>
                <a:pPr marL="285750" indent="-285750">
                  <a:buFont typeface="Arial" panose="020B0604020202020204" pitchFamily="34" charset="0"/>
                  <a:buChar char="•"/>
                </a:pPr>
                <a:r>
                  <a:rPr lang="en-US" sz="1600" dirty="0"/>
                  <a:t>In general, as a higher k can suppress overfitting to noise, but can cause the majority class to dominate in every vote. [7]</a:t>
                </a:r>
              </a:p>
              <a:p>
                <a:endParaRPr lang="en-US" sz="1600" dirty="0"/>
              </a:p>
            </p:txBody>
          </p:sp>
        </p:grpSp>
        <p:sp>
          <p:nvSpPr>
            <p:cNvPr id="24" name="TextBox 23">
              <a:extLst>
                <a:ext uri="{FF2B5EF4-FFF2-40B4-BE49-F238E27FC236}">
                  <a16:creationId xmlns:a16="http://schemas.microsoft.com/office/drawing/2014/main" id="{CC5103F8-96EE-44D0-BE19-5E7B1C79987E}"/>
                </a:ext>
              </a:extLst>
            </p:cNvPr>
            <p:cNvSpPr txBox="1"/>
            <p:nvPr/>
          </p:nvSpPr>
          <p:spPr>
            <a:xfrm>
              <a:off x="171450" y="11178126"/>
              <a:ext cx="4933950" cy="1543457"/>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White box model with high interpretability [4]</a:t>
              </a:r>
            </a:p>
            <a:p>
              <a:pPr marL="285750" indent="-285750">
                <a:buFont typeface="Arial" panose="020B0604020202020204" pitchFamily="34" charset="0"/>
                <a:buChar char="•"/>
              </a:pPr>
              <a:r>
                <a:rPr lang="en-GB" sz="1600" dirty="0"/>
                <a:t>Can easily be displayed graphically [5]</a:t>
              </a:r>
            </a:p>
            <a:p>
              <a:pPr marL="285750" indent="-285750">
                <a:buFont typeface="Arial" panose="020B0604020202020204" pitchFamily="34" charset="0"/>
                <a:buChar char="•"/>
              </a:pPr>
              <a:r>
                <a:rPr lang="en-GB" sz="1600" dirty="0"/>
                <a:t>Handles numerical, categorical, outliers, missing values, and irrelevant features well [6]</a:t>
              </a:r>
            </a:p>
            <a:p>
              <a:pPr marL="285750" indent="-285750">
                <a:buFont typeface="Arial" panose="020B0604020202020204" pitchFamily="34" charset="0"/>
                <a:buChar char="•"/>
              </a:pPr>
              <a:r>
                <a:rPr lang="en-GB" sz="1600" dirty="0"/>
                <a:t>Insensitive to monotone transformations of inputs[6]</a:t>
              </a:r>
            </a:p>
            <a:p>
              <a:pPr marL="285750" indent="-285750">
                <a:buFont typeface="Arial" panose="020B0604020202020204" pitchFamily="34" charset="0"/>
                <a:buChar char="•"/>
              </a:pPr>
              <a:r>
                <a:rPr lang="en-GB" sz="1600" dirty="0"/>
                <a:t>Few assumptions about the data (non-parametric) [5]</a:t>
              </a:r>
            </a:p>
          </p:txBody>
        </p:sp>
        <p:sp>
          <p:nvSpPr>
            <p:cNvPr id="31" name="TextBox 30">
              <a:extLst>
                <a:ext uri="{FF2B5EF4-FFF2-40B4-BE49-F238E27FC236}">
                  <a16:creationId xmlns:a16="http://schemas.microsoft.com/office/drawing/2014/main" id="{3A6826C6-D7F5-4A62-9B97-2AF9C6C7022E}"/>
                </a:ext>
              </a:extLst>
            </p:cNvPr>
            <p:cNvSpPr txBox="1"/>
            <p:nvPr/>
          </p:nvSpPr>
          <p:spPr>
            <a:xfrm>
              <a:off x="5384800" y="11212023"/>
              <a:ext cx="5113585" cy="1337663"/>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Tend to overfit the training data (high variance) [5]</a:t>
              </a:r>
            </a:p>
            <a:p>
              <a:pPr marL="285750" indent="-285750">
                <a:buFont typeface="Arial" panose="020B0604020202020204" pitchFamily="34" charset="0"/>
                <a:buChar char="•"/>
              </a:pPr>
              <a:r>
                <a:rPr lang="en-GB" sz="1600" dirty="0"/>
                <a:t>Works best in case of few highly important features, struggles to capture complex feature interactions [5]</a:t>
              </a:r>
            </a:p>
            <a:p>
              <a:pPr marL="285750" indent="-285750">
                <a:buFont typeface="Arial" panose="020B0604020202020204" pitchFamily="34" charset="0"/>
                <a:buChar char="•"/>
              </a:pPr>
              <a:r>
                <a:rPr lang="en-GB" sz="1600" dirty="0"/>
                <a:t>Predictions are not continuous (bad extrapolation) [6]</a:t>
              </a:r>
            </a:p>
            <a:p>
              <a:pPr marL="285750" indent="-285750">
                <a:buFont typeface="Arial" panose="020B0604020202020204" pitchFamily="34" charset="0"/>
                <a:buChar char="•"/>
              </a:pPr>
              <a:r>
                <a:rPr lang="en-GB" sz="1600" dirty="0"/>
                <a:t>Bad at capturing linear relationships [6]</a:t>
              </a:r>
            </a:p>
          </p:txBody>
        </p:sp>
        <p:sp>
          <p:nvSpPr>
            <p:cNvPr id="38" name="TextBox 37">
              <a:extLst>
                <a:ext uri="{FF2B5EF4-FFF2-40B4-BE49-F238E27FC236}">
                  <a16:creationId xmlns:a16="http://schemas.microsoft.com/office/drawing/2014/main" id="{2CFBCCFE-6BFC-4F9E-9EC9-1AC9219861DD}"/>
                </a:ext>
              </a:extLst>
            </p:cNvPr>
            <p:cNvSpPr txBox="1"/>
            <p:nvPr/>
          </p:nvSpPr>
          <p:spPr>
            <a:xfrm>
              <a:off x="10728101" y="11207686"/>
              <a:ext cx="4965720" cy="1131869"/>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Simple and intuitive algorithm [8]</a:t>
              </a:r>
            </a:p>
            <a:p>
              <a:pPr marL="285750" indent="-285750">
                <a:buFont typeface="Arial" panose="020B0604020202020204" pitchFamily="34" charset="0"/>
                <a:buChar char="•"/>
              </a:pPr>
              <a:r>
                <a:rPr lang="en-GB" sz="1600" dirty="0"/>
                <a:t>Instance-base learning does not require training [7]</a:t>
              </a:r>
            </a:p>
            <a:p>
              <a:pPr marL="285750" indent="-285750">
                <a:buFont typeface="Arial" panose="020B0604020202020204" pitchFamily="34" charset="0"/>
                <a:buChar char="•"/>
              </a:pPr>
              <a:r>
                <a:rPr lang="en-GB" sz="1600" dirty="0"/>
                <a:t>Consequently, new data can be added seamlessly [8]</a:t>
              </a:r>
            </a:p>
            <a:p>
              <a:pPr marL="285750" indent="-285750">
                <a:buFont typeface="Arial" panose="020B0604020202020204" pitchFamily="34" charset="0"/>
                <a:buChar char="•"/>
              </a:pPr>
              <a:r>
                <a:rPr lang="en-GB" sz="1600" dirty="0"/>
                <a:t>Few assumptions about the data (non-parametric) [7]</a:t>
              </a:r>
            </a:p>
          </p:txBody>
        </p:sp>
        <p:sp>
          <p:nvSpPr>
            <p:cNvPr id="39" name="TextBox 38">
              <a:extLst>
                <a:ext uri="{FF2B5EF4-FFF2-40B4-BE49-F238E27FC236}">
                  <a16:creationId xmlns:a16="http://schemas.microsoft.com/office/drawing/2014/main" id="{0727C54A-4A33-45BD-A835-3BCAE0FC9EE9}"/>
                </a:ext>
              </a:extLst>
            </p:cNvPr>
            <p:cNvSpPr txBox="1"/>
            <p:nvPr/>
          </p:nvSpPr>
          <p:spPr>
            <a:xfrm>
              <a:off x="15693820" y="11207686"/>
              <a:ext cx="5210380" cy="1397671"/>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Distance calculation is computationally expensive for large and high-dimensional data sets [7]</a:t>
              </a:r>
            </a:p>
            <a:p>
              <a:pPr marL="285750" indent="-285750">
                <a:buFont typeface="Arial" panose="020B0604020202020204" pitchFamily="34" charset="0"/>
                <a:buChar char="•"/>
              </a:pPr>
              <a:r>
                <a:rPr lang="en-GB" sz="1600" dirty="0"/>
                <a:t>Requires feature scaling for distance calculation [6]</a:t>
              </a:r>
            </a:p>
            <a:p>
              <a:pPr marL="285750" indent="-285750">
                <a:buFont typeface="Arial" panose="020B0604020202020204" pitchFamily="34" charset="0"/>
                <a:buChar char="•"/>
              </a:pPr>
              <a:r>
                <a:rPr lang="en-GB" sz="1600" dirty="0"/>
                <a:t>Assumes equal importance of all features [6]</a:t>
              </a:r>
            </a:p>
            <a:p>
              <a:pPr marL="285750" indent="-285750">
                <a:buFont typeface="Arial" panose="020B0604020202020204" pitchFamily="34" charset="0"/>
                <a:buChar char="•"/>
              </a:pPr>
              <a:r>
                <a:rPr lang="en-GB" sz="1600" dirty="0"/>
                <a:t>Only limited forms of distributions can be represented [7] </a:t>
              </a:r>
            </a:p>
          </p:txBody>
        </p:sp>
      </p:grpSp>
      <p:sp>
        <p:nvSpPr>
          <p:cNvPr id="30" name="TextBox 29">
            <a:extLst>
              <a:ext uri="{FF2B5EF4-FFF2-40B4-BE49-F238E27FC236}">
                <a16:creationId xmlns:a16="http://schemas.microsoft.com/office/drawing/2014/main" id="{F060FABB-E5A2-4E6F-9E90-45946F3BAC56}"/>
              </a:ext>
            </a:extLst>
          </p:cNvPr>
          <p:cNvSpPr txBox="1"/>
          <p:nvPr/>
        </p:nvSpPr>
        <p:spPr>
          <a:xfrm>
            <a:off x="10690001" y="26582410"/>
            <a:ext cx="10481131" cy="3508653"/>
          </a:xfrm>
          <a:prstGeom prst="rect">
            <a:avLst/>
          </a:prstGeom>
          <a:noFill/>
          <a:ln w="38100">
            <a:solidFill>
              <a:schemeClr val="tx1"/>
            </a:solidFill>
          </a:ln>
        </p:spPr>
        <p:txBody>
          <a:bodyPr wrap="square" rtlCol="0">
            <a:spAutoFit/>
          </a:bodyPr>
          <a:lstStyle/>
          <a:p>
            <a:r>
              <a:rPr lang="de-DE" b="1" dirty="0"/>
              <a:t>References:</a:t>
            </a:r>
          </a:p>
          <a:p>
            <a:r>
              <a:rPr lang="de-DE" sz="1200" dirty="0"/>
              <a:t>[1] </a:t>
            </a:r>
            <a:r>
              <a:rPr lang="en-US" sz="1200" dirty="0"/>
              <a:t>Office for National Statistics. (2021). Total deaths in the UK in 2020 and deaths from heart attacks, heart disease, cancer, and Alzheimer's and dementia, 2016 to 2020. Retrieved from: </a:t>
            </a:r>
            <a:r>
              <a:rPr lang="en-US" sz="1200" dirty="0">
                <a:hlinkClick r:id="rId6"/>
              </a:rPr>
              <a:t>https://www.ons.gov.uk/aboutus/transparencyandgovernance/freedomofinformationfoi/</a:t>
            </a:r>
            <a:r>
              <a:rPr lang="en-US" sz="1200" dirty="0">
                <a:hlinkClick r:id="rId7"/>
              </a:rPr>
              <a:t>totaldeathsintheukin2020anddeathsfromheartattacksheartdiseasecancerandalzheimersanddementia2016to2020</a:t>
            </a:r>
            <a:endParaRPr lang="en-US" sz="1200" dirty="0"/>
          </a:p>
          <a:p>
            <a:r>
              <a:rPr lang="de-DE" sz="1200" dirty="0"/>
              <a:t>[2] Liu, </a:t>
            </a:r>
            <a:r>
              <a:rPr lang="de-DE" sz="1200" dirty="0" err="1"/>
              <a:t>Tianyu</a:t>
            </a:r>
            <a:r>
              <a:rPr lang="de-DE" sz="1200" dirty="0"/>
              <a:t>; Fan, </a:t>
            </a:r>
            <a:r>
              <a:rPr lang="de-DE" sz="1200" dirty="0" err="1"/>
              <a:t>Wenhui</a:t>
            </a:r>
            <a:r>
              <a:rPr lang="de-DE" sz="1200" dirty="0"/>
              <a:t>; Wu, Cheng (2019), “Data </a:t>
            </a:r>
            <a:r>
              <a:rPr lang="de-DE" sz="1200" dirty="0" err="1"/>
              <a:t>for</a:t>
            </a:r>
            <a:r>
              <a:rPr lang="de-DE" sz="1200" dirty="0"/>
              <a:t>: A hybrid </a:t>
            </a:r>
            <a:r>
              <a:rPr lang="de-DE" sz="1200" dirty="0" err="1"/>
              <a:t>machine</a:t>
            </a:r>
            <a:r>
              <a:rPr lang="de-DE" sz="1200" dirty="0"/>
              <a:t> </a:t>
            </a:r>
            <a:r>
              <a:rPr lang="de-DE" sz="1200" dirty="0" err="1"/>
              <a:t>learning</a:t>
            </a:r>
            <a:r>
              <a:rPr lang="de-DE" sz="1200" dirty="0"/>
              <a:t> </a:t>
            </a:r>
            <a:r>
              <a:rPr lang="de-DE" sz="1200" dirty="0" err="1"/>
              <a:t>approach</a:t>
            </a:r>
            <a:r>
              <a:rPr lang="de-DE" sz="1200" dirty="0"/>
              <a:t> </a:t>
            </a:r>
            <a:r>
              <a:rPr lang="de-DE" sz="1200" dirty="0" err="1"/>
              <a:t>to</a:t>
            </a:r>
            <a:r>
              <a:rPr lang="de-DE" sz="1200" dirty="0"/>
              <a:t> cerebral </a:t>
            </a:r>
            <a:r>
              <a:rPr lang="de-DE" sz="1200" dirty="0" err="1"/>
              <a:t>stroke</a:t>
            </a:r>
            <a:r>
              <a:rPr lang="de-DE" sz="1200" dirty="0"/>
              <a:t> </a:t>
            </a:r>
            <a:r>
              <a:rPr lang="de-DE" sz="1200" dirty="0" err="1"/>
              <a:t>prediction</a:t>
            </a:r>
            <a:r>
              <a:rPr lang="de-DE" sz="1200" dirty="0"/>
              <a:t> </a:t>
            </a:r>
            <a:r>
              <a:rPr lang="de-DE" sz="1200" dirty="0" err="1"/>
              <a:t>based</a:t>
            </a:r>
            <a:r>
              <a:rPr lang="de-DE" sz="1200" dirty="0"/>
              <a:t> on </a:t>
            </a:r>
            <a:r>
              <a:rPr lang="de-DE" sz="1200" dirty="0" err="1"/>
              <a:t>imbalanced</a:t>
            </a:r>
            <a:r>
              <a:rPr lang="de-DE" sz="1200" dirty="0"/>
              <a:t> </a:t>
            </a:r>
            <a:r>
              <a:rPr lang="de-DE" sz="1200" dirty="0" err="1"/>
              <a:t>medical</a:t>
            </a:r>
            <a:r>
              <a:rPr lang="de-DE" sz="1200" dirty="0"/>
              <a:t>-datasets”, Mendeley Data, V1, </a:t>
            </a:r>
            <a:r>
              <a:rPr lang="de-DE" sz="1200" dirty="0" err="1"/>
              <a:t>doi</a:t>
            </a:r>
            <a:r>
              <a:rPr lang="de-DE" sz="1200" dirty="0"/>
              <a:t>: 10.17632/x8ygrw87jw.1</a:t>
            </a:r>
          </a:p>
          <a:p>
            <a:r>
              <a:rPr lang="de-DE" sz="1200" dirty="0"/>
              <a:t>[3] </a:t>
            </a:r>
            <a:r>
              <a:rPr lang="en-US" sz="1200" dirty="0"/>
              <a:t>Lewis, R. J. (2000, May). An introduction to classification and regression tree (CART) analysis. In Annual meeting of the society for academic emergency medicine in San Francisco, California (Vol. 14).</a:t>
            </a:r>
            <a:endParaRPr lang="de-DE" sz="1200" dirty="0"/>
          </a:p>
          <a:p>
            <a:r>
              <a:rPr lang="de-DE" sz="1200" dirty="0"/>
              <a:t>[4] </a:t>
            </a:r>
            <a:r>
              <a:rPr lang="en-US" sz="1200" dirty="0" err="1"/>
              <a:t>ElShawi</a:t>
            </a:r>
            <a:r>
              <a:rPr lang="en-US" sz="1200" dirty="0"/>
              <a:t>, R., </a:t>
            </a:r>
            <a:r>
              <a:rPr lang="en-US" sz="1200" dirty="0" err="1"/>
              <a:t>Sherif</a:t>
            </a:r>
            <a:r>
              <a:rPr lang="en-US" sz="1200" dirty="0"/>
              <a:t>, Y., Al‐</a:t>
            </a:r>
            <a:r>
              <a:rPr lang="en-US" sz="1200" dirty="0" err="1"/>
              <a:t>Mallah</a:t>
            </a:r>
            <a:r>
              <a:rPr lang="en-US" sz="1200" dirty="0"/>
              <a:t>, M., &amp; </a:t>
            </a:r>
            <a:r>
              <a:rPr lang="en-US" sz="1200" dirty="0" err="1"/>
              <a:t>Sakr</a:t>
            </a:r>
            <a:r>
              <a:rPr lang="en-US" sz="1200" dirty="0"/>
              <a:t>, S. (2020). Interpretability in healthcare: A comparative study of local machine learning interpretability techniques. Computational Intelligence.</a:t>
            </a:r>
          </a:p>
          <a:p>
            <a:r>
              <a:rPr lang="en-US" sz="1200" dirty="0"/>
              <a:t>[5] </a:t>
            </a:r>
            <a:r>
              <a:rPr lang="en-US" sz="1200" dirty="0" err="1"/>
              <a:t>Kohavi</a:t>
            </a:r>
            <a:r>
              <a:rPr lang="en-US" sz="1200" dirty="0"/>
              <a:t>, R., &amp; Quinlan, J. R. (2002). Data mining tasks and methods: Classification: decision-tree discovery. In Handbook of data mining and knowledge discovery (pp. 267-276)</a:t>
            </a:r>
          </a:p>
          <a:p>
            <a:r>
              <a:rPr lang="en-US" sz="1200" dirty="0"/>
              <a:t>[6] Friedman, J. H. (2017). The elements of statistical learning: Data mining, inference, and prediction. </a:t>
            </a:r>
          </a:p>
          <a:p>
            <a:r>
              <a:rPr lang="en-US" sz="1200" dirty="0"/>
              <a:t>[7] Bishop, C. (2006). Pattern Recognition and Machine Learning. Springer</a:t>
            </a:r>
          </a:p>
          <a:p>
            <a:r>
              <a:rPr lang="en-US" sz="1200" dirty="0"/>
              <a:t>[8] Sun, J., Du, W., &amp; Shi,  N. (2018).  A  Survey  of  KNN  Algorithm. Information  Engineering  and Applied Computing. doi:10.18063/ieac.v1i1.770</a:t>
            </a:r>
          </a:p>
          <a:p>
            <a:r>
              <a:rPr lang="en-US" sz="1200" dirty="0"/>
              <a:t>[9] Abu </a:t>
            </a:r>
            <a:r>
              <a:rPr lang="en-US" sz="1200" dirty="0" err="1"/>
              <a:t>Alfeilat</a:t>
            </a:r>
            <a:r>
              <a:rPr lang="en-US" sz="1200" dirty="0"/>
              <a:t>, H. A., </a:t>
            </a:r>
            <a:r>
              <a:rPr lang="en-US" sz="1200" dirty="0" err="1"/>
              <a:t>Hassanat</a:t>
            </a:r>
            <a:r>
              <a:rPr lang="en-US" sz="1200" dirty="0"/>
              <a:t>, A. B., </a:t>
            </a:r>
            <a:r>
              <a:rPr lang="en-US" sz="1200" dirty="0" err="1"/>
              <a:t>Lasassmeh</a:t>
            </a:r>
            <a:r>
              <a:rPr lang="en-US" sz="1200" dirty="0"/>
              <a:t>, O., </a:t>
            </a:r>
            <a:r>
              <a:rPr lang="en-US" sz="1200" dirty="0" err="1"/>
              <a:t>Tarawneh</a:t>
            </a:r>
            <a:r>
              <a:rPr lang="en-US" sz="1200" dirty="0"/>
              <a:t>, A. S., </a:t>
            </a:r>
            <a:r>
              <a:rPr lang="en-US" sz="1200" dirty="0" err="1"/>
              <a:t>Alhasanat</a:t>
            </a:r>
            <a:r>
              <a:rPr lang="en-US" sz="1200" dirty="0"/>
              <a:t>, M. B., </a:t>
            </a:r>
            <a:r>
              <a:rPr lang="en-US" sz="1200" dirty="0" err="1"/>
              <a:t>Eyal</a:t>
            </a:r>
            <a:r>
              <a:rPr lang="en-US" sz="1200" dirty="0"/>
              <a:t> Salman, H. S., &amp; Prasath, V. S. (2019). Effects of distance measure choice on k-nearest neighbor classifier performance: a review. Big data, 7(4), 221-248.</a:t>
            </a:r>
          </a:p>
        </p:txBody>
      </p:sp>
      <p:sp>
        <p:nvSpPr>
          <p:cNvPr id="22" name="Rectangle 21">
            <a:extLst>
              <a:ext uri="{FF2B5EF4-FFF2-40B4-BE49-F238E27FC236}">
                <a16:creationId xmlns:a16="http://schemas.microsoft.com/office/drawing/2014/main" id="{C37C1EF5-A4CB-4E52-AB3C-3042A9F6E0E2}"/>
              </a:ext>
            </a:extLst>
          </p:cNvPr>
          <p:cNvSpPr/>
          <p:nvPr/>
        </p:nvSpPr>
        <p:spPr>
          <a:xfrm>
            <a:off x="173626" y="12027902"/>
            <a:ext cx="10518188"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4) Hypothesis Statement</a:t>
            </a:r>
          </a:p>
          <a:p>
            <a:pPr marL="342900" indent="-342900">
              <a:buFont typeface="Arial" panose="020B0604020202020204" pitchFamily="34" charset="0"/>
              <a:buChar char="•"/>
            </a:pPr>
            <a:r>
              <a:rPr lang="en-US" sz="1600" dirty="0"/>
              <a:t>It is expected that without addressing the class imbalance both models with be heavily biased towards the majority class.</a:t>
            </a:r>
          </a:p>
          <a:p>
            <a:pPr marL="342900" indent="-342900">
              <a:buFont typeface="Arial" panose="020B0604020202020204" pitchFamily="34" charset="0"/>
              <a:buChar char="•"/>
            </a:pPr>
            <a:r>
              <a:rPr lang="en-US" sz="1600" dirty="0"/>
              <a:t>The metrics achieved by the deep neural network approach of Lui, Fan and Wu (2019), are expected to be an upper benchmark that cannot be exceeded by neither DT nor KNN without any significant tradeoff in at least one metric.</a:t>
            </a:r>
            <a:br>
              <a:rPr lang="en-US" sz="1600" dirty="0"/>
            </a:br>
            <a:r>
              <a:rPr lang="en-US" sz="1600" dirty="0"/>
              <a:t>These are a 71.6% accuracy, 32.6% specificity, and 67.4% sensitivity/recall.</a:t>
            </a:r>
          </a:p>
          <a:p>
            <a:pPr marL="342900" indent="-342900">
              <a:buFont typeface="Arial" panose="020B0604020202020204" pitchFamily="34" charset="0"/>
              <a:buChar char="•"/>
            </a:pPr>
            <a:r>
              <a:rPr lang="en-US" sz="1600" dirty="0"/>
              <a:t>DT is expected to outperform KNN across most classification metrics. This is because, Lui, Fan and Wu (2019) showed that the feature importance in their Random Forest model is heavily dominated by only a few variables, which caters to the DT, as it tends to perform best in an environment with few important predictors [5], as opposed to KNN, which is negatively impacted by many irrelevant features [6] like one-hot encoded categorial variables with low correlation. </a:t>
            </a:r>
          </a:p>
          <a:p>
            <a:pPr marL="342900" indent="-342900">
              <a:buFont typeface="Arial" panose="020B0604020202020204" pitchFamily="34" charset="0"/>
              <a:buChar char="•"/>
            </a:pPr>
            <a:r>
              <a:rPr lang="en-US" sz="1600" dirty="0"/>
              <a:t>KNN is expected to have a longer cross validation runtime, because performing exhaustive distance calculations on 43’000 is likely to outweigh the computational benefits of not requiring a training period.</a:t>
            </a:r>
          </a:p>
          <a:p>
            <a:pPr marL="342900" indent="-342900">
              <a:buFont typeface="Arial" panose="020B0604020202020204" pitchFamily="34" charset="0"/>
              <a:buChar char="•"/>
            </a:pPr>
            <a:endParaRPr lang="en-US" sz="1600" dirty="0"/>
          </a:p>
        </p:txBody>
      </p:sp>
      <p:pic>
        <p:nvPicPr>
          <p:cNvPr id="6" name="Picture 5" descr="Chart, bar chart&#10;&#10;Description automatically generated">
            <a:extLst>
              <a:ext uri="{FF2B5EF4-FFF2-40B4-BE49-F238E27FC236}">
                <a16:creationId xmlns:a16="http://schemas.microsoft.com/office/drawing/2014/main" id="{C944640D-7288-4134-8A55-862586B552F1}"/>
              </a:ext>
            </a:extLst>
          </p:cNvPr>
          <p:cNvPicPr>
            <a:picLocks noChangeAspect="1"/>
          </p:cNvPicPr>
          <p:nvPr/>
        </p:nvPicPr>
        <p:blipFill rotWithShape="1">
          <a:blip r:embed="rId8">
            <a:extLst>
              <a:ext uri="{28A0092B-C50C-407E-A947-70E740481C1C}">
                <a14:useLocalDpi xmlns:a14="http://schemas.microsoft.com/office/drawing/2010/main" val="0"/>
              </a:ext>
            </a:extLst>
          </a:blip>
          <a:srcRect l="1666" t="15906" r="2166" b="5886"/>
          <a:stretch/>
        </p:blipFill>
        <p:spPr>
          <a:xfrm>
            <a:off x="16607085" y="6569353"/>
            <a:ext cx="4531687" cy="1579463"/>
          </a:xfrm>
          <a:prstGeom prst="rect">
            <a:avLst/>
          </a:prstGeom>
        </p:spPr>
      </p:pic>
      <p:graphicFrame>
        <p:nvGraphicFramePr>
          <p:cNvPr id="25" name="Table 27">
            <a:extLst>
              <a:ext uri="{FF2B5EF4-FFF2-40B4-BE49-F238E27FC236}">
                <a16:creationId xmlns:a16="http://schemas.microsoft.com/office/drawing/2014/main" id="{66185435-7AE4-4861-9258-89235BDAA8FA}"/>
              </a:ext>
            </a:extLst>
          </p:cNvPr>
          <p:cNvGraphicFramePr>
            <a:graphicFrameLocks noGrp="1"/>
          </p:cNvGraphicFramePr>
          <p:nvPr>
            <p:extLst>
              <p:ext uri="{D42A27DB-BD31-4B8C-83A1-F6EECF244321}">
                <p14:modId xmlns:p14="http://schemas.microsoft.com/office/powerpoint/2010/main" val="4175996612"/>
              </p:ext>
            </p:extLst>
          </p:nvPr>
        </p:nvGraphicFramePr>
        <p:xfrm>
          <a:off x="9730631" y="5284938"/>
          <a:ext cx="1921231" cy="1036320"/>
        </p:xfrm>
        <a:graphic>
          <a:graphicData uri="http://schemas.openxmlformats.org/drawingml/2006/table">
            <a:tbl>
              <a:tblPr firstRow="1" bandRow="1">
                <a:tableStyleId>{9D7B26C5-4107-4FEC-AEDC-1716B250A1EF}</a:tableStyleId>
              </a:tblPr>
              <a:tblGrid>
                <a:gridCol w="1259205">
                  <a:extLst>
                    <a:ext uri="{9D8B030D-6E8A-4147-A177-3AD203B41FA5}">
                      <a16:colId xmlns:a16="http://schemas.microsoft.com/office/drawing/2014/main" val="3467800109"/>
                    </a:ext>
                  </a:extLst>
                </a:gridCol>
                <a:gridCol w="662026">
                  <a:extLst>
                    <a:ext uri="{9D8B030D-6E8A-4147-A177-3AD203B41FA5}">
                      <a16:colId xmlns:a16="http://schemas.microsoft.com/office/drawing/2014/main" val="2542221043"/>
                    </a:ext>
                  </a:extLst>
                </a:gridCol>
              </a:tblGrid>
              <a:tr h="178772">
                <a:tc>
                  <a:txBody>
                    <a:bodyPr/>
                    <a:lstStyle/>
                    <a:p>
                      <a:r>
                        <a:rPr lang="en-GB" sz="1100" dirty="0"/>
                        <a:t>Binary Variables 2</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Heart Disease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Yes/No</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Yes/No</a:t>
                      </a:r>
                    </a:p>
                  </a:txBody>
                  <a:tcPr/>
                </a:tc>
                <a:extLst>
                  <a:ext uri="{0D108BD9-81ED-4DB2-BD59-A6C34878D82A}">
                    <a16:rowId xmlns:a16="http://schemas.microsoft.com/office/drawing/2014/main" val="1983994684"/>
                  </a:ext>
                </a:extLst>
              </a:tr>
            </a:tbl>
          </a:graphicData>
        </a:graphic>
      </p:graphicFrame>
      <p:sp>
        <p:nvSpPr>
          <p:cNvPr id="32" name="Rectangle 31">
            <a:extLst>
              <a:ext uri="{FF2B5EF4-FFF2-40B4-BE49-F238E27FC236}">
                <a16:creationId xmlns:a16="http://schemas.microsoft.com/office/drawing/2014/main" id="{28ACA48B-C72B-4F03-B26A-DFEAEEDB7800}"/>
              </a:ext>
            </a:extLst>
          </p:cNvPr>
          <p:cNvSpPr/>
          <p:nvPr/>
        </p:nvSpPr>
        <p:spPr>
          <a:xfrm>
            <a:off x="10690001" y="12027902"/>
            <a:ext cx="10520363"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5) Description of the choice of training and evaluation methodology</a:t>
            </a:r>
          </a:p>
          <a:p>
            <a:pPr marL="342900" indent="-342900">
              <a:buFont typeface="Arial" panose="020B0604020202020204" pitchFamily="34" charset="0"/>
              <a:buChar char="•"/>
            </a:pPr>
            <a:r>
              <a:rPr lang="en-US" sz="1600" dirty="0"/>
              <a:t>Split data set into train (80%) and test set (20%), resulting in 33’404 training and 8’351 testing observations.</a:t>
            </a:r>
          </a:p>
          <a:p>
            <a:pPr marL="342900" indent="-342900">
              <a:buFont typeface="Arial" panose="020B0604020202020204" pitchFamily="34" charset="0"/>
              <a:buChar char="•"/>
            </a:pPr>
            <a:r>
              <a:rPr lang="en-US" sz="1600" dirty="0"/>
              <a:t>Hyperparameter tuning is done using Bayesian optimization and 10-fold cross validation, to prevent overfitting.</a:t>
            </a:r>
          </a:p>
          <a:p>
            <a:pPr marL="342900" indent="-342900">
              <a:buFont typeface="Arial" panose="020B0604020202020204" pitchFamily="34" charset="0"/>
              <a:buChar char="•"/>
            </a:pPr>
            <a:r>
              <a:rPr lang="en-US" sz="1600" dirty="0"/>
              <a:t>To deal with the strong class imbalance three approaches were compared. Namely, SMOTE oversampling, stratified cross validation and regular cross validation as a baseline.</a:t>
            </a:r>
          </a:p>
          <a:p>
            <a:pPr marL="342900" indent="-342900">
              <a:buFont typeface="Arial" panose="020B0604020202020204" pitchFamily="34" charset="0"/>
              <a:buChar char="•"/>
            </a:pPr>
            <a:r>
              <a:rPr lang="en-US" sz="1600" dirty="0"/>
              <a:t>Additionally, for each approach, the effect of using an F-measure, which is a classification metric derived from precision and recall, instead of accuracy as the cross-validation loss function is tested. Specifically, an F2 measure is chosen as it applies higher importance to recall, which is a desired characteristic for models in the medical domain.</a:t>
            </a:r>
          </a:p>
          <a:p>
            <a:pPr marL="342900" indent="-342900">
              <a:buFont typeface="Arial" panose="020B0604020202020204" pitchFamily="34" charset="0"/>
              <a:buChar char="•"/>
            </a:pPr>
            <a:r>
              <a:rPr lang="en-US" sz="1600" dirty="0"/>
              <a:t>Thus, six models are tuned in total.</a:t>
            </a:r>
          </a:p>
          <a:p>
            <a:pPr marL="342900" indent="-342900">
              <a:buFont typeface="Arial" panose="020B0604020202020204" pitchFamily="34" charset="0"/>
              <a:buChar char="•"/>
            </a:pPr>
            <a:r>
              <a:rPr lang="en-US" sz="1600" dirty="0"/>
              <a:t>After extracting the best parameters for each approach, the six models are trained on the entire training set.</a:t>
            </a:r>
          </a:p>
          <a:p>
            <a:pPr marL="342900" indent="-342900">
              <a:buFont typeface="Arial" panose="020B0604020202020204" pitchFamily="34" charset="0"/>
              <a:buChar char="•"/>
            </a:pPr>
            <a:r>
              <a:rPr lang="en-US" sz="1600" dirty="0"/>
              <a:t>Each model is then evaluated by its ability to predict the observations in the test set, based on false positive and false negative rates, as well as accuracy, specificity, and sensitivity.</a:t>
            </a:r>
          </a:p>
        </p:txBody>
      </p:sp>
      <p:graphicFrame>
        <p:nvGraphicFramePr>
          <p:cNvPr id="26" name="Table 27">
            <a:extLst>
              <a:ext uri="{FF2B5EF4-FFF2-40B4-BE49-F238E27FC236}">
                <a16:creationId xmlns:a16="http://schemas.microsoft.com/office/drawing/2014/main" id="{F0AFA4EF-3F31-4397-A367-EBB9956F2788}"/>
              </a:ext>
            </a:extLst>
          </p:cNvPr>
          <p:cNvGraphicFramePr>
            <a:graphicFrameLocks noGrp="1"/>
          </p:cNvGraphicFramePr>
          <p:nvPr>
            <p:extLst>
              <p:ext uri="{D42A27DB-BD31-4B8C-83A1-F6EECF244321}">
                <p14:modId xmlns:p14="http://schemas.microsoft.com/office/powerpoint/2010/main" val="710609370"/>
              </p:ext>
            </p:extLst>
          </p:nvPr>
        </p:nvGraphicFramePr>
        <p:xfrm>
          <a:off x="11682654" y="5286754"/>
          <a:ext cx="2133783" cy="1036320"/>
        </p:xfrm>
        <a:graphic>
          <a:graphicData uri="http://schemas.openxmlformats.org/drawingml/2006/table">
            <a:tbl>
              <a:tblPr firstRow="1" bandRow="1">
                <a:tableStyleId>{9D7B26C5-4107-4FEC-AEDC-1716B250A1EF}</a:tableStyleId>
              </a:tblPr>
              <a:tblGrid>
                <a:gridCol w="1155700">
                  <a:extLst>
                    <a:ext uri="{9D8B030D-6E8A-4147-A177-3AD203B41FA5}">
                      <a16:colId xmlns:a16="http://schemas.microsoft.com/office/drawing/2014/main" val="3467800109"/>
                    </a:ext>
                  </a:extLst>
                </a:gridCol>
                <a:gridCol w="978083">
                  <a:extLst>
                    <a:ext uri="{9D8B030D-6E8A-4147-A177-3AD203B41FA5}">
                      <a16:colId xmlns:a16="http://schemas.microsoft.com/office/drawing/2014/main" val="2542221043"/>
                    </a:ext>
                  </a:extLst>
                </a:gridCol>
              </a:tblGrid>
              <a:tr h="178772">
                <a:tc>
                  <a:txBody>
                    <a:bodyPr/>
                    <a:lstStyle/>
                    <a:p>
                      <a:r>
                        <a:rPr lang="en-GB" sz="1100" dirty="0"/>
                        <a:t>Cont.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Age</a:t>
                      </a:r>
                    </a:p>
                  </a:txBody>
                  <a:tcPr/>
                </a:tc>
                <a:tc>
                  <a:txBody>
                    <a:bodyPr/>
                    <a:lstStyle/>
                    <a:p>
                      <a:r>
                        <a:rPr lang="en-GB" sz="1100" dirty="0"/>
                        <a:t>0 – 82</a:t>
                      </a:r>
                    </a:p>
                  </a:txBody>
                  <a:tcPr/>
                </a:tc>
                <a:extLst>
                  <a:ext uri="{0D108BD9-81ED-4DB2-BD59-A6C34878D82A}">
                    <a16:rowId xmlns:a16="http://schemas.microsoft.com/office/drawing/2014/main" val="1846404377"/>
                  </a:ext>
                </a:extLst>
              </a:tr>
              <a:tr h="200633">
                <a:tc>
                  <a:txBody>
                    <a:bodyPr/>
                    <a:lstStyle/>
                    <a:p>
                      <a:r>
                        <a:rPr lang="en-GB" sz="1100" dirty="0"/>
                        <a:t>Avg. Glucose</a:t>
                      </a:r>
                    </a:p>
                  </a:txBody>
                  <a:tcPr/>
                </a:tc>
                <a:tc>
                  <a:txBody>
                    <a:bodyPr/>
                    <a:lstStyle/>
                    <a:p>
                      <a:r>
                        <a:rPr lang="en-GB" sz="1100" dirty="0"/>
                        <a:t>55 – 291</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10.1 - 97.6</a:t>
                      </a:r>
                    </a:p>
                  </a:txBody>
                  <a:tcPr/>
                </a:tc>
                <a:extLst>
                  <a:ext uri="{0D108BD9-81ED-4DB2-BD59-A6C34878D82A}">
                    <a16:rowId xmlns:a16="http://schemas.microsoft.com/office/drawing/2014/main" val="520551929"/>
                  </a:ext>
                </a:extLst>
              </a:tr>
            </a:tbl>
          </a:graphicData>
        </a:graphic>
      </p:graphicFrame>
      <p:graphicFrame>
        <p:nvGraphicFramePr>
          <p:cNvPr id="23" name="Table 27">
            <a:extLst>
              <a:ext uri="{FF2B5EF4-FFF2-40B4-BE49-F238E27FC236}">
                <a16:creationId xmlns:a16="http://schemas.microsoft.com/office/drawing/2014/main" id="{EAF0C3E3-8C67-4E82-8F5A-3F5A8A00A859}"/>
              </a:ext>
            </a:extLst>
          </p:cNvPr>
          <p:cNvGraphicFramePr>
            <a:graphicFrameLocks noGrp="1"/>
          </p:cNvGraphicFramePr>
          <p:nvPr>
            <p:extLst>
              <p:ext uri="{D42A27DB-BD31-4B8C-83A1-F6EECF244321}">
                <p14:modId xmlns:p14="http://schemas.microsoft.com/office/powerpoint/2010/main" val="3089713849"/>
              </p:ext>
            </p:extLst>
          </p:nvPr>
        </p:nvGraphicFramePr>
        <p:xfrm>
          <a:off x="13847229" y="5292647"/>
          <a:ext cx="2208372" cy="1112520"/>
        </p:xfrm>
        <a:graphic>
          <a:graphicData uri="http://schemas.openxmlformats.org/drawingml/2006/table">
            <a:tbl>
              <a:tblPr firstRow="1" bandRow="1">
                <a:tableStyleId>{9D7B26C5-4107-4FEC-AEDC-1716B250A1EF}</a:tableStyleId>
              </a:tblPr>
              <a:tblGrid>
                <a:gridCol w="1060852">
                  <a:extLst>
                    <a:ext uri="{9D8B030D-6E8A-4147-A177-3AD203B41FA5}">
                      <a16:colId xmlns:a16="http://schemas.microsoft.com/office/drawing/2014/main" val="3467800109"/>
                    </a:ext>
                  </a:extLst>
                </a:gridCol>
                <a:gridCol w="1147520">
                  <a:extLst>
                    <a:ext uri="{9D8B030D-6E8A-4147-A177-3AD203B41FA5}">
                      <a16:colId xmlns:a16="http://schemas.microsoft.com/office/drawing/2014/main" val="2542221043"/>
                    </a:ext>
                  </a:extLst>
                </a:gridCol>
              </a:tblGrid>
              <a:tr h="133121">
                <a:tc>
                  <a:txBody>
                    <a:bodyPr/>
                    <a:lstStyle/>
                    <a:p>
                      <a:r>
                        <a:rPr lang="en-GB" sz="1100" dirty="0"/>
                        <a:t>Cat.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Smoker</a:t>
                      </a:r>
                    </a:p>
                  </a:txBody>
                  <a:tcPr/>
                </a:tc>
                <a:tc>
                  <a:txBody>
                    <a:bodyPr/>
                    <a:lstStyle/>
                    <a:p>
                      <a:r>
                        <a:rPr lang="en-GB" sz="1100" dirty="0"/>
                        <a:t>Never, Former, Active, Unknown</a:t>
                      </a:r>
                    </a:p>
                  </a:txBody>
                  <a:tcPr/>
                </a:tc>
                <a:extLst>
                  <a:ext uri="{0D108BD9-81ED-4DB2-BD59-A6C34878D82A}">
                    <a16:rowId xmlns:a16="http://schemas.microsoft.com/office/drawing/2014/main" val="3364761051"/>
                  </a:ext>
                </a:extLst>
              </a:tr>
              <a:tr h="200633">
                <a:tc>
                  <a:txBody>
                    <a:bodyPr/>
                    <a:lstStyle/>
                    <a:p>
                      <a:r>
                        <a:rPr lang="en-GB" sz="1100" dirty="0"/>
                        <a:t>Work Type</a:t>
                      </a:r>
                    </a:p>
                  </a:txBody>
                  <a:tcPr/>
                </a:tc>
                <a:tc>
                  <a:txBody>
                    <a:bodyPr/>
                    <a:lstStyle/>
                    <a:p>
                      <a:r>
                        <a:rPr lang="en-GB" sz="1100" dirty="0"/>
                        <a:t>Child, Private, Self-Emp., Govt.</a:t>
                      </a:r>
                    </a:p>
                  </a:txBody>
                  <a:tcPr/>
                </a:tc>
                <a:extLst>
                  <a:ext uri="{0D108BD9-81ED-4DB2-BD59-A6C34878D82A}">
                    <a16:rowId xmlns:a16="http://schemas.microsoft.com/office/drawing/2014/main" val="2557298025"/>
                  </a:ext>
                </a:extLst>
              </a:tr>
            </a:tbl>
          </a:graphicData>
        </a:graphic>
      </p:graphicFrame>
      <p:graphicFrame>
        <p:nvGraphicFramePr>
          <p:cNvPr id="27" name="Table 27">
            <a:extLst>
              <a:ext uri="{FF2B5EF4-FFF2-40B4-BE49-F238E27FC236}">
                <a16:creationId xmlns:a16="http://schemas.microsoft.com/office/drawing/2014/main" id="{790F7F8C-8004-4E31-9043-6E57D32C4538}"/>
              </a:ext>
            </a:extLst>
          </p:cNvPr>
          <p:cNvGraphicFramePr>
            <a:graphicFrameLocks noGrp="1"/>
          </p:cNvGraphicFramePr>
          <p:nvPr>
            <p:extLst>
              <p:ext uri="{D42A27DB-BD31-4B8C-83A1-F6EECF244321}">
                <p14:modId xmlns:p14="http://schemas.microsoft.com/office/powerpoint/2010/main" val="3116754963"/>
              </p:ext>
            </p:extLst>
          </p:nvPr>
        </p:nvGraphicFramePr>
        <p:xfrm>
          <a:off x="7628928" y="5285106"/>
          <a:ext cx="2077463" cy="1036320"/>
        </p:xfrm>
        <a:graphic>
          <a:graphicData uri="http://schemas.openxmlformats.org/drawingml/2006/table">
            <a:tbl>
              <a:tblPr firstRow="1" bandRow="1">
                <a:tableStyleId>{9D7B26C5-4107-4FEC-AEDC-1716B250A1EF}</a:tableStyleId>
              </a:tblPr>
              <a:tblGrid>
                <a:gridCol w="1139663">
                  <a:extLst>
                    <a:ext uri="{9D8B030D-6E8A-4147-A177-3AD203B41FA5}">
                      <a16:colId xmlns:a16="http://schemas.microsoft.com/office/drawing/2014/main" val="3467800109"/>
                    </a:ext>
                  </a:extLst>
                </a:gridCol>
                <a:gridCol w="937800">
                  <a:extLst>
                    <a:ext uri="{9D8B030D-6E8A-4147-A177-3AD203B41FA5}">
                      <a16:colId xmlns:a16="http://schemas.microsoft.com/office/drawing/2014/main" val="2542221043"/>
                    </a:ext>
                  </a:extLst>
                </a:gridCol>
              </a:tblGrid>
              <a:tr h="178772">
                <a:tc>
                  <a:txBody>
                    <a:bodyPr/>
                    <a:lstStyle/>
                    <a:p>
                      <a:r>
                        <a:rPr lang="en-GB" sz="1100" dirty="0"/>
                        <a:t>Binary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Yes/No</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Male/Female</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712605215"/>
                  </a:ext>
                </a:extLst>
              </a:tr>
            </a:tbl>
          </a:graphicData>
        </a:graphic>
      </p:graphicFrame>
      <p:sp>
        <p:nvSpPr>
          <p:cNvPr id="2" name="TextBox 1">
            <a:extLst>
              <a:ext uri="{FF2B5EF4-FFF2-40B4-BE49-F238E27FC236}">
                <a16:creationId xmlns:a16="http://schemas.microsoft.com/office/drawing/2014/main" id="{6EB7A176-E124-4BE3-86E6-C72433492CCF}"/>
              </a:ext>
            </a:extLst>
          </p:cNvPr>
          <p:cNvSpPr txBox="1"/>
          <p:nvPr/>
        </p:nvSpPr>
        <p:spPr>
          <a:xfrm>
            <a:off x="7628928" y="6310813"/>
            <a:ext cx="4016154" cy="246221"/>
          </a:xfrm>
          <a:prstGeom prst="rect">
            <a:avLst/>
          </a:prstGeom>
          <a:noFill/>
        </p:spPr>
        <p:txBody>
          <a:bodyPr wrap="square" rtlCol="0">
            <a:spAutoFit/>
          </a:bodyPr>
          <a:lstStyle/>
          <a:p>
            <a:pPr algn="ctr"/>
            <a:r>
              <a:rPr lang="en-US" sz="1000" i="1" dirty="0"/>
              <a:t>Table 1: Overview Binary Variables</a:t>
            </a:r>
            <a:endParaRPr lang="en-CH" sz="1000" i="1" dirty="0"/>
          </a:p>
        </p:txBody>
      </p:sp>
      <p:sp>
        <p:nvSpPr>
          <p:cNvPr id="34" name="TextBox 33">
            <a:extLst>
              <a:ext uri="{FF2B5EF4-FFF2-40B4-BE49-F238E27FC236}">
                <a16:creationId xmlns:a16="http://schemas.microsoft.com/office/drawing/2014/main" id="{97983025-F7AA-4E52-BA92-EA6C775C66E2}"/>
              </a:ext>
            </a:extLst>
          </p:cNvPr>
          <p:cNvSpPr txBox="1"/>
          <p:nvPr/>
        </p:nvSpPr>
        <p:spPr>
          <a:xfrm>
            <a:off x="11590573" y="6306102"/>
            <a:ext cx="2304386" cy="246221"/>
          </a:xfrm>
          <a:prstGeom prst="rect">
            <a:avLst/>
          </a:prstGeom>
          <a:noFill/>
        </p:spPr>
        <p:txBody>
          <a:bodyPr wrap="square" rtlCol="0">
            <a:spAutoFit/>
          </a:bodyPr>
          <a:lstStyle/>
          <a:p>
            <a:pPr algn="ctr"/>
            <a:r>
              <a:rPr lang="en-US" sz="1000" i="1" dirty="0"/>
              <a:t>Table 2: Overview Continuous Variables</a:t>
            </a:r>
            <a:endParaRPr lang="en-CH" sz="1000" i="1" dirty="0"/>
          </a:p>
        </p:txBody>
      </p:sp>
      <p:sp>
        <p:nvSpPr>
          <p:cNvPr id="35" name="TextBox 34">
            <a:extLst>
              <a:ext uri="{FF2B5EF4-FFF2-40B4-BE49-F238E27FC236}">
                <a16:creationId xmlns:a16="http://schemas.microsoft.com/office/drawing/2014/main" id="{2BA28278-29C2-45EC-B03E-876A011CA20A}"/>
              </a:ext>
            </a:extLst>
          </p:cNvPr>
          <p:cNvSpPr txBox="1"/>
          <p:nvPr/>
        </p:nvSpPr>
        <p:spPr>
          <a:xfrm>
            <a:off x="13816437" y="6388088"/>
            <a:ext cx="2304386" cy="246221"/>
          </a:xfrm>
          <a:prstGeom prst="rect">
            <a:avLst/>
          </a:prstGeom>
          <a:noFill/>
        </p:spPr>
        <p:txBody>
          <a:bodyPr wrap="square" rtlCol="0">
            <a:spAutoFit/>
          </a:bodyPr>
          <a:lstStyle/>
          <a:p>
            <a:pPr algn="ctr"/>
            <a:r>
              <a:rPr lang="en-US" sz="1000" i="1" dirty="0"/>
              <a:t>Table 3: Overview Categorical Variables</a:t>
            </a:r>
            <a:endParaRPr lang="en-CH" sz="1000" i="1" dirty="0"/>
          </a:p>
        </p:txBody>
      </p:sp>
      <p:sp>
        <p:nvSpPr>
          <p:cNvPr id="36" name="TextBox 35">
            <a:extLst>
              <a:ext uri="{FF2B5EF4-FFF2-40B4-BE49-F238E27FC236}">
                <a16:creationId xmlns:a16="http://schemas.microsoft.com/office/drawing/2014/main" id="{479D42A1-E921-44F4-9A6B-952FC0FD9BEF}"/>
              </a:ext>
            </a:extLst>
          </p:cNvPr>
          <p:cNvSpPr txBox="1"/>
          <p:nvPr/>
        </p:nvSpPr>
        <p:spPr>
          <a:xfrm>
            <a:off x="7192131" y="8045471"/>
            <a:ext cx="3466345" cy="246221"/>
          </a:xfrm>
          <a:prstGeom prst="rect">
            <a:avLst/>
          </a:prstGeom>
          <a:noFill/>
        </p:spPr>
        <p:txBody>
          <a:bodyPr wrap="square" rtlCol="0">
            <a:spAutoFit/>
          </a:bodyPr>
          <a:lstStyle/>
          <a:p>
            <a:pPr algn="ctr"/>
            <a:r>
              <a:rPr lang="en-US" sz="1000" i="1" dirty="0"/>
              <a:t>Figure 2: Distribution Binary Variables</a:t>
            </a:r>
            <a:endParaRPr lang="en-CH" sz="1000" i="1" dirty="0"/>
          </a:p>
        </p:txBody>
      </p:sp>
      <p:sp>
        <p:nvSpPr>
          <p:cNvPr id="40" name="TextBox 39">
            <a:extLst>
              <a:ext uri="{FF2B5EF4-FFF2-40B4-BE49-F238E27FC236}">
                <a16:creationId xmlns:a16="http://schemas.microsoft.com/office/drawing/2014/main" id="{A80288F3-C74D-450D-865C-EEE2A1A1AA3D}"/>
              </a:ext>
            </a:extLst>
          </p:cNvPr>
          <p:cNvSpPr txBox="1"/>
          <p:nvPr/>
        </p:nvSpPr>
        <p:spPr>
          <a:xfrm>
            <a:off x="10636020" y="8148816"/>
            <a:ext cx="5933493" cy="246221"/>
          </a:xfrm>
          <a:prstGeom prst="rect">
            <a:avLst/>
          </a:prstGeom>
          <a:noFill/>
        </p:spPr>
        <p:txBody>
          <a:bodyPr wrap="square" rtlCol="0">
            <a:spAutoFit/>
          </a:bodyPr>
          <a:lstStyle/>
          <a:p>
            <a:pPr algn="ctr"/>
            <a:r>
              <a:rPr lang="en-US" sz="1000" i="1" dirty="0"/>
              <a:t>Figure 3: Distribution Continuous Variables</a:t>
            </a:r>
            <a:endParaRPr lang="en-CH" sz="1000" i="1" dirty="0"/>
          </a:p>
        </p:txBody>
      </p:sp>
      <p:sp>
        <p:nvSpPr>
          <p:cNvPr id="41" name="TextBox 40">
            <a:extLst>
              <a:ext uri="{FF2B5EF4-FFF2-40B4-BE49-F238E27FC236}">
                <a16:creationId xmlns:a16="http://schemas.microsoft.com/office/drawing/2014/main" id="{A3A4BD06-BACC-48F0-81F0-4ED301F0454D}"/>
              </a:ext>
            </a:extLst>
          </p:cNvPr>
          <p:cNvSpPr txBox="1"/>
          <p:nvPr/>
        </p:nvSpPr>
        <p:spPr>
          <a:xfrm>
            <a:off x="16702429" y="8148815"/>
            <a:ext cx="4436343" cy="246221"/>
          </a:xfrm>
          <a:prstGeom prst="rect">
            <a:avLst/>
          </a:prstGeom>
          <a:noFill/>
        </p:spPr>
        <p:txBody>
          <a:bodyPr wrap="square" rtlCol="0">
            <a:spAutoFit/>
          </a:bodyPr>
          <a:lstStyle/>
          <a:p>
            <a:pPr algn="ctr"/>
            <a:r>
              <a:rPr lang="en-US" sz="1000" i="1" dirty="0"/>
              <a:t>Figure 4: Distribution Categorical Variables</a:t>
            </a:r>
            <a:endParaRPr lang="en-CH" sz="1000" i="1" dirty="0"/>
          </a:p>
        </p:txBody>
      </p:sp>
      <p:sp>
        <p:nvSpPr>
          <p:cNvPr id="42" name="TextBox 41">
            <a:extLst>
              <a:ext uri="{FF2B5EF4-FFF2-40B4-BE49-F238E27FC236}">
                <a16:creationId xmlns:a16="http://schemas.microsoft.com/office/drawing/2014/main" id="{53D22543-6C22-414F-91CA-F3087A80096C}"/>
              </a:ext>
            </a:extLst>
          </p:cNvPr>
          <p:cNvSpPr txBox="1"/>
          <p:nvPr/>
        </p:nvSpPr>
        <p:spPr>
          <a:xfrm>
            <a:off x="4989087" y="8101904"/>
            <a:ext cx="2214272" cy="246221"/>
          </a:xfrm>
          <a:prstGeom prst="rect">
            <a:avLst/>
          </a:prstGeom>
          <a:noFill/>
        </p:spPr>
        <p:txBody>
          <a:bodyPr wrap="square" rtlCol="0">
            <a:spAutoFit/>
          </a:bodyPr>
          <a:lstStyle/>
          <a:p>
            <a:pPr algn="ctr"/>
            <a:r>
              <a:rPr lang="en-US" sz="1000" i="1" dirty="0"/>
              <a:t>Figure 1: Distribution Target Variables</a:t>
            </a:r>
            <a:endParaRPr lang="en-CH" sz="1000" i="1" dirty="0"/>
          </a:p>
        </p:txBody>
      </p:sp>
      <p:sp>
        <p:nvSpPr>
          <p:cNvPr id="43" name="TextBox 42">
            <a:extLst>
              <a:ext uri="{FF2B5EF4-FFF2-40B4-BE49-F238E27FC236}">
                <a16:creationId xmlns:a16="http://schemas.microsoft.com/office/drawing/2014/main" id="{305EAE55-AF94-4D8E-BEAF-C56B6D621F20}"/>
              </a:ext>
            </a:extLst>
          </p:cNvPr>
          <p:cNvSpPr txBox="1"/>
          <p:nvPr/>
        </p:nvSpPr>
        <p:spPr>
          <a:xfrm>
            <a:off x="16702429" y="6422858"/>
            <a:ext cx="4436342" cy="246221"/>
          </a:xfrm>
          <a:prstGeom prst="rect">
            <a:avLst/>
          </a:prstGeom>
          <a:noFill/>
        </p:spPr>
        <p:txBody>
          <a:bodyPr wrap="square" rtlCol="0">
            <a:spAutoFit/>
          </a:bodyPr>
          <a:lstStyle/>
          <a:p>
            <a:pPr algn="ctr"/>
            <a:r>
              <a:rPr lang="en-US" sz="1000" i="1" dirty="0"/>
              <a:t>Figure 5: Correlation Matrix</a:t>
            </a:r>
            <a:endParaRPr lang="en-CH" sz="1000" i="1" dirty="0"/>
          </a:p>
        </p:txBody>
      </p:sp>
      <p:sp>
        <p:nvSpPr>
          <p:cNvPr id="45" name="Rectangle 44">
            <a:extLst>
              <a:ext uri="{FF2B5EF4-FFF2-40B4-BE49-F238E27FC236}">
                <a16:creationId xmlns:a16="http://schemas.microsoft.com/office/drawing/2014/main" id="{5BC59031-FDA2-477F-A2F7-83D6A9D62AFD}"/>
              </a:ext>
            </a:extLst>
          </p:cNvPr>
          <p:cNvSpPr/>
          <p:nvPr/>
        </p:nvSpPr>
        <p:spPr>
          <a:xfrm>
            <a:off x="173626" y="14841536"/>
            <a:ext cx="10518188" cy="5643565"/>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a) Choice of Parameters and Experimental Results – Decision Tree</a:t>
            </a:r>
          </a:p>
          <a:p>
            <a:pPr marL="342900" indent="-342900">
              <a:buFont typeface="Arial" panose="020B0604020202020204" pitchFamily="34" charset="0"/>
              <a:buChar char="•"/>
            </a:pPr>
            <a:r>
              <a:rPr lang="en-US" sz="1600" dirty="0"/>
              <a:t>To prevent overfitting to stopping criterions, i.e., the maximum number of splits and minimum size of leaf nodes, were tuned in a range of 1-30, which limit the depth of the final tree.</a:t>
            </a:r>
          </a:p>
          <a:p>
            <a:pPr marL="342900" indent="-342900">
              <a:buFont typeface="Arial" panose="020B0604020202020204" pitchFamily="34" charset="0"/>
              <a:buChar char="•"/>
            </a:pPr>
            <a:r>
              <a:rPr lang="en-US" sz="1600" dirty="0"/>
              <a:t>To help deal with the highly imbalanced data, the effects of implementing stratified cross-validation and SMOTE oversampling, as well as choosing F2-score instead of accuracy as the cross-validation loss function were tested.</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most effective technique that led to significant improvements in sensitivity.</a:t>
            </a:r>
          </a:p>
          <a:p>
            <a:pPr marL="285750" indent="-285750">
              <a:buFont typeface="Arial" panose="020B0604020202020204" pitchFamily="34" charset="0"/>
              <a:buChar char="•"/>
            </a:pPr>
            <a:r>
              <a:rPr lang="en-US" sz="1600" dirty="0"/>
              <a:t>Using F2 instead of accuracy on oversampled data had no effect on evaluation metrics. </a:t>
            </a:r>
          </a:p>
          <a:p>
            <a:pPr marL="285750" indent="-285750">
              <a:buFont typeface="Arial" panose="020B0604020202020204" pitchFamily="34" charset="0"/>
              <a:buChar char="•"/>
            </a:pPr>
            <a:r>
              <a:rPr lang="en-US" sz="1600" dirty="0"/>
              <a:t>The best model used SMOTE oversampling, accuracy loss, 26 maximum splits and 1 minimum observations per leaf.</a:t>
            </a:r>
          </a:p>
          <a:p>
            <a:pPr marL="285750" indent="-285750">
              <a:buFont typeface="Arial" panose="020B0604020202020204" pitchFamily="34" charset="0"/>
              <a:buChar char="•"/>
            </a:pPr>
            <a:r>
              <a:rPr lang="en-US" sz="1600" dirty="0"/>
              <a:t>Minimum leaf size had only a minor effect on model performance.</a:t>
            </a:r>
          </a:p>
          <a:p>
            <a:pPr marL="285750" indent="-285750">
              <a:buFont typeface="Arial" panose="020B0604020202020204" pitchFamily="34" charset="0"/>
              <a:buChar char="•"/>
            </a:pPr>
            <a:r>
              <a:rPr lang="en-US" sz="1600" dirty="0"/>
              <a:t>‘Age’ is by far the most important feature.</a:t>
            </a:r>
          </a:p>
          <a:p>
            <a:endParaRPr lang="en-US" sz="1600" dirty="0"/>
          </a:p>
          <a:p>
            <a:pPr marL="342900" indent="-342900">
              <a:buFont typeface="Arial" panose="020B0604020202020204" pitchFamily="34" charset="0"/>
              <a:buChar char="•"/>
            </a:pPr>
            <a:endParaRPr lang="en-US" sz="1600" dirty="0"/>
          </a:p>
        </p:txBody>
      </p:sp>
      <p:sp>
        <p:nvSpPr>
          <p:cNvPr id="46" name="Rectangle 45">
            <a:extLst>
              <a:ext uri="{FF2B5EF4-FFF2-40B4-BE49-F238E27FC236}">
                <a16:creationId xmlns:a16="http://schemas.microsoft.com/office/drawing/2014/main" id="{D3414485-1EF1-4CDF-B72C-F877C7986729}"/>
              </a:ext>
            </a:extLst>
          </p:cNvPr>
          <p:cNvSpPr/>
          <p:nvPr/>
        </p:nvSpPr>
        <p:spPr>
          <a:xfrm>
            <a:off x="10690001" y="14841536"/>
            <a:ext cx="10520363" cy="564356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b) Choice of Parameters and Experimental Results – K-Nearest Neighbors</a:t>
            </a:r>
          </a:p>
          <a:p>
            <a:pPr marL="285750" indent="-285750">
              <a:buFont typeface="Arial" panose="020B0604020202020204" pitchFamily="34" charset="0"/>
              <a:buChar char="•"/>
            </a:pPr>
            <a:r>
              <a:rPr lang="en-US" sz="1600" dirty="0"/>
              <a:t>The main hyperparameter, number of neighbors, was tuned in the range of 1-16, as 16 is the number of features in the data and thus constitutes the upper bound. Additionally, three different distance measures, i.e., ‘Euclidean distance’, ‘cosine similarity’ and ‘correlation’, were tested, as they belong to three different categories of distance measures [9].</a:t>
            </a:r>
          </a:p>
          <a:p>
            <a:pPr marL="285750" indent="-285750">
              <a:buFont typeface="Arial" panose="020B0604020202020204" pitchFamily="34" charset="0"/>
              <a:buChar char="•"/>
            </a:pPr>
            <a:r>
              <a:rPr lang="en-US" sz="1600" dirty="0"/>
              <a:t>Just like for the DT, SMOTE, stratified cross validation and F2 cross-validation loss were tested to address class imbalance.</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most effective technique that led to significant improvements in sensitivity.</a:t>
            </a:r>
          </a:p>
          <a:p>
            <a:pPr marL="285750" indent="-285750">
              <a:buFont typeface="Arial" panose="020B0604020202020204" pitchFamily="34" charset="0"/>
              <a:buChar char="•"/>
            </a:pPr>
            <a:r>
              <a:rPr lang="en-US" sz="1600" dirty="0"/>
              <a:t>Using F2 instead of accuracy on oversampled data had no effect on evaluation metrics. </a:t>
            </a:r>
          </a:p>
          <a:p>
            <a:pPr marL="285750" indent="-285750">
              <a:buFont typeface="Arial" panose="020B0604020202020204" pitchFamily="34" charset="0"/>
              <a:buChar char="•"/>
            </a:pPr>
            <a:r>
              <a:rPr lang="en-US" sz="1600" dirty="0"/>
              <a:t>The best model used SMOTE oversampling, accuracy loss, 3 neighbors and ‘cosine’ distance.</a:t>
            </a:r>
          </a:p>
          <a:p>
            <a:pPr marL="285750" indent="-285750">
              <a:buFont typeface="Arial" panose="020B0604020202020204" pitchFamily="34" charset="0"/>
              <a:buChar char="•"/>
            </a:pPr>
            <a:r>
              <a:rPr lang="en-US" sz="1600" dirty="0"/>
              <a:t>The different distance functions had only a minor effect on model performance.</a:t>
            </a:r>
          </a:p>
          <a:p>
            <a:endParaRPr lang="en-US" sz="1600" dirty="0"/>
          </a:p>
        </p:txBody>
      </p:sp>
      <p:graphicFrame>
        <p:nvGraphicFramePr>
          <p:cNvPr id="47" name="Table 27">
            <a:extLst>
              <a:ext uri="{FF2B5EF4-FFF2-40B4-BE49-F238E27FC236}">
                <a16:creationId xmlns:a16="http://schemas.microsoft.com/office/drawing/2014/main" id="{62C98E4E-10B2-478C-BE7C-3FCD74CCB53C}"/>
              </a:ext>
            </a:extLst>
          </p:cNvPr>
          <p:cNvGraphicFramePr>
            <a:graphicFrameLocks noGrp="1"/>
          </p:cNvGraphicFramePr>
          <p:nvPr>
            <p:extLst>
              <p:ext uri="{D42A27DB-BD31-4B8C-83A1-F6EECF244321}">
                <p14:modId xmlns:p14="http://schemas.microsoft.com/office/powerpoint/2010/main" val="2253181239"/>
              </p:ext>
            </p:extLst>
          </p:nvPr>
        </p:nvGraphicFramePr>
        <p:xfrm>
          <a:off x="289415" y="18250289"/>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pPr algn="r"/>
                      <a:r>
                        <a:rPr lang="de-DE" sz="1100" dirty="0"/>
                        <a:t>86.9%</a:t>
                      </a:r>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6.6%</a:t>
                      </a: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47.3%</a:t>
                      </a:r>
                      <a:endParaRPr lang="en-GB" sz="1100" dirty="0"/>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87.7%</a:t>
                      </a:r>
                      <a:endParaRPr lang="en-GB" sz="1100" dirty="0"/>
                    </a:p>
                  </a:txBody>
                  <a:tcPr/>
                </a:tc>
                <a:extLst>
                  <a:ext uri="{0D108BD9-81ED-4DB2-BD59-A6C34878D82A}">
                    <a16:rowId xmlns:a16="http://schemas.microsoft.com/office/drawing/2014/main" val="1107554220"/>
                  </a:ext>
                </a:extLst>
              </a:tr>
              <a:tr h="200633">
                <a:tc>
                  <a:txBody>
                    <a:bodyPr/>
                    <a:lstStyle/>
                    <a:p>
                      <a:r>
                        <a:rPr lang="de-DE" sz="1100"/>
                        <a:t>F2-Score</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21.1%</a:t>
                      </a: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a:t>29s</a:t>
                      </a:r>
                      <a:endParaRPr lang="en-GB" sz="1100" dirty="0"/>
                    </a:p>
                  </a:txBody>
                  <a:tcPr/>
                </a:tc>
                <a:extLst>
                  <a:ext uri="{0D108BD9-81ED-4DB2-BD59-A6C34878D82A}">
                    <a16:rowId xmlns:a16="http://schemas.microsoft.com/office/drawing/2014/main" val="1155970600"/>
                  </a:ext>
                </a:extLst>
              </a:tr>
            </a:tbl>
          </a:graphicData>
        </a:graphic>
      </p:graphicFrame>
      <p:graphicFrame>
        <p:nvGraphicFramePr>
          <p:cNvPr id="48" name="Table 27">
            <a:extLst>
              <a:ext uri="{FF2B5EF4-FFF2-40B4-BE49-F238E27FC236}">
                <a16:creationId xmlns:a16="http://schemas.microsoft.com/office/drawing/2014/main" id="{BA25BDC9-95AA-4F84-8E6F-8A6163BA1D61}"/>
              </a:ext>
            </a:extLst>
          </p:cNvPr>
          <p:cNvGraphicFramePr>
            <a:graphicFrameLocks noGrp="1"/>
          </p:cNvGraphicFramePr>
          <p:nvPr>
            <p:extLst>
              <p:ext uri="{D42A27DB-BD31-4B8C-83A1-F6EECF244321}">
                <p14:modId xmlns:p14="http://schemas.microsoft.com/office/powerpoint/2010/main" val="451737587"/>
              </p:ext>
            </p:extLst>
          </p:nvPr>
        </p:nvGraphicFramePr>
        <p:xfrm>
          <a:off x="11120859" y="18246104"/>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pPr algn="r"/>
                      <a:r>
                        <a:rPr lang="de-DE" sz="1100" dirty="0"/>
                        <a:t>97.4%</a:t>
                      </a:r>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9.6%</a:t>
                      </a: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5.3%</a:t>
                      </a:r>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99.1%</a:t>
                      </a:r>
                      <a:endParaRPr lang="en-GB" sz="1100" dirty="0"/>
                    </a:p>
                  </a:txBody>
                  <a:tcPr/>
                </a:tc>
                <a:extLst>
                  <a:ext uri="{0D108BD9-81ED-4DB2-BD59-A6C34878D82A}">
                    <a16:rowId xmlns:a16="http://schemas.microsoft.com/office/drawing/2014/main" val="1107554220"/>
                  </a:ext>
                </a:extLst>
              </a:tr>
              <a:tr h="200633">
                <a:tc>
                  <a:txBody>
                    <a:bodyPr/>
                    <a:lstStyle/>
                    <a:p>
                      <a:r>
                        <a:rPr lang="de-DE" sz="1100" dirty="0"/>
                        <a:t>F2-Score</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5.9%</a:t>
                      </a: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~10 min</a:t>
                      </a:r>
                      <a:endParaRPr lang="en-GB" sz="1100" dirty="0"/>
                    </a:p>
                  </a:txBody>
                  <a:tcPr/>
                </a:tc>
                <a:extLst>
                  <a:ext uri="{0D108BD9-81ED-4DB2-BD59-A6C34878D82A}">
                    <a16:rowId xmlns:a16="http://schemas.microsoft.com/office/drawing/2014/main" val="1155970600"/>
                  </a:ext>
                </a:extLst>
              </a:tr>
            </a:tbl>
          </a:graphicData>
        </a:graphic>
      </p:graphicFrame>
      <p:pic>
        <p:nvPicPr>
          <p:cNvPr id="1025" name="Picture 1">
            <a:extLst>
              <a:ext uri="{FF2B5EF4-FFF2-40B4-BE49-F238E27FC236}">
                <a16:creationId xmlns:a16="http://schemas.microsoft.com/office/drawing/2014/main" id="{4BF10F98-27ED-4055-91C9-78898CF991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82421" y="17842288"/>
            <a:ext cx="2779709" cy="2538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5BB509-467D-444E-B16B-4EB0B6475D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98346" y="17933106"/>
            <a:ext cx="3292275" cy="24666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F00AC03-E842-47C1-87F5-B0CB92A0893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057" y="18099874"/>
            <a:ext cx="3257550" cy="233845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76FAB160-9DDD-4FC5-9A37-D2467695333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3742" y="17933106"/>
            <a:ext cx="32575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0CF195F8-97DD-44FC-B770-334654B8C9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8647" y="17841889"/>
            <a:ext cx="2774398" cy="25391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900697-72E1-4B12-AEB1-650471BC73C9}"/>
              </a:ext>
            </a:extLst>
          </p:cNvPr>
          <p:cNvSpPr txBox="1"/>
          <p:nvPr/>
        </p:nvSpPr>
        <p:spPr>
          <a:xfrm>
            <a:off x="11120859" y="17988254"/>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Classification </a:t>
            </a:r>
            <a:r>
              <a:rPr lang="de-DE" sz="900" b="1" dirty="0" err="1">
                <a:latin typeface="Arial" panose="020B0604020202020204" pitchFamily="34" charset="0"/>
                <a:cs typeface="Arial" panose="020B0604020202020204" pitchFamily="34" charset="0"/>
              </a:rPr>
              <a:t>Metrics</a:t>
            </a:r>
            <a:endParaRPr lang="en-GB" sz="900" b="1"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E382EBAA-0308-4F3E-AC2C-9C46ED7F0AA2}"/>
              </a:ext>
            </a:extLst>
          </p:cNvPr>
          <p:cNvSpPr txBox="1"/>
          <p:nvPr/>
        </p:nvSpPr>
        <p:spPr>
          <a:xfrm>
            <a:off x="289415" y="17984458"/>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Classification </a:t>
            </a:r>
            <a:r>
              <a:rPr lang="de-DE" sz="900" b="1" dirty="0" err="1">
                <a:latin typeface="Arial" panose="020B0604020202020204" pitchFamily="34" charset="0"/>
                <a:cs typeface="Arial" panose="020B0604020202020204" pitchFamily="34" charset="0"/>
              </a:rPr>
              <a:t>Metrics</a:t>
            </a:r>
            <a:endParaRPr lang="en-GB" sz="900" b="1"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5C57AA07-FDBE-4074-BE54-16CF480D4D37}"/>
              </a:ext>
            </a:extLst>
          </p:cNvPr>
          <p:cNvSpPr txBox="1"/>
          <p:nvPr/>
        </p:nvSpPr>
        <p:spPr>
          <a:xfrm>
            <a:off x="2674190" y="17984458"/>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Feature </a:t>
            </a:r>
            <a:r>
              <a:rPr lang="de-DE" sz="900" b="1" dirty="0" err="1">
                <a:latin typeface="Arial" panose="020B0604020202020204" pitchFamily="34" charset="0"/>
                <a:cs typeface="Arial" panose="020B0604020202020204" pitchFamily="34" charset="0"/>
              </a:rPr>
              <a:t>Importance</a:t>
            </a:r>
            <a:r>
              <a:rPr lang="de-DE" sz="900" b="1" dirty="0">
                <a:latin typeface="Arial" panose="020B0604020202020204" pitchFamily="34" charset="0"/>
                <a:cs typeface="Arial" panose="020B0604020202020204" pitchFamily="34" charset="0"/>
              </a:rPr>
              <a:t> DT</a:t>
            </a:r>
            <a:endParaRPr lang="en-GB" sz="900" b="1"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A53CE14B-E5FB-4B9D-A382-EA6552967C1D}"/>
              </a:ext>
            </a:extLst>
          </p:cNvPr>
          <p:cNvSpPr txBox="1"/>
          <p:nvPr/>
        </p:nvSpPr>
        <p:spPr>
          <a:xfrm>
            <a:off x="5552764" y="17847896"/>
            <a:ext cx="1439287" cy="230832"/>
          </a:xfrm>
          <a:prstGeom prst="rect">
            <a:avLst/>
          </a:prstGeom>
          <a:noFill/>
        </p:spPr>
        <p:txBody>
          <a:bodyPr wrap="square" rtlCol="0">
            <a:spAutoFit/>
          </a:bodyPr>
          <a:lstStyle/>
          <a:p>
            <a:r>
              <a:rPr lang="de-DE" sz="900" b="1" dirty="0" err="1">
                <a:latin typeface="Arial" panose="020B0604020202020204" pitchFamily="34" charset="0"/>
                <a:cs typeface="Arial" panose="020B0604020202020204" pitchFamily="34" charset="0"/>
              </a:rPr>
              <a:t>Confusion</a:t>
            </a:r>
            <a:r>
              <a:rPr lang="de-DE" sz="900" b="1" dirty="0">
                <a:latin typeface="Arial" panose="020B0604020202020204" pitchFamily="34" charset="0"/>
                <a:cs typeface="Arial" panose="020B0604020202020204" pitchFamily="34" charset="0"/>
              </a:rPr>
              <a:t> Matrix DT</a:t>
            </a:r>
            <a:endParaRPr lang="en-GB" sz="900" b="1"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3A57C904-D174-4D0C-BDDB-805FD24D4134}"/>
              </a:ext>
            </a:extLst>
          </p:cNvPr>
          <p:cNvSpPr txBox="1"/>
          <p:nvPr/>
        </p:nvSpPr>
        <p:spPr>
          <a:xfrm>
            <a:off x="8305225" y="17817689"/>
            <a:ext cx="1753175" cy="230832"/>
          </a:xfrm>
          <a:prstGeom prst="rect">
            <a:avLst/>
          </a:prstGeom>
          <a:solidFill>
            <a:schemeClr val="bg1"/>
          </a:solidFill>
        </p:spPr>
        <p:txBody>
          <a:bodyPr wrap="square" rtlCol="0">
            <a:spAutoFit/>
          </a:bodyPr>
          <a:lstStyle/>
          <a:p>
            <a:r>
              <a:rPr lang="de-DE" sz="900" b="1" dirty="0" err="1">
                <a:latin typeface="Arial" panose="020B0604020202020204" pitchFamily="34" charset="0"/>
                <a:cs typeface="Arial" panose="020B0604020202020204" pitchFamily="34" charset="0"/>
              </a:rPr>
              <a:t>Objective</a:t>
            </a:r>
            <a:r>
              <a:rPr lang="de-DE" sz="900" b="1" dirty="0">
                <a:latin typeface="Arial" panose="020B0604020202020204" pitchFamily="34" charset="0"/>
                <a:cs typeface="Arial" panose="020B0604020202020204" pitchFamily="34" charset="0"/>
              </a:rPr>
              <a:t> </a:t>
            </a:r>
            <a:r>
              <a:rPr lang="de-DE" sz="900" b="1" dirty="0" err="1">
                <a:latin typeface="Arial" panose="020B0604020202020204" pitchFamily="34" charset="0"/>
                <a:cs typeface="Arial" panose="020B0604020202020204" pitchFamily="34" charset="0"/>
              </a:rPr>
              <a:t>Function</a:t>
            </a:r>
            <a:r>
              <a:rPr lang="de-DE" sz="900" b="1" dirty="0">
                <a:latin typeface="Arial" panose="020B0604020202020204" pitchFamily="34" charset="0"/>
                <a:cs typeface="Arial" panose="020B0604020202020204" pitchFamily="34" charset="0"/>
              </a:rPr>
              <a:t> DT </a:t>
            </a:r>
            <a:endParaRPr lang="en-GB" sz="900" b="1"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2E80B86F-C390-44AA-9054-7EF79E5AC06A}"/>
              </a:ext>
            </a:extLst>
          </p:cNvPr>
          <p:cNvSpPr txBox="1"/>
          <p:nvPr/>
        </p:nvSpPr>
        <p:spPr>
          <a:xfrm>
            <a:off x="18214365" y="17817689"/>
            <a:ext cx="1753175" cy="230832"/>
          </a:xfrm>
          <a:prstGeom prst="rect">
            <a:avLst/>
          </a:prstGeom>
          <a:solidFill>
            <a:schemeClr val="bg1"/>
          </a:solidFill>
        </p:spPr>
        <p:txBody>
          <a:bodyPr wrap="square" rtlCol="0">
            <a:spAutoFit/>
          </a:bodyPr>
          <a:lstStyle/>
          <a:p>
            <a:r>
              <a:rPr lang="de-DE" sz="900" b="1" dirty="0" err="1">
                <a:latin typeface="Arial" panose="020B0604020202020204" pitchFamily="34" charset="0"/>
                <a:cs typeface="Arial" panose="020B0604020202020204" pitchFamily="34" charset="0"/>
              </a:rPr>
              <a:t>Objective</a:t>
            </a:r>
            <a:r>
              <a:rPr lang="de-DE" sz="900" b="1" dirty="0">
                <a:latin typeface="Arial" panose="020B0604020202020204" pitchFamily="34" charset="0"/>
                <a:cs typeface="Arial" panose="020B0604020202020204" pitchFamily="34" charset="0"/>
              </a:rPr>
              <a:t> </a:t>
            </a:r>
            <a:r>
              <a:rPr lang="de-DE" sz="900" b="1" dirty="0" err="1">
                <a:latin typeface="Arial" panose="020B0604020202020204" pitchFamily="34" charset="0"/>
                <a:cs typeface="Arial" panose="020B0604020202020204" pitchFamily="34" charset="0"/>
              </a:rPr>
              <a:t>Function</a:t>
            </a:r>
            <a:r>
              <a:rPr lang="de-DE" sz="900" b="1" dirty="0">
                <a:latin typeface="Arial" panose="020B0604020202020204" pitchFamily="34" charset="0"/>
                <a:cs typeface="Arial" panose="020B0604020202020204" pitchFamily="34" charset="0"/>
              </a:rPr>
              <a:t> KNN </a:t>
            </a:r>
            <a:endParaRPr lang="en-GB" sz="900" b="1"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900692AE-3408-4244-90AD-EFCE7D4E3630}"/>
              </a:ext>
            </a:extLst>
          </p:cNvPr>
          <p:cNvSpPr txBox="1"/>
          <p:nvPr/>
        </p:nvSpPr>
        <p:spPr>
          <a:xfrm>
            <a:off x="14312116" y="17847896"/>
            <a:ext cx="1439287" cy="230832"/>
          </a:xfrm>
          <a:prstGeom prst="rect">
            <a:avLst/>
          </a:prstGeom>
          <a:noFill/>
        </p:spPr>
        <p:txBody>
          <a:bodyPr wrap="square" rtlCol="0">
            <a:spAutoFit/>
          </a:bodyPr>
          <a:lstStyle/>
          <a:p>
            <a:r>
              <a:rPr lang="de-DE" sz="900" b="1" dirty="0" err="1">
                <a:latin typeface="Arial" panose="020B0604020202020204" pitchFamily="34" charset="0"/>
                <a:cs typeface="Arial" panose="020B0604020202020204" pitchFamily="34" charset="0"/>
              </a:rPr>
              <a:t>Confusion</a:t>
            </a:r>
            <a:r>
              <a:rPr lang="de-DE" sz="900" b="1" dirty="0">
                <a:latin typeface="Arial" panose="020B0604020202020204" pitchFamily="34" charset="0"/>
                <a:cs typeface="Arial" panose="020B0604020202020204" pitchFamily="34" charset="0"/>
              </a:rPr>
              <a:t> Matrix KNN</a:t>
            </a:r>
            <a:endParaRPr lang="en-GB" sz="900" b="1" dirty="0">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6E6A2A97-16FA-46BF-9BA1-C053D10321CC}"/>
              </a:ext>
            </a:extLst>
          </p:cNvPr>
          <p:cNvSpPr/>
          <p:nvPr/>
        </p:nvSpPr>
        <p:spPr>
          <a:xfrm>
            <a:off x="173626" y="26582410"/>
            <a:ext cx="10516375" cy="350865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8) Lessons Learned and Future Work</a:t>
            </a:r>
          </a:p>
          <a:p>
            <a:pPr marL="285750" indent="-285750">
              <a:buFont typeface="Arial" panose="020B0604020202020204" pitchFamily="34" charset="0"/>
              <a:buChar char="•"/>
            </a:pPr>
            <a:r>
              <a:rPr lang="en-US" sz="1600" dirty="0"/>
              <a:t>Adequate preprocessing techniques like SMOTE oversampling are critical to enable the model to learn a relevant decision boundary from imbalanced data.</a:t>
            </a:r>
          </a:p>
          <a:p>
            <a:pPr marL="285750" indent="-285750">
              <a:buFont typeface="Arial" panose="020B0604020202020204" pitchFamily="34" charset="0"/>
              <a:buChar char="•"/>
            </a:pPr>
            <a:r>
              <a:rPr lang="en-US" sz="1600" dirty="0"/>
              <a:t>The effect of F2 objective function has only limited impact, on the optimal hyperparameters.</a:t>
            </a:r>
          </a:p>
          <a:p>
            <a:pPr marL="285750" indent="-285750">
              <a:buFont typeface="Arial" panose="020B0604020202020204" pitchFamily="34" charset="0"/>
              <a:buChar char="•"/>
            </a:pPr>
            <a:r>
              <a:rPr lang="en-US" sz="1600" dirty="0"/>
              <a:t>The long prediction time of KNN outweighs the benefits of not having  a training period, when applied to large data sets.</a:t>
            </a:r>
          </a:p>
          <a:p>
            <a:pPr marL="285750" indent="-285750">
              <a:buFont typeface="Arial" panose="020B0604020202020204" pitchFamily="34" charset="0"/>
              <a:buChar char="•"/>
            </a:pPr>
            <a:r>
              <a:rPr lang="en-US" sz="1600" dirty="0"/>
              <a:t>For KNN, the number of neighbors, and for DT, the maximum number of splits are the most important hyperparameters, that when tuned correctly find the optimal tradeoff between bias and variance of the final model.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Future work could explore the impact of additional preprocessing techniques like PCA dimensionality reduction or the use of mixing over- and undersampling to create balanced data.</a:t>
            </a:r>
          </a:p>
          <a:p>
            <a:pPr marL="285750" indent="-285750">
              <a:buFont typeface="Arial" panose="020B0604020202020204" pitchFamily="34" charset="0"/>
              <a:buChar char="•"/>
            </a:pPr>
            <a:r>
              <a:rPr lang="en-US" sz="1600" dirty="0"/>
              <a:t>Additionally, feature selection techniques could be explored to remove the number of irrelevant features with the goal of improving the KNN classifier.</a:t>
            </a:r>
          </a:p>
          <a:p>
            <a:pPr marL="285750" indent="-285750">
              <a:buFont typeface="Arial" panose="020B0604020202020204" pitchFamily="34" charset="0"/>
              <a:buChar char="•"/>
            </a:pPr>
            <a:r>
              <a:rPr lang="en-US" sz="1600" dirty="0"/>
              <a:t>Also, future work could explore the effect of other hyperparameters for DT and KNN that were not tuned in this analysis.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57" name="Rectangle 56">
            <a:extLst>
              <a:ext uri="{FF2B5EF4-FFF2-40B4-BE49-F238E27FC236}">
                <a16:creationId xmlns:a16="http://schemas.microsoft.com/office/drawing/2014/main" id="{F32895C9-5260-47AF-8CE1-0BF07F02242D}"/>
              </a:ext>
            </a:extLst>
          </p:cNvPr>
          <p:cNvSpPr/>
          <p:nvPr/>
        </p:nvSpPr>
        <p:spPr>
          <a:xfrm>
            <a:off x="173626" y="20484975"/>
            <a:ext cx="21036738" cy="609612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7) Analysis and Critical Evaluation of Results</a:t>
            </a:r>
          </a:p>
          <a:p>
            <a:pPr marL="285750" indent="-285750">
              <a:buFont typeface="Arial" panose="020B0604020202020204" pitchFamily="34" charset="0"/>
              <a:buChar char="•"/>
            </a:pPr>
            <a:r>
              <a:rPr lang="en-US" sz="1600" dirty="0"/>
              <a:t>The above analysis shows that the DT model is better suited for the application in cerebral stroke prediction compared to KNN. The main advantage of DT is the recall of 47.3% compared to only 5.3% for KNN. This is especially important in the medical context, where a false negatives, i.e., an undetected stroke, can cause serious harm to the patient, whereas a false positive, i.e., predicting a stroke in a healthy patient, will only result in an unnecessary trip to the hospital. In addition, this almost 10-fold increase in sensitivity, only increases the false-positive rate of the algorithm by 3.1%, from 90.4% to 93.5%.  This overall improvement is also reflected in the F2-score of 21.1% for DT compared to only 5.9% for KNN.</a:t>
            </a:r>
          </a:p>
          <a:p>
            <a:pPr marL="285750" indent="-285750">
              <a:buFont typeface="Arial" panose="020B0604020202020204" pitchFamily="34" charset="0"/>
              <a:buChar char="•"/>
            </a:pPr>
            <a:r>
              <a:rPr lang="en-US" sz="1600" dirty="0"/>
              <a:t>While the accuracy in the KNN model is 10.5% higher compared to the DT, this seems to stem mainly from the fact that KNN is more reluctant to predict the minority class. </a:t>
            </a:r>
          </a:p>
          <a:p>
            <a:pPr marL="285750" indent="-285750">
              <a:buFont typeface="Arial" panose="020B0604020202020204" pitchFamily="34" charset="0"/>
              <a:buChar char="•"/>
            </a:pPr>
            <a:r>
              <a:rPr lang="en-US" sz="1600" dirty="0"/>
              <a:t>One possible reason for the superior performance of the DT, which is in line with the initial hypothesis, stems from the fact that the distribution of feature importance is similar to that of Lui, Fan and Wu (2019), which is characterized by ‘Age’ being by far the most important feature, while most others have very little importance. Thus, the analysis constitutes further evidence that DTs excel in an environment with one or few dominant features.</a:t>
            </a:r>
          </a:p>
          <a:p>
            <a:pPr marL="285750" indent="-285750">
              <a:buFont typeface="Arial" panose="020B0604020202020204" pitchFamily="34" charset="0"/>
              <a:buChar char="•"/>
            </a:pPr>
            <a:r>
              <a:rPr lang="en-US" sz="1600" dirty="0"/>
              <a:t>In line with the initial hypothesis, the runtime of KNN is also significantly longer than that of the DT model. Especially because training a single decision tree is not very computationally intensive, the KNN model cannot make up for its long prediction time by not having a training period.</a:t>
            </a:r>
          </a:p>
          <a:p>
            <a:pPr marL="285750" indent="-285750">
              <a:buFont typeface="Arial" panose="020B0604020202020204" pitchFamily="34" charset="0"/>
              <a:buChar char="•"/>
            </a:pPr>
            <a:r>
              <a:rPr lang="en-US" sz="1600" dirty="0"/>
              <a:t>Also in line with the initial hypothesis, the 32.6% specificity, and 67.4% sensitivity from the deep learning model by Lui, Fan and Wu (2019) were note exceeded, most likely because the simpler DT and KNN algorithms are less well suited to pick up on more nuanced feature interactions.</a:t>
            </a:r>
          </a:p>
          <a:p>
            <a:pPr marL="285750" indent="-285750">
              <a:buFont typeface="Arial" panose="020B0604020202020204" pitchFamily="34" charset="0"/>
              <a:buChar char="•"/>
            </a:pPr>
            <a:r>
              <a:rPr lang="en-US" sz="1600" dirty="0"/>
              <a:t>From the DT objective function plot, one can clearly see that the maximum number of splits are the more important feature, as the plane is almost completely flat in the ‘</a:t>
            </a:r>
            <a:r>
              <a:rPr lang="en-US" sz="1600" dirty="0" err="1"/>
              <a:t>MinLeafSize</a:t>
            </a:r>
            <a:r>
              <a:rPr lang="en-US" sz="1600" dirty="0"/>
              <a:t>’ axis. This suggests that the partitioning algorithm is usually stopped by reaching the maximum number of splits, before the size of the leaf nodes starts to get affected by the limitation. </a:t>
            </a:r>
          </a:p>
          <a:p>
            <a:pPr marL="285750" indent="-285750">
              <a:buFont typeface="Arial" panose="020B0604020202020204" pitchFamily="34" charset="0"/>
              <a:buChar char="•"/>
            </a:pPr>
            <a:r>
              <a:rPr lang="en-US" sz="1600" dirty="0"/>
              <a:t>Similarly, for KNN, the objective function plot is mainly influenced by the number of neighbors, whereas the distance functions chosen do not have a big impact.</a:t>
            </a:r>
          </a:p>
          <a:p>
            <a:pPr marL="285750" indent="-285750">
              <a:buFont typeface="Arial" panose="020B0604020202020204" pitchFamily="34" charset="0"/>
              <a:buChar char="•"/>
            </a:pPr>
            <a:r>
              <a:rPr lang="en-US" sz="1600" dirty="0"/>
              <a:t>In accordance with the initial hypothesis, without specifically addressing the class imbalance the DT and KNN models drastically overfit to the majority class while hyperparameter tuning. This results in low variance, at the cost of high bias. While they have a seemingly high accuracy of 98.2%  (see Appendix) this just represents the share of the majority class in the data. The confusion matrix confirms that both models in fact only predict ‘no stroke’ for every observation. </a:t>
            </a:r>
          </a:p>
          <a:p>
            <a:pPr marL="285750" indent="-285750">
              <a:buFont typeface="Arial" panose="020B0604020202020204" pitchFamily="34" charset="0"/>
              <a:buChar char="•"/>
            </a:pPr>
            <a:r>
              <a:rPr lang="en-US" sz="1600" dirty="0"/>
              <a:t>Stratified cross-validation did not improve models’ ability to model the majority class. While it eliminates the chance of having zero observations of ‘stroke’ in a given fold, the imbalance remains too high for the algorithms correctly model it. </a:t>
            </a:r>
          </a:p>
          <a:p>
            <a:pPr marL="285750" indent="-285750">
              <a:buFont typeface="Arial" panose="020B0604020202020204" pitchFamily="34" charset="0"/>
              <a:buChar char="•"/>
            </a:pPr>
            <a:r>
              <a:rPr lang="en-US" sz="1600" dirty="0"/>
              <a:t>The results presented in section 6) show that SMOTE oversampling is indeed an effective technique of addressing the class imbalances. By having an equal amount of ‘stroke’ and ‘no stroke’ observations in the training data, the models are able to learn an effective decision boundary to discriminate between the two classes.</a:t>
            </a:r>
          </a:p>
          <a:p>
            <a:pPr marL="285750" indent="-285750">
              <a:buFont typeface="Arial" panose="020B0604020202020204" pitchFamily="34" charset="0"/>
              <a:buChar char="•"/>
            </a:pPr>
            <a:r>
              <a:rPr lang="en-US" sz="1600" dirty="0"/>
              <a:t>The effect of choosing F2-score over accuracy as the objective function in Bayesian hyperparameter optimization is ambiguous. When SMOTE is applied to the training data, the final models that result from hyperparameter tuning have identical evaluation metrics on the test set, independent on the objective function. This suggests that in a balanced data setting, the model that achieves the highest accuracy is very similar to the one that maximizes F2 score. However, during an imbalanced setting, i.e., for regular and stratified cross-validation, the objective function had some effect on the final model. With regular cross-validation, the final DT and KNN model made some minority class predictions, albeit with a very small recall under 1%. With stratified cross-validation, only the final KNN made minority class predictions, whereas the DT only predicted the majority class. These apparent inconsistencies in the improvements by an F2 objective function may be the cause of the random CV splitting, especially since the overall influence of the objective function seems to be small. </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4552</TotalTime>
  <Words>3475</Words>
  <Application>Microsoft Office PowerPoint</Application>
  <PresentationFormat>Custom</PresentationFormat>
  <Paragraphs>180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NexusSerif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62</cp:revision>
  <dcterms:created xsi:type="dcterms:W3CDTF">2021-11-17T15:29:48Z</dcterms:created>
  <dcterms:modified xsi:type="dcterms:W3CDTF">2021-12-01T14:43:10Z</dcterms:modified>
</cp:coreProperties>
</file>