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60"/>
  </p:normalViewPr>
  <p:slideViewPr>
    <p:cSldViewPr snapToGrid="0">
      <p:cViewPr>
        <p:scale>
          <a:sx n="33" d="100"/>
          <a:sy n="33" d="100"/>
        </p:scale>
        <p:origin x="3180" y="-516"/>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11/30/2021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11/30/2021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11/30/2021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11/30/2021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11/30/2021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11/30/2021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11/30/2021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5910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4484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5608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07968"/>
            <a:ext cx="21004894" cy="575211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it is not much more prevalent among ‘active’ </a:t>
            </a:r>
            <a:br>
              <a:rPr lang="en-GB" sz="1600" dirty="0">
                <a:solidFill>
                  <a:srgbClr val="2E2E2E"/>
                </a:solidFill>
                <a:latin typeface="NexusSerif"/>
              </a:rPr>
            </a:br>
            <a:r>
              <a:rPr lang="en-GB" sz="1600" dirty="0">
                <a:solidFill>
                  <a:srgbClr val="2E2E2E"/>
                </a:solidFill>
                <a:latin typeface="NexusSerif"/>
              </a:rPr>
              <a:t>smokers. 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4484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263207"/>
            <a:ext cx="21040725" cy="3607615"/>
            <a:chOff x="171450" y="9720307"/>
            <a:chExt cx="21040725" cy="3015283"/>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015283"/>
              <a:chOff x="171450" y="9720308"/>
              <a:chExt cx="21040725" cy="584152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a)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584152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b) Model description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178126"/>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212023"/>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207686"/>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207686"/>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690001" y="26633210"/>
            <a:ext cx="10481131" cy="3508653"/>
          </a:xfrm>
          <a:prstGeom prst="rect">
            <a:avLst/>
          </a:prstGeom>
          <a:noFill/>
          <a:ln w="38100">
            <a:solidFill>
              <a:schemeClr val="tx1"/>
            </a:solidFill>
          </a:ln>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a:p>
            <a:r>
              <a:rPr lang="en-US" sz="1200" dirty="0"/>
              <a:t>[9] Abu </a:t>
            </a:r>
            <a:r>
              <a:rPr lang="en-US" sz="1200" dirty="0" err="1"/>
              <a:t>Alfeilat</a:t>
            </a:r>
            <a:r>
              <a:rPr lang="en-US" sz="1200" dirty="0"/>
              <a:t>, H. A., </a:t>
            </a:r>
            <a:r>
              <a:rPr lang="en-US" sz="1200" dirty="0" err="1"/>
              <a:t>Hassanat</a:t>
            </a:r>
            <a:r>
              <a:rPr lang="en-US" sz="1200" dirty="0"/>
              <a:t>, A. B., </a:t>
            </a:r>
            <a:r>
              <a:rPr lang="en-US" sz="1200" dirty="0" err="1"/>
              <a:t>Lasassmeh</a:t>
            </a:r>
            <a:r>
              <a:rPr lang="en-US" sz="1200" dirty="0"/>
              <a:t>, O., </a:t>
            </a:r>
            <a:r>
              <a:rPr lang="en-US" sz="1200" dirty="0" err="1"/>
              <a:t>Tarawneh</a:t>
            </a:r>
            <a:r>
              <a:rPr lang="en-US" sz="1200" dirty="0"/>
              <a:t>, A. S., </a:t>
            </a:r>
            <a:r>
              <a:rPr lang="en-US" sz="1200" dirty="0" err="1"/>
              <a:t>Alhasanat</a:t>
            </a:r>
            <a:r>
              <a:rPr lang="en-US" sz="1200" dirty="0"/>
              <a:t>, M. B., </a:t>
            </a:r>
            <a:r>
              <a:rPr lang="en-US" sz="1200" dirty="0" err="1"/>
              <a:t>Eyal</a:t>
            </a:r>
            <a:r>
              <a:rPr lang="en-US" sz="1200" dirty="0"/>
              <a:t> Salman, H. S., &amp; Prasath, V. S. (2019). Effects of distance measure choice on k-nearest neighbor classifier performance: a review. Big data, 7(4), 221-248.</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1875502"/>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71.6% accuracy, 32.6% specificity, and 67.4% sensitivity/recall.</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categorial variables with low correlation. </a:t>
            </a:r>
          </a:p>
          <a:p>
            <a:pPr marL="342900" indent="-342900">
              <a:buFont typeface="Arial" panose="020B0604020202020204" pitchFamily="34" charset="0"/>
              <a:buChar char="•"/>
            </a:pPr>
            <a:r>
              <a:rPr lang="en-US" sz="1600" dirty="0"/>
              <a:t>KNN is expected to have a longer cross validation runtime,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4169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3337377855"/>
              </p:ext>
            </p:extLst>
          </p:nvPr>
        </p:nvGraphicFramePr>
        <p:xfrm>
          <a:off x="9730631" y="51325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1875502"/>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 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 validation and regular cross validation as a baseline.</a:t>
            </a:r>
          </a:p>
          <a:p>
            <a:pPr marL="342900" indent="-342900">
              <a:buFont typeface="Arial" panose="020B0604020202020204" pitchFamily="34" charset="0"/>
              <a:buChar char="•"/>
            </a:pPr>
            <a:r>
              <a:rPr lang="en-US" sz="1600" dirty="0"/>
              <a:t>Additionally, for each approach, the effect of using an F-measure, which is a classification metric derived from precision and recall, instead of accuracy as the cross-validation loss function is tested. Specifically, an F2 measure is chosen as it applies higher importance to recall, which is a desired characteristic for models in the medical domain.</a:t>
            </a:r>
          </a:p>
          <a:p>
            <a:pPr marL="342900" indent="-342900">
              <a:buFont typeface="Arial" panose="020B0604020202020204" pitchFamily="34" charset="0"/>
              <a:buChar char="•"/>
            </a:pPr>
            <a:r>
              <a:rPr lang="en-US" sz="1600" dirty="0"/>
              <a:t>Thus, six models are tuned in total.</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2798034320"/>
              </p:ext>
            </p:extLst>
          </p:nvPr>
        </p:nvGraphicFramePr>
        <p:xfrm>
          <a:off x="11682654" y="51343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3299303266"/>
              </p:ext>
            </p:extLst>
          </p:nvPr>
        </p:nvGraphicFramePr>
        <p:xfrm>
          <a:off x="13847229" y="51402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3830399980"/>
              </p:ext>
            </p:extLst>
          </p:nvPr>
        </p:nvGraphicFramePr>
        <p:xfrm>
          <a:off x="7628928" y="51327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1584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1537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2356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78930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79964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79964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79495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2704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
        <p:nvSpPr>
          <p:cNvPr id="45" name="Rectangle 44">
            <a:extLst>
              <a:ext uri="{FF2B5EF4-FFF2-40B4-BE49-F238E27FC236}">
                <a16:creationId xmlns:a16="http://schemas.microsoft.com/office/drawing/2014/main" id="{5BC59031-FDA2-477F-A2F7-83D6A9D62AFD}"/>
              </a:ext>
            </a:extLst>
          </p:cNvPr>
          <p:cNvSpPr/>
          <p:nvPr/>
        </p:nvSpPr>
        <p:spPr>
          <a:xfrm>
            <a:off x="173626" y="14689136"/>
            <a:ext cx="10518188" cy="564356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a) Choice of Parameters and Experimental Results – Decision Tree</a:t>
            </a:r>
          </a:p>
          <a:p>
            <a:pPr marL="342900" indent="-342900">
              <a:buFont typeface="Arial" panose="020B0604020202020204" pitchFamily="34" charset="0"/>
              <a:buChar char="•"/>
            </a:pPr>
            <a:r>
              <a:rPr lang="en-US" sz="1600" dirty="0"/>
              <a:t>To prevent overfitting to stopping criterions, i.e., the maximum number of splits and minimum size of leaf nodes, were tuned in a range of 1-30, which limit the depth of the final tree.</a:t>
            </a:r>
          </a:p>
          <a:p>
            <a:pPr marL="342900" indent="-342900">
              <a:buFont typeface="Arial" panose="020B0604020202020204" pitchFamily="34" charset="0"/>
              <a:buChar char="•"/>
            </a:pPr>
            <a:r>
              <a:rPr lang="en-US" sz="1600" dirty="0"/>
              <a:t>To help deal with the highly imbalanced data, the effects of implementing stratified cross-validation and SMOTE oversampling, as well as choosing F2-score instead of accuracy as the cross-validation loss function were tested.</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preprocessing method that led to significant improvements in sensitivity.</a:t>
            </a:r>
          </a:p>
          <a:p>
            <a:pPr marL="285750" indent="-285750">
              <a:buFont typeface="Arial" panose="020B0604020202020204" pitchFamily="34" charset="0"/>
              <a:buChar char="•"/>
            </a:pPr>
            <a:r>
              <a:rPr lang="en-US" sz="1600" dirty="0"/>
              <a:t>Using F2 instead of accuracy had a negligible effect on evaluation metrics. </a:t>
            </a:r>
          </a:p>
          <a:p>
            <a:pPr marL="285750" indent="-285750">
              <a:buFont typeface="Arial" panose="020B0604020202020204" pitchFamily="34" charset="0"/>
              <a:buChar char="•"/>
            </a:pPr>
            <a:r>
              <a:rPr lang="en-US" sz="1600" dirty="0"/>
              <a:t>The best model used SMOTE oversampling, accuracy loss, 26 maximum splits and 1 minimum observations per leaf.</a:t>
            </a:r>
          </a:p>
          <a:p>
            <a:pPr marL="285750" indent="-285750">
              <a:buFont typeface="Arial" panose="020B0604020202020204" pitchFamily="34" charset="0"/>
              <a:buChar char="•"/>
            </a:pPr>
            <a:r>
              <a:rPr lang="en-US" sz="1600" dirty="0"/>
              <a:t>Minimum leaf size had only a minor effect on model performance.</a:t>
            </a:r>
          </a:p>
          <a:p>
            <a:pPr marL="285750" indent="-285750">
              <a:buFont typeface="Arial" panose="020B0604020202020204" pitchFamily="34" charset="0"/>
              <a:buChar char="•"/>
            </a:pPr>
            <a:r>
              <a:rPr lang="en-US" sz="1600" dirty="0"/>
              <a:t>‘Age’ is by far the most important feature.</a:t>
            </a:r>
          </a:p>
          <a:p>
            <a:endParaRPr lang="en-US" sz="1600" dirty="0"/>
          </a:p>
          <a:p>
            <a:pPr marL="342900" indent="-342900">
              <a:buFont typeface="Arial" panose="020B0604020202020204" pitchFamily="34" charset="0"/>
              <a:buChar char="•"/>
            </a:pPr>
            <a:endParaRPr lang="en-US" sz="1600" dirty="0"/>
          </a:p>
        </p:txBody>
      </p:sp>
      <p:sp>
        <p:nvSpPr>
          <p:cNvPr id="46" name="Rectangle 45">
            <a:extLst>
              <a:ext uri="{FF2B5EF4-FFF2-40B4-BE49-F238E27FC236}">
                <a16:creationId xmlns:a16="http://schemas.microsoft.com/office/drawing/2014/main" id="{D3414485-1EF1-4CDF-B72C-F877C7986729}"/>
              </a:ext>
            </a:extLst>
          </p:cNvPr>
          <p:cNvSpPr/>
          <p:nvPr/>
        </p:nvSpPr>
        <p:spPr>
          <a:xfrm>
            <a:off x="10690001" y="14689136"/>
            <a:ext cx="10520363" cy="564356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b) Choice of Parameters and Experimental Results – K-Nearest Neighbors</a:t>
            </a:r>
          </a:p>
          <a:p>
            <a:pPr marL="285750" indent="-285750">
              <a:buFont typeface="Arial" panose="020B0604020202020204" pitchFamily="34" charset="0"/>
              <a:buChar char="•"/>
            </a:pPr>
            <a:r>
              <a:rPr lang="en-US" sz="1600" dirty="0"/>
              <a:t>The main hyperparameter, number of neighbors, was tuned in the range of 1-16, as 16 is the number of features in the data and thus constitutes the upper bound. Additionally, three different distance measures, i.e., ‘Euclidean distance’, ‘cosine similarity’ and ‘correlation’, were tested, as they belong to three different categories of distance measures [9].</a:t>
            </a:r>
          </a:p>
          <a:p>
            <a:pPr marL="285750" indent="-285750">
              <a:buFont typeface="Arial" panose="020B0604020202020204" pitchFamily="34" charset="0"/>
              <a:buChar char="•"/>
            </a:pPr>
            <a:r>
              <a:rPr lang="en-US" sz="1600" dirty="0"/>
              <a:t>Just like for the DT, SMOTE, stratified cross validation and F2 cross-validation loss were tested to address class imbalance.</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most effective preprocessing method that led to significant improvements in sensitivity.</a:t>
            </a:r>
          </a:p>
          <a:p>
            <a:pPr marL="285750" indent="-285750">
              <a:buFont typeface="Arial" panose="020B0604020202020204" pitchFamily="34" charset="0"/>
              <a:buChar char="•"/>
            </a:pPr>
            <a:r>
              <a:rPr lang="en-US" sz="1600" dirty="0"/>
              <a:t>Using F2 instead of accuracy had a negligible effect on evaluation metrics. </a:t>
            </a:r>
          </a:p>
          <a:p>
            <a:pPr marL="285750" indent="-285750">
              <a:buFont typeface="Arial" panose="020B0604020202020204" pitchFamily="34" charset="0"/>
              <a:buChar char="•"/>
            </a:pPr>
            <a:r>
              <a:rPr lang="en-US" sz="1600" dirty="0"/>
              <a:t>The best model used SMOTE oversampling, accuracy loss, 3 neighbors and ‘cosine’ distance.</a:t>
            </a:r>
          </a:p>
          <a:p>
            <a:pPr marL="285750" indent="-285750">
              <a:buFont typeface="Arial" panose="020B0604020202020204" pitchFamily="34" charset="0"/>
              <a:buChar char="•"/>
            </a:pPr>
            <a:r>
              <a:rPr lang="en-US" sz="1600" dirty="0"/>
              <a:t>The different distance functions had only a minor effect on model performance.</a:t>
            </a:r>
          </a:p>
          <a:p>
            <a:endParaRPr lang="en-US" sz="1600" dirty="0"/>
          </a:p>
        </p:txBody>
      </p:sp>
      <p:graphicFrame>
        <p:nvGraphicFramePr>
          <p:cNvPr id="47" name="Table 27">
            <a:extLst>
              <a:ext uri="{FF2B5EF4-FFF2-40B4-BE49-F238E27FC236}">
                <a16:creationId xmlns:a16="http://schemas.microsoft.com/office/drawing/2014/main" id="{62C98E4E-10B2-478C-BE7C-3FCD74CCB53C}"/>
              </a:ext>
            </a:extLst>
          </p:cNvPr>
          <p:cNvGraphicFramePr>
            <a:graphicFrameLocks noGrp="1"/>
          </p:cNvGraphicFramePr>
          <p:nvPr>
            <p:extLst>
              <p:ext uri="{D42A27DB-BD31-4B8C-83A1-F6EECF244321}">
                <p14:modId xmlns:p14="http://schemas.microsoft.com/office/powerpoint/2010/main" val="9001601"/>
              </p:ext>
            </p:extLst>
          </p:nvPr>
        </p:nvGraphicFramePr>
        <p:xfrm>
          <a:off x="289415" y="18097889"/>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86.9%</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6.6%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47.3%</a:t>
                      </a: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87.7%</a:t>
                      </a:r>
                      <a:endParaRPr lang="en-GB" sz="1100" dirty="0"/>
                    </a:p>
                  </a:txBody>
                  <a:tcPr/>
                </a:tc>
                <a:extLst>
                  <a:ext uri="{0D108BD9-81ED-4DB2-BD59-A6C34878D82A}">
                    <a16:rowId xmlns:a16="http://schemas.microsoft.com/office/drawing/2014/main" val="1107554220"/>
                  </a:ext>
                </a:extLst>
              </a:tr>
              <a:tr h="200633">
                <a:tc>
                  <a:txBody>
                    <a:bodyPr/>
                    <a:lstStyle/>
                    <a:p>
                      <a:r>
                        <a:rPr lang="de-DE" sz="110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21.1%</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27s</a:t>
                      </a:r>
                      <a:endParaRPr lang="en-GB" sz="1100" dirty="0"/>
                    </a:p>
                  </a:txBody>
                  <a:tcPr/>
                </a:tc>
                <a:extLst>
                  <a:ext uri="{0D108BD9-81ED-4DB2-BD59-A6C34878D82A}">
                    <a16:rowId xmlns:a16="http://schemas.microsoft.com/office/drawing/2014/main" val="1155970600"/>
                  </a:ext>
                </a:extLst>
              </a:tr>
            </a:tbl>
          </a:graphicData>
        </a:graphic>
      </p:graphicFrame>
      <p:graphicFrame>
        <p:nvGraphicFramePr>
          <p:cNvPr id="48" name="Table 27">
            <a:extLst>
              <a:ext uri="{FF2B5EF4-FFF2-40B4-BE49-F238E27FC236}">
                <a16:creationId xmlns:a16="http://schemas.microsoft.com/office/drawing/2014/main" id="{BA25BDC9-95AA-4F84-8E6F-8A6163BA1D61}"/>
              </a:ext>
            </a:extLst>
          </p:cNvPr>
          <p:cNvGraphicFramePr>
            <a:graphicFrameLocks noGrp="1"/>
          </p:cNvGraphicFramePr>
          <p:nvPr>
            <p:extLst>
              <p:ext uri="{D42A27DB-BD31-4B8C-83A1-F6EECF244321}">
                <p14:modId xmlns:p14="http://schemas.microsoft.com/office/powerpoint/2010/main" val="2991583724"/>
              </p:ext>
            </p:extLst>
          </p:nvPr>
        </p:nvGraphicFramePr>
        <p:xfrm>
          <a:off x="11120859" y="18093704"/>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pPr algn="r"/>
                      <a:r>
                        <a:rPr lang="de-DE" sz="1100" dirty="0"/>
                        <a:t>97.4%</a:t>
                      </a:r>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9.6%</a:t>
                      </a: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5.3%</a:t>
                      </a:r>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99.1%</a:t>
                      </a:r>
                      <a:endParaRPr lang="en-GB" sz="1100" dirty="0"/>
                    </a:p>
                  </a:txBody>
                  <a:tcPr/>
                </a:tc>
                <a:extLst>
                  <a:ext uri="{0D108BD9-81ED-4DB2-BD59-A6C34878D82A}">
                    <a16:rowId xmlns:a16="http://schemas.microsoft.com/office/drawing/2014/main" val="1107554220"/>
                  </a:ext>
                </a:extLst>
              </a:tr>
              <a:tr h="200633">
                <a:tc>
                  <a:txBody>
                    <a:bodyPr/>
                    <a:lstStyle/>
                    <a:p>
                      <a:r>
                        <a:rPr lang="de-DE" sz="1100" dirty="0"/>
                        <a:t>F2-Score</a:t>
                      </a:r>
                      <a:endParaRPr lang="en-GB" sz="1100" dirty="0"/>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5.9%</a:t>
                      </a: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r" defTabSz="2138324" rtl="0" eaLnBrk="1" fontAlgn="auto" latinLnBrk="0" hangingPunct="1">
                        <a:lnSpc>
                          <a:spcPct val="100000"/>
                        </a:lnSpc>
                        <a:spcBef>
                          <a:spcPts val="0"/>
                        </a:spcBef>
                        <a:spcAft>
                          <a:spcPts val="0"/>
                        </a:spcAft>
                        <a:buClrTx/>
                        <a:buSzTx/>
                        <a:buFontTx/>
                        <a:buNone/>
                        <a:tabLst/>
                        <a:defRPr/>
                      </a:pPr>
                      <a:r>
                        <a:rPr lang="de-DE" sz="1100" dirty="0"/>
                        <a:t>~14 min</a:t>
                      </a:r>
                      <a:endParaRPr lang="en-GB" sz="1100" dirty="0"/>
                    </a:p>
                  </a:txBody>
                  <a:tcPr/>
                </a:tc>
                <a:extLst>
                  <a:ext uri="{0D108BD9-81ED-4DB2-BD59-A6C34878D82A}">
                    <a16:rowId xmlns:a16="http://schemas.microsoft.com/office/drawing/2014/main" val="1155970600"/>
                  </a:ext>
                </a:extLst>
              </a:tr>
            </a:tbl>
          </a:graphicData>
        </a:graphic>
      </p:graphicFrame>
      <p:pic>
        <p:nvPicPr>
          <p:cNvPr id="1025" name="Picture 1">
            <a:extLst>
              <a:ext uri="{FF2B5EF4-FFF2-40B4-BE49-F238E27FC236}">
                <a16:creationId xmlns:a16="http://schemas.microsoft.com/office/drawing/2014/main" id="{4BF10F98-27ED-4055-91C9-78898CF991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82421" y="17689888"/>
            <a:ext cx="2779709" cy="2538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5BB509-467D-444E-B16B-4EB0B6475D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346" y="17780706"/>
            <a:ext cx="3292275" cy="24666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00AC03-E842-47C1-87F5-B0CB92A089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057" y="17947474"/>
            <a:ext cx="3257550" cy="23384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76FAB160-9DDD-4FC5-9A37-D246769533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3742" y="17780706"/>
            <a:ext cx="32575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0CF195F8-97DD-44FC-B770-334654B8C9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647" y="17689489"/>
            <a:ext cx="2774398" cy="2539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900697-72E1-4B12-AEB1-650471BC73C9}"/>
              </a:ext>
            </a:extLst>
          </p:cNvPr>
          <p:cNvSpPr txBox="1"/>
          <p:nvPr/>
        </p:nvSpPr>
        <p:spPr>
          <a:xfrm>
            <a:off x="11120859" y="17835854"/>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382EBAA-0308-4F3E-AC2C-9C46ED7F0AA2}"/>
              </a:ext>
            </a:extLst>
          </p:cNvPr>
          <p:cNvSpPr txBox="1"/>
          <p:nvPr/>
        </p:nvSpPr>
        <p:spPr>
          <a:xfrm>
            <a:off x="289415" y="178320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Classification </a:t>
            </a:r>
            <a:r>
              <a:rPr lang="de-DE" sz="900" b="1" dirty="0" err="1">
                <a:latin typeface="Arial" panose="020B0604020202020204" pitchFamily="34" charset="0"/>
                <a:cs typeface="Arial" panose="020B0604020202020204" pitchFamily="34" charset="0"/>
              </a:rPr>
              <a:t>Metrics</a:t>
            </a:r>
            <a:endParaRPr lang="en-GB" sz="900" b="1"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5C57AA07-FDBE-4074-BE54-16CF480D4D37}"/>
              </a:ext>
            </a:extLst>
          </p:cNvPr>
          <p:cNvSpPr txBox="1"/>
          <p:nvPr/>
        </p:nvSpPr>
        <p:spPr>
          <a:xfrm>
            <a:off x="2674190" y="17832058"/>
            <a:ext cx="1439287" cy="230832"/>
          </a:xfrm>
          <a:prstGeom prst="rect">
            <a:avLst/>
          </a:prstGeom>
          <a:noFill/>
        </p:spPr>
        <p:txBody>
          <a:bodyPr wrap="square" rtlCol="0">
            <a:spAutoFit/>
          </a:bodyPr>
          <a:lstStyle/>
          <a:p>
            <a:r>
              <a:rPr lang="de-DE" sz="900" b="1" dirty="0">
                <a:latin typeface="Arial" panose="020B0604020202020204" pitchFamily="34" charset="0"/>
                <a:cs typeface="Arial" panose="020B0604020202020204" pitchFamily="34" charset="0"/>
              </a:rPr>
              <a:t>Feature </a:t>
            </a:r>
            <a:r>
              <a:rPr lang="de-DE" sz="900" b="1" dirty="0" err="1">
                <a:latin typeface="Arial" panose="020B0604020202020204" pitchFamily="34" charset="0"/>
                <a:cs typeface="Arial" panose="020B0604020202020204" pitchFamily="34" charset="0"/>
              </a:rPr>
              <a:t>Importance</a:t>
            </a:r>
            <a:r>
              <a:rPr lang="de-DE" sz="900" b="1" dirty="0">
                <a:latin typeface="Arial" panose="020B0604020202020204" pitchFamily="34" charset="0"/>
                <a:cs typeface="Arial" panose="020B0604020202020204" pitchFamily="34" charset="0"/>
              </a:rPr>
              <a:t> DT</a:t>
            </a:r>
            <a:endParaRPr lang="en-GB" sz="900" b="1"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A53CE14B-E5FB-4B9D-A382-EA6552967C1D}"/>
              </a:ext>
            </a:extLst>
          </p:cNvPr>
          <p:cNvSpPr txBox="1"/>
          <p:nvPr/>
        </p:nvSpPr>
        <p:spPr>
          <a:xfrm>
            <a:off x="5552764" y="176954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DT</a:t>
            </a:r>
            <a:endParaRPr lang="en-GB" sz="900" b="1"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3A57C904-D174-4D0C-BDDB-805FD24D4134}"/>
              </a:ext>
            </a:extLst>
          </p:cNvPr>
          <p:cNvSpPr txBox="1"/>
          <p:nvPr/>
        </p:nvSpPr>
        <p:spPr>
          <a:xfrm>
            <a:off x="8305225" y="176652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DT </a:t>
            </a:r>
            <a:endParaRPr lang="en-GB" sz="900" b="1"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2E80B86F-C390-44AA-9054-7EF79E5AC06A}"/>
              </a:ext>
            </a:extLst>
          </p:cNvPr>
          <p:cNvSpPr txBox="1"/>
          <p:nvPr/>
        </p:nvSpPr>
        <p:spPr>
          <a:xfrm>
            <a:off x="18214365" y="17665289"/>
            <a:ext cx="1753175" cy="230832"/>
          </a:xfrm>
          <a:prstGeom prst="rect">
            <a:avLst/>
          </a:prstGeom>
          <a:solidFill>
            <a:schemeClr val="bg1"/>
          </a:solidFill>
        </p:spPr>
        <p:txBody>
          <a:bodyPr wrap="square" rtlCol="0">
            <a:spAutoFit/>
          </a:bodyPr>
          <a:lstStyle/>
          <a:p>
            <a:r>
              <a:rPr lang="de-DE" sz="900" b="1" dirty="0" err="1">
                <a:latin typeface="Arial" panose="020B0604020202020204" pitchFamily="34" charset="0"/>
                <a:cs typeface="Arial" panose="020B0604020202020204" pitchFamily="34" charset="0"/>
              </a:rPr>
              <a:t>Objective</a:t>
            </a:r>
            <a:r>
              <a:rPr lang="de-DE" sz="900" b="1" dirty="0">
                <a:latin typeface="Arial" panose="020B0604020202020204" pitchFamily="34" charset="0"/>
                <a:cs typeface="Arial" panose="020B0604020202020204" pitchFamily="34" charset="0"/>
              </a:rPr>
              <a:t> </a:t>
            </a:r>
            <a:r>
              <a:rPr lang="de-DE" sz="900" b="1" dirty="0" err="1">
                <a:latin typeface="Arial" panose="020B0604020202020204" pitchFamily="34" charset="0"/>
                <a:cs typeface="Arial" panose="020B0604020202020204" pitchFamily="34" charset="0"/>
              </a:rPr>
              <a:t>Function</a:t>
            </a:r>
            <a:r>
              <a:rPr lang="de-DE" sz="900" b="1" dirty="0">
                <a:latin typeface="Arial" panose="020B0604020202020204" pitchFamily="34" charset="0"/>
                <a:cs typeface="Arial" panose="020B0604020202020204" pitchFamily="34" charset="0"/>
              </a:rPr>
              <a:t> KNN </a:t>
            </a:r>
            <a:endParaRPr lang="en-GB" sz="900" b="1"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900692AE-3408-4244-90AD-EFCE7D4E3630}"/>
              </a:ext>
            </a:extLst>
          </p:cNvPr>
          <p:cNvSpPr txBox="1"/>
          <p:nvPr/>
        </p:nvSpPr>
        <p:spPr>
          <a:xfrm>
            <a:off x="14312116" y="17695496"/>
            <a:ext cx="1439287" cy="230832"/>
          </a:xfrm>
          <a:prstGeom prst="rect">
            <a:avLst/>
          </a:prstGeom>
          <a:noFill/>
        </p:spPr>
        <p:txBody>
          <a:bodyPr wrap="square" rtlCol="0">
            <a:spAutoFit/>
          </a:bodyPr>
          <a:lstStyle/>
          <a:p>
            <a:r>
              <a:rPr lang="de-DE" sz="900" b="1" dirty="0" err="1">
                <a:latin typeface="Arial" panose="020B0604020202020204" pitchFamily="34" charset="0"/>
                <a:cs typeface="Arial" panose="020B0604020202020204" pitchFamily="34" charset="0"/>
              </a:rPr>
              <a:t>Confusion</a:t>
            </a:r>
            <a:r>
              <a:rPr lang="de-DE" sz="900" b="1" dirty="0">
                <a:latin typeface="Arial" panose="020B0604020202020204" pitchFamily="34" charset="0"/>
                <a:cs typeface="Arial" panose="020B0604020202020204" pitchFamily="34" charset="0"/>
              </a:rPr>
              <a:t> Matrix KNN</a:t>
            </a:r>
            <a:endParaRPr lang="en-GB" sz="900" b="1"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6E6A2A97-16FA-46BF-9BA1-C053D10321CC}"/>
              </a:ext>
            </a:extLst>
          </p:cNvPr>
          <p:cNvSpPr/>
          <p:nvPr/>
        </p:nvSpPr>
        <p:spPr>
          <a:xfrm>
            <a:off x="173626" y="26633210"/>
            <a:ext cx="10516375" cy="350865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8) Lessons Learned and Future Work</a:t>
            </a:r>
          </a:p>
          <a:p>
            <a:pPr marL="285750" indent="-285750">
              <a:buFont typeface="Arial" panose="020B0604020202020204" pitchFamily="34" charset="0"/>
              <a:buChar char="•"/>
            </a:pPr>
            <a:r>
              <a:rPr lang="en-US" sz="1600" dirty="0" err="1"/>
              <a:t>lk</a:t>
            </a:r>
            <a:endParaRPr lang="en-US" sz="1600" dirty="0"/>
          </a:p>
        </p:txBody>
      </p:sp>
      <p:sp>
        <p:nvSpPr>
          <p:cNvPr id="57" name="Rectangle 56">
            <a:extLst>
              <a:ext uri="{FF2B5EF4-FFF2-40B4-BE49-F238E27FC236}">
                <a16:creationId xmlns:a16="http://schemas.microsoft.com/office/drawing/2014/main" id="{F32895C9-5260-47AF-8CE1-0BF07F02242D}"/>
              </a:ext>
            </a:extLst>
          </p:cNvPr>
          <p:cNvSpPr/>
          <p:nvPr/>
        </p:nvSpPr>
        <p:spPr>
          <a:xfrm>
            <a:off x="173626" y="20332574"/>
            <a:ext cx="21036738" cy="630063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7) Analysis and Critical Evaluation of Results</a:t>
            </a:r>
          </a:p>
          <a:p>
            <a:pPr marL="285750" indent="-285750">
              <a:buFont typeface="Arial" panose="020B0604020202020204" pitchFamily="34" charset="0"/>
              <a:buChar char="•"/>
            </a:pPr>
            <a:r>
              <a:rPr lang="en-US" sz="1600" dirty="0"/>
              <a:t>The above analysis shows that the DT model is better suited for the application in cerebral stroke prediction compared to KNN. The main advantage of DT is the recall of 47.3% compared to only 5.3% for KNN. This is especially important in the medical context, where a false negatives, i.e., an undetected stroke, can cause serious harm to the patient, whereas a false positive, i.e., predicting a stroke in a healthy patient, will only result in an unnecessary trip to the hospital. In addition, this almost 10-fold increase in sensitivity, only increases the false-positive rate of the algorithm by 3.1%, from 90.4% to 93.5%.  This overall improvement is also reflected in the F2-score of 21.1% for DT compared to only 5.9% for KNN.</a:t>
            </a:r>
          </a:p>
          <a:p>
            <a:pPr marL="285750" indent="-285750">
              <a:buFont typeface="Arial" panose="020B0604020202020204" pitchFamily="34" charset="0"/>
              <a:buChar char="•"/>
            </a:pPr>
            <a:r>
              <a:rPr lang="en-US" sz="1600" dirty="0"/>
              <a:t>While the accuracy in the KNN model is 10.5% higher compared to the DT, this seems to stem mainly from the fact that KNN is more reluctant to predict the minority class. </a:t>
            </a:r>
          </a:p>
          <a:p>
            <a:pPr marL="285750" indent="-285750">
              <a:buFont typeface="Arial" panose="020B0604020202020204" pitchFamily="34" charset="0"/>
              <a:buChar char="•"/>
            </a:pPr>
            <a:r>
              <a:rPr lang="en-US" sz="1600" dirty="0"/>
              <a:t>One possible reason for the superior performance of the DT, which is in line with the initial hypothesis, stems from the fact that the distribution of feature importance is similar to that of Lui, Fan and Wu (2019), which is characterized by ‘Age’ being by far the most important feature, while most others have very little importance. Thus, the analysis constitutes further evidence that DTs excel in an environment with one or few dominant features.</a:t>
            </a:r>
          </a:p>
          <a:p>
            <a:pPr marL="285750" indent="-285750">
              <a:buFont typeface="Arial" panose="020B0604020202020204" pitchFamily="34" charset="0"/>
              <a:buChar char="•"/>
            </a:pPr>
            <a:r>
              <a:rPr lang="en-US" sz="1600" dirty="0"/>
              <a:t>In line with the initial hypothesis, the runtime of KNN is also significantly longer than that of the DT model. Especially because training a single decision tree is not very computationally intensive, the KNN model cannot make up for its long prediction time by not having a training period.</a:t>
            </a:r>
          </a:p>
          <a:p>
            <a:pPr marL="285750" indent="-285750">
              <a:buFont typeface="Arial" panose="020B0604020202020204" pitchFamily="34" charset="0"/>
              <a:buChar char="•"/>
            </a:pPr>
            <a:r>
              <a:rPr lang="en-US" sz="1600" dirty="0"/>
              <a:t>Also in line with the initial hypothesis, the 32.6% specificity, and 67.4% sensitivity from the deep learning model by Lui, Fan and Wu (2019) were note exceeded, most likely because the simpler DT and KNN algorithms are less well suited to pick up on more nuanced feature interactions.</a:t>
            </a:r>
          </a:p>
          <a:p>
            <a:pPr marL="285750" indent="-285750">
              <a:buFont typeface="Arial" panose="020B0604020202020204" pitchFamily="34" charset="0"/>
              <a:buChar char="•"/>
            </a:pPr>
            <a:r>
              <a:rPr lang="en-US" sz="1600" dirty="0"/>
              <a:t>From the DT objective function plot, one can clearly see that the maximum number of splits are the more important feature, as the plane is almost completely flat in the ‘</a:t>
            </a:r>
            <a:r>
              <a:rPr lang="en-US" sz="1600" dirty="0" err="1"/>
              <a:t>MinLeafSize</a:t>
            </a:r>
            <a:r>
              <a:rPr lang="en-US" sz="1600" dirty="0"/>
              <a:t>’ axis. This suggests that the partitioning algorithm is usually stopped by reaching the maximum number of splits, before the size of the leaf nodes starts to get affected by the limitation. </a:t>
            </a:r>
          </a:p>
          <a:p>
            <a:pPr marL="285750" indent="-285750">
              <a:buFont typeface="Arial" panose="020B0604020202020204" pitchFamily="34" charset="0"/>
              <a:buChar char="•"/>
            </a:pPr>
            <a:r>
              <a:rPr lang="en-US" sz="1600" dirty="0"/>
              <a:t>Similarly, for KNN, the objective function plot is mainly influenced by the number of neighbors, whereas the distance functions chosen do not have a big impact.</a:t>
            </a:r>
          </a:p>
          <a:p>
            <a:pPr marL="285750" indent="-285750">
              <a:buFont typeface="Arial" panose="020B0604020202020204" pitchFamily="34" charset="0"/>
              <a:buChar char="•"/>
            </a:pPr>
            <a:r>
              <a:rPr lang="en-US" sz="1600" dirty="0"/>
              <a:t>In accordance with the initial hypothesis, the baseline DT and KNN models drastically overfit to the majority class. While they have seemingly accuracy of 98.2% this just represents the share of the majority class in the data. The confusion matrix confirms that both models in fact only predict ‘no stroke’ for every observation (see Appendix). </a:t>
            </a:r>
          </a:p>
          <a:p>
            <a:pPr marL="285750" indent="-285750">
              <a:buFont typeface="Arial" panose="020B0604020202020204" pitchFamily="34" charset="0"/>
              <a:buChar char="•"/>
            </a:pPr>
            <a:r>
              <a:rPr lang="en-US" sz="1600" dirty="0"/>
              <a:t>Stratified cross validation was also </a:t>
            </a:r>
          </a:p>
          <a:p>
            <a:pPr marL="285750" indent="-285750">
              <a:buFont typeface="Arial" panose="020B0604020202020204" pitchFamily="34" charset="0"/>
              <a:buChar char="•"/>
            </a:pPr>
            <a:r>
              <a:rPr lang="en-US" sz="1600" dirty="0"/>
              <a:t>To deal with the strong class imbalance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4244</TotalTime>
  <Words>2997</Words>
  <Application>Microsoft Office PowerPoint</Application>
  <PresentationFormat>Custom</PresentationFormat>
  <Paragraphs>172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54</cp:revision>
  <dcterms:created xsi:type="dcterms:W3CDTF">2021-11-17T15:29:48Z</dcterms:created>
  <dcterms:modified xsi:type="dcterms:W3CDTF">2021-11-30T17:31:35Z</dcterms:modified>
</cp:coreProperties>
</file>