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8"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4660"/>
  </p:normalViewPr>
  <p:slideViewPr>
    <p:cSldViewPr snapToGrid="0">
      <p:cViewPr>
        <p:scale>
          <a:sx n="100" d="100"/>
          <a:sy n="100" d="100"/>
        </p:scale>
        <p:origin x="72" y="-6780"/>
      </p:cViewPr>
      <p:guideLst>
        <p:guide orient="horz" pos="9558"/>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12/01/2021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12/01/2021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12/01/2021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12/01/2021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12/01/2021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12/01/2021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12/01/2021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2">
            <a:extLst>
              <a:ext uri="{28A0092B-C50C-407E-A947-70E740481C1C}">
                <a14:useLocalDpi xmlns:a14="http://schemas.microsoft.com/office/drawing/2010/main" val="0"/>
              </a:ext>
            </a:extLst>
          </a:blip>
          <a:srcRect l="7168" t="21328" r="10282" b="12677"/>
          <a:stretch/>
        </p:blipFill>
        <p:spPr>
          <a:xfrm>
            <a:off x="4999328" y="6743431"/>
            <a:ext cx="2214272" cy="1327646"/>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3">
            <a:extLst>
              <a:ext uri="{28A0092B-C50C-407E-A947-70E740481C1C}">
                <a14:useLocalDpi xmlns:a14="http://schemas.microsoft.com/office/drawing/2010/main" val="0"/>
              </a:ext>
            </a:extLst>
          </a:blip>
          <a:srcRect l="1891" t="17149" r="1891" b="6057"/>
          <a:stretch/>
        </p:blipFill>
        <p:spPr>
          <a:xfrm>
            <a:off x="10673898" y="6600825"/>
            <a:ext cx="5936910" cy="1579463"/>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4">
            <a:extLst>
              <a:ext uri="{28A0092B-C50C-407E-A947-70E740481C1C}">
                <a14:useLocalDpi xmlns:a14="http://schemas.microsoft.com/office/drawing/2010/main" val="0"/>
              </a:ext>
            </a:extLst>
          </a:blip>
          <a:srcRect l="2101" t="15270" r="5228" b="7908"/>
          <a:stretch/>
        </p:blipFill>
        <p:spPr>
          <a:xfrm>
            <a:off x="15968423" y="2713203"/>
            <a:ext cx="5102477" cy="3807086"/>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660368"/>
            <a:ext cx="21004894" cy="5752112"/>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a:t>
            </a:r>
            <a:r>
              <a:rPr lang="en-US" dirty="0"/>
              <a:t>patient's</a:t>
            </a:r>
            <a:r>
              <a:rPr lang="en-US" sz="1600" dirty="0"/>
              <a:t>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missing values primarily in the ‘Smoking Status’ feature (figure 4).</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patients might not want to disclose that they are a smoker.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the figures 1-5 provide deeper insight into variable distribution. Additionally, Table 1-3 give an overview of the possible values.</a:t>
            </a:r>
          </a:p>
          <a:p>
            <a:pPr marL="342900" indent="-342900">
              <a:buFont typeface="Arial" panose="020B0604020202020204" pitchFamily="34" charset="0"/>
              <a:buChar char="•"/>
            </a:pPr>
            <a:r>
              <a:rPr lang="en-GB" sz="1600" dirty="0">
                <a:solidFill>
                  <a:srgbClr val="2E2E2E"/>
                </a:solidFill>
                <a:latin typeface="NexusSerif"/>
              </a:rPr>
              <a:t>Among the binary variables ‘Hypertension’ and ‘Heart Disease’ show the largest</a:t>
            </a:r>
            <a:br>
              <a:rPr lang="en-GB" sz="1600" dirty="0">
                <a:solidFill>
                  <a:srgbClr val="2E2E2E"/>
                </a:solidFill>
                <a:latin typeface="NexusSerif"/>
              </a:rPr>
            </a:br>
            <a:r>
              <a:rPr lang="en-GB" sz="1600" dirty="0">
                <a:solidFill>
                  <a:srgbClr val="2E2E2E"/>
                </a:solidFill>
                <a:latin typeface="NexusSerif"/>
              </a:rPr>
              <a:t>shift in distribution between the ‘stroke’ and ‘no stroke’ patients. Among the conti-</a:t>
            </a:r>
            <a:br>
              <a:rPr lang="en-GB" sz="1600" dirty="0">
                <a:solidFill>
                  <a:srgbClr val="2E2E2E"/>
                </a:solidFill>
                <a:latin typeface="NexusSerif"/>
              </a:rPr>
            </a:br>
            <a:r>
              <a:rPr lang="en-GB" sz="1600" dirty="0">
                <a:solidFill>
                  <a:srgbClr val="2E2E2E"/>
                </a:solidFill>
                <a:latin typeface="NexusSerif"/>
              </a:rPr>
              <a:t>nuous variables the ‘Age’ distribution is most different for the two patient groups.</a:t>
            </a:r>
            <a:br>
              <a:rPr lang="en-GB" sz="1600" dirty="0">
                <a:solidFill>
                  <a:srgbClr val="2E2E2E"/>
                </a:solidFill>
                <a:latin typeface="NexusSerif"/>
              </a:rPr>
            </a:br>
            <a:r>
              <a:rPr lang="en-GB" sz="1600" dirty="0">
                <a:solidFill>
                  <a:srgbClr val="2E2E2E"/>
                </a:solidFill>
                <a:latin typeface="NexusSerif"/>
              </a:rPr>
              <a:t>For categorical variables, ‘stoke’ is more common for ‘self-employed’ workers and </a:t>
            </a:r>
            <a:br>
              <a:rPr lang="en-GB" sz="1600" dirty="0">
                <a:solidFill>
                  <a:srgbClr val="2E2E2E"/>
                </a:solidFill>
                <a:latin typeface="NexusSerif"/>
              </a:rPr>
            </a:br>
            <a:r>
              <a:rPr lang="en-GB" sz="1600" dirty="0">
                <a:solidFill>
                  <a:srgbClr val="2E2E2E"/>
                </a:solidFill>
                <a:latin typeface="NexusSerif"/>
              </a:rPr>
              <a:t>‘former’ smokers, counterintuitively it is not much more prevalent among ‘active’ </a:t>
            </a:r>
            <a:br>
              <a:rPr lang="en-GB" sz="1600" dirty="0">
                <a:solidFill>
                  <a:srgbClr val="2E2E2E"/>
                </a:solidFill>
                <a:latin typeface="NexusSerif"/>
              </a:rPr>
            </a:br>
            <a:r>
              <a:rPr lang="en-GB" sz="1600" dirty="0">
                <a:solidFill>
                  <a:srgbClr val="2E2E2E"/>
                </a:solidFill>
                <a:latin typeface="NexusSerif"/>
              </a:rPr>
              <a:t>smokers. The ‘unknown’ smoking status is about twice as common among </a:t>
            </a:r>
            <a:br>
              <a:rPr lang="en-GB" sz="1600" dirty="0">
                <a:solidFill>
                  <a:srgbClr val="2E2E2E"/>
                </a:solidFill>
                <a:latin typeface="NexusSerif"/>
              </a:rPr>
            </a:br>
            <a:r>
              <a:rPr lang="en-GB" sz="1600" dirty="0">
                <a:solidFill>
                  <a:srgbClr val="2E2E2E"/>
                </a:solidFill>
                <a:latin typeface="NexusSerif"/>
              </a:rPr>
              <a:t>‘no stroke’ patients.</a:t>
            </a:r>
          </a:p>
          <a:p>
            <a:pPr marL="342900" indent="-342900">
              <a:buFont typeface="Arial" panose="020B0604020202020204" pitchFamily="34" charset="0"/>
              <a:buChar char="•"/>
            </a:pPr>
            <a:r>
              <a:rPr lang="en-GB" sz="1600" dirty="0">
                <a:solidFill>
                  <a:srgbClr val="2E2E2E"/>
                </a:solidFill>
                <a:latin typeface="NexusSerif"/>
              </a:rPr>
              <a:t>The corelation matrix, shows ‘Age’ to have the highest</a:t>
            </a:r>
            <a:br>
              <a:rPr lang="en-GB" sz="1600" dirty="0">
                <a:solidFill>
                  <a:srgbClr val="2E2E2E"/>
                </a:solidFill>
                <a:latin typeface="NexusSerif"/>
              </a:rPr>
            </a:br>
            <a:r>
              <a:rPr lang="en-GB" sz="1600" dirty="0">
                <a:solidFill>
                  <a:srgbClr val="2E2E2E"/>
                </a:solidFill>
                <a:latin typeface="NexusSerif"/>
              </a:rPr>
              <a:t> correlation with stroke and most other variables. </a:t>
            </a:r>
            <a:br>
              <a:rPr lang="en-GB" sz="1600" dirty="0">
                <a:solidFill>
                  <a:srgbClr val="2E2E2E"/>
                </a:solidFill>
                <a:latin typeface="NexusSerif"/>
              </a:rPr>
            </a:br>
            <a:r>
              <a:rPr lang="en-GB" sz="1600" dirty="0">
                <a:solidFill>
                  <a:srgbClr val="2E2E2E"/>
                </a:solidFill>
                <a:latin typeface="NexusSerif"/>
              </a:rPr>
              <a:t>For easier visual representation, the categorical </a:t>
            </a:r>
            <a:br>
              <a:rPr lang="en-GB" sz="1600" dirty="0">
                <a:solidFill>
                  <a:srgbClr val="2E2E2E"/>
                </a:solidFill>
                <a:latin typeface="NexusSerif"/>
              </a:rPr>
            </a:br>
            <a:r>
              <a:rPr lang="en-GB" sz="1600" dirty="0">
                <a:solidFill>
                  <a:srgbClr val="2E2E2E"/>
                </a:solidFill>
                <a:latin typeface="NexusSerif"/>
              </a:rPr>
              <a:t>variables are ordinally encoded as follows: </a:t>
            </a:r>
            <a:br>
              <a:rPr lang="en-GB" sz="1600" dirty="0">
                <a:solidFill>
                  <a:srgbClr val="2E2E2E"/>
                </a:solidFill>
                <a:latin typeface="NexusSerif"/>
              </a:rPr>
            </a:br>
            <a:r>
              <a:rPr lang="en-GB" sz="1600" dirty="0">
                <a:solidFill>
                  <a:srgbClr val="2E2E2E"/>
                </a:solidFill>
                <a:latin typeface="NexusSerif"/>
              </a:rPr>
              <a:t>Smoking: Never=0, Former=1, Active=2 </a:t>
            </a:r>
            <a:br>
              <a:rPr lang="en-GB" sz="1600" dirty="0">
                <a:solidFill>
                  <a:srgbClr val="2E2E2E"/>
                </a:solidFill>
                <a:latin typeface="NexusSerif"/>
              </a:rPr>
            </a:br>
            <a:r>
              <a:rPr lang="en-GB" sz="1600" dirty="0">
                <a:solidFill>
                  <a:srgbClr val="2E2E2E"/>
                </a:solidFill>
                <a:latin typeface="NexusSerif"/>
              </a:rPr>
              <a:t>Work Type: Child=0, Govt.=1, Private=2, Self-Emp=3. </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2857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287119"/>
            <a:ext cx="2100489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 original work, and because the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rotWithShape="1">
          <a:blip r:embed="rId5">
            <a:extLst>
              <a:ext uri="{28A0092B-C50C-407E-A947-70E740481C1C}">
                <a14:useLocalDpi xmlns:a14="http://schemas.microsoft.com/office/drawing/2010/main" val="0"/>
              </a:ext>
            </a:extLst>
          </a:blip>
          <a:srcRect t="17120" r="2563"/>
          <a:stretch/>
        </p:blipFill>
        <p:spPr>
          <a:xfrm>
            <a:off x="7175501" y="6600825"/>
            <a:ext cx="3482976" cy="1547991"/>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415607"/>
            <a:ext cx="21040725" cy="3607615"/>
            <a:chOff x="171450" y="9720307"/>
            <a:chExt cx="21040725" cy="3015283"/>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7"/>
              <a:ext cx="21040725" cy="3015283"/>
              <a:chOff x="171450" y="9720308"/>
              <a:chExt cx="21040725" cy="5841529"/>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a) Model description - Decision Tree (DT)</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b) Model description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178126"/>
              <a:ext cx="4933950"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212023"/>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Works best in case of few highly important features, 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207686"/>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207686"/>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690001" y="26582410"/>
            <a:ext cx="10481131" cy="3508653"/>
          </a:xfrm>
          <a:prstGeom prst="rect">
            <a:avLst/>
          </a:prstGeom>
          <a:noFill/>
          <a:ln w="38100">
            <a:solidFill>
              <a:schemeClr val="tx1"/>
            </a:solidFill>
          </a:ln>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a:p>
            <a:r>
              <a:rPr lang="en-US" sz="1200" dirty="0"/>
              <a:t>[9] Abu </a:t>
            </a:r>
            <a:r>
              <a:rPr lang="en-US" sz="1200" dirty="0" err="1"/>
              <a:t>Alfeilat</a:t>
            </a:r>
            <a:r>
              <a:rPr lang="en-US" sz="1200" dirty="0"/>
              <a:t>, H. A., </a:t>
            </a:r>
            <a:r>
              <a:rPr lang="en-US" sz="1200" dirty="0" err="1"/>
              <a:t>Hassanat</a:t>
            </a:r>
            <a:r>
              <a:rPr lang="en-US" sz="1200" dirty="0"/>
              <a:t>, A. B., </a:t>
            </a:r>
            <a:r>
              <a:rPr lang="en-US" sz="1200" dirty="0" err="1"/>
              <a:t>Lasassmeh</a:t>
            </a:r>
            <a:r>
              <a:rPr lang="en-US" sz="1200" dirty="0"/>
              <a:t>, O., </a:t>
            </a:r>
            <a:r>
              <a:rPr lang="en-US" sz="1200" dirty="0" err="1"/>
              <a:t>Tarawneh</a:t>
            </a:r>
            <a:r>
              <a:rPr lang="en-US" sz="1200" dirty="0"/>
              <a:t>, A. S., </a:t>
            </a:r>
            <a:r>
              <a:rPr lang="en-US" sz="1200" dirty="0" err="1"/>
              <a:t>Alhasanat</a:t>
            </a:r>
            <a:r>
              <a:rPr lang="en-US" sz="1200" dirty="0"/>
              <a:t>, M. B., </a:t>
            </a:r>
            <a:r>
              <a:rPr lang="en-US" sz="1200" dirty="0" err="1"/>
              <a:t>Eyal</a:t>
            </a:r>
            <a:r>
              <a:rPr lang="en-US" sz="1200" dirty="0"/>
              <a:t> Salman, H. S., &amp; Prasath, V. S. (2019). Effects of distance measure choice on k-nearest neighbor classifier performance: a review. Big data, 7(4), 221-248.</a:t>
            </a:r>
          </a:p>
        </p:txBody>
      </p:sp>
      <p:sp>
        <p:nvSpPr>
          <p:cNvPr id="22" name="Rectangle 21">
            <a:extLst>
              <a:ext uri="{FF2B5EF4-FFF2-40B4-BE49-F238E27FC236}">
                <a16:creationId xmlns:a16="http://schemas.microsoft.com/office/drawing/2014/main" id="{C37C1EF5-A4CB-4E52-AB3C-3042A9F6E0E2}"/>
              </a:ext>
            </a:extLst>
          </p:cNvPr>
          <p:cNvSpPr/>
          <p:nvPr/>
        </p:nvSpPr>
        <p:spPr>
          <a:xfrm>
            <a:off x="173626" y="12027902"/>
            <a:ext cx="10518188"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71.6% accuracy, 32.6% specificity, and 67.4% sensitivity/recall.</a:t>
            </a:r>
          </a:p>
          <a:p>
            <a:pPr marL="342900" indent="-342900">
              <a:buFont typeface="Arial" panose="020B0604020202020204" pitchFamily="34" charset="0"/>
              <a:buChar char="•"/>
            </a:pPr>
            <a:r>
              <a:rPr lang="en-US" sz="1600" dirty="0"/>
              <a:t>DT is expected to outperform KNN across most classification metrics. This is because, Lui, Fan and Wu (2019) showed that the feature importance in their Random Forest model is heavily dominated by only a few variables, which caters to the DT, as it tends to perform best in an environment with few important predictors [5], as opposed to KNN, which is negatively impacted by many irrelevant features [6] like one-hot encoded categorial variables with low correlation. </a:t>
            </a:r>
          </a:p>
          <a:p>
            <a:pPr marL="342900" indent="-342900">
              <a:buFont typeface="Arial" panose="020B0604020202020204" pitchFamily="34" charset="0"/>
              <a:buChar char="•"/>
            </a:pPr>
            <a:r>
              <a:rPr lang="en-US" sz="1600" dirty="0"/>
              <a:t>KNN is expected to have a longer cross validation runtime, because performing exhaustive distance calculations on 43’000 is likely to outweigh the computational benefits of not requiring a training period.</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t="15906" r="2166" b="5886"/>
          <a:stretch/>
        </p:blipFill>
        <p:spPr>
          <a:xfrm>
            <a:off x="16607085" y="6569353"/>
            <a:ext cx="4531687" cy="157946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4175996612"/>
              </p:ext>
            </p:extLst>
          </p:nvPr>
        </p:nvGraphicFramePr>
        <p:xfrm>
          <a:off x="9730631" y="5284938"/>
          <a:ext cx="1921231" cy="1036320"/>
        </p:xfrm>
        <a:graphic>
          <a:graphicData uri="http://schemas.openxmlformats.org/drawingml/2006/table">
            <a:tbl>
              <a:tblPr firstRow="1" bandRow="1">
                <a:tableStyleId>{9D7B26C5-4107-4FEC-AEDC-1716B250A1EF}</a:tableStyleId>
              </a:tblPr>
              <a:tblGrid>
                <a:gridCol w="1259205">
                  <a:extLst>
                    <a:ext uri="{9D8B030D-6E8A-4147-A177-3AD203B41FA5}">
                      <a16:colId xmlns:a16="http://schemas.microsoft.com/office/drawing/2014/main" val="3467800109"/>
                    </a:ext>
                  </a:extLst>
                </a:gridCol>
                <a:gridCol w="662026">
                  <a:extLst>
                    <a:ext uri="{9D8B030D-6E8A-4147-A177-3AD203B41FA5}">
                      <a16:colId xmlns:a16="http://schemas.microsoft.com/office/drawing/2014/main" val="2542221043"/>
                    </a:ext>
                  </a:extLst>
                </a:gridCol>
              </a:tblGrid>
              <a:tr h="178772">
                <a:tc>
                  <a:txBody>
                    <a:bodyPr/>
                    <a:lstStyle/>
                    <a:p>
                      <a:r>
                        <a:rPr lang="en-GB" sz="1100" dirty="0"/>
                        <a:t>Binary Variables 2</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690001" y="12027902"/>
            <a:ext cx="10520363"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a:t>
            </a:r>
          </a:p>
          <a:p>
            <a:pPr marL="342900" indent="-342900">
              <a:buFont typeface="Arial" panose="020B0604020202020204" pitchFamily="34" charset="0"/>
              <a:buChar char="•"/>
            </a:pPr>
            <a:r>
              <a:rPr lang="en-US" sz="1600" dirty="0"/>
              <a:t>Split data set into train (80%) and test set (20%), resulting in 33’404 training and 8’351 testing observations.</a:t>
            </a:r>
          </a:p>
          <a:p>
            <a:pPr marL="342900" indent="-342900">
              <a:buFont typeface="Arial" panose="020B0604020202020204" pitchFamily="34" charset="0"/>
              <a:buChar char="•"/>
            </a:pPr>
            <a:r>
              <a:rPr lang="en-US" sz="1600" dirty="0"/>
              <a:t>Hyperparameter tuning is done using Bayesian optimization and 10-fold cross validation, to prevent overfitting.</a:t>
            </a:r>
          </a:p>
          <a:p>
            <a:pPr marL="342900" indent="-342900">
              <a:buFont typeface="Arial" panose="020B0604020202020204" pitchFamily="34" charset="0"/>
              <a:buChar char="•"/>
            </a:pPr>
            <a:r>
              <a:rPr lang="en-US" sz="1600" dirty="0"/>
              <a:t>To deal with the strong class imbalance three approaches were compared. Namely, SMOTE oversampling, stratified cross validation and regular cross validation as a baseline.</a:t>
            </a:r>
          </a:p>
          <a:p>
            <a:pPr marL="342900" indent="-342900">
              <a:buFont typeface="Arial" panose="020B0604020202020204" pitchFamily="34" charset="0"/>
              <a:buChar char="•"/>
            </a:pPr>
            <a:r>
              <a:rPr lang="en-US" sz="1600" dirty="0"/>
              <a:t>Additionally, for each approach, the effect of using an F-measure, which is a classification metric derived from precision and recall, instead of accuracy as the cross-validation loss function is tested. Specifically, an F2 measure is chosen as it applies higher importance to recall, which is a desired characteristic for models in the medical domain.</a:t>
            </a:r>
          </a:p>
          <a:p>
            <a:pPr marL="342900" indent="-342900">
              <a:buFont typeface="Arial" panose="020B0604020202020204" pitchFamily="34" charset="0"/>
              <a:buChar char="•"/>
            </a:pPr>
            <a:r>
              <a:rPr lang="en-US" sz="1600" dirty="0"/>
              <a:t>Thus, six models are tuned in total.</a:t>
            </a:r>
          </a:p>
          <a:p>
            <a:pPr marL="342900" indent="-342900">
              <a:buFont typeface="Arial" panose="020B0604020202020204" pitchFamily="34" charset="0"/>
              <a:buChar char="•"/>
            </a:pPr>
            <a:r>
              <a:rPr lang="en-US" sz="1600" dirty="0"/>
              <a:t>After extracting the best parameters for each approach, the six models are trained on the entire training set.</a:t>
            </a:r>
          </a:p>
          <a:p>
            <a:pPr marL="342900" indent="-342900">
              <a:buFont typeface="Arial" panose="020B0604020202020204" pitchFamily="34" charset="0"/>
              <a:buChar char="•"/>
            </a:pPr>
            <a:r>
              <a:rPr lang="en-US" sz="1600" dirty="0"/>
              <a:t>Each model is then evaluated by its ability to predict the observations in the test set, based on false positive and false negative rates, as well as accuracy, specificity, and sensitivity.</a:t>
            </a:r>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710609370"/>
              </p:ext>
            </p:extLst>
          </p:nvPr>
        </p:nvGraphicFramePr>
        <p:xfrm>
          <a:off x="11682654" y="5286754"/>
          <a:ext cx="2133783" cy="1036320"/>
        </p:xfrm>
        <a:graphic>
          <a:graphicData uri="http://schemas.openxmlformats.org/drawingml/2006/table">
            <a:tbl>
              <a:tblPr firstRow="1" bandRow="1">
                <a:tableStyleId>{9D7B26C5-4107-4FEC-AEDC-1716B250A1EF}</a:tableStyleId>
              </a:tblPr>
              <a:tblGrid>
                <a:gridCol w="1155700">
                  <a:extLst>
                    <a:ext uri="{9D8B030D-6E8A-4147-A177-3AD203B41FA5}">
                      <a16:colId xmlns:a16="http://schemas.microsoft.com/office/drawing/2014/main" val="3467800109"/>
                    </a:ext>
                  </a:extLst>
                </a:gridCol>
                <a:gridCol w="978083">
                  <a:extLst>
                    <a:ext uri="{9D8B030D-6E8A-4147-A177-3AD203B41FA5}">
                      <a16:colId xmlns:a16="http://schemas.microsoft.com/office/drawing/2014/main" val="2542221043"/>
                    </a:ext>
                  </a:extLst>
                </a:gridCol>
              </a:tblGrid>
              <a:tr h="178772">
                <a:tc>
                  <a:txBody>
                    <a:bodyPr/>
                    <a:lstStyle/>
                    <a:p>
                      <a:r>
                        <a:rPr lang="en-GB" sz="1100" dirty="0"/>
                        <a:t>Cont.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a:t>Avg.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graphicFrame>
        <p:nvGraphicFramePr>
          <p:cNvPr id="23" name="Table 27">
            <a:extLst>
              <a:ext uri="{FF2B5EF4-FFF2-40B4-BE49-F238E27FC236}">
                <a16:creationId xmlns:a16="http://schemas.microsoft.com/office/drawing/2014/main" id="{EAF0C3E3-8C67-4E82-8F5A-3F5A8A00A859}"/>
              </a:ext>
            </a:extLst>
          </p:cNvPr>
          <p:cNvGraphicFramePr>
            <a:graphicFrameLocks noGrp="1"/>
          </p:cNvGraphicFramePr>
          <p:nvPr>
            <p:extLst>
              <p:ext uri="{D42A27DB-BD31-4B8C-83A1-F6EECF244321}">
                <p14:modId xmlns:p14="http://schemas.microsoft.com/office/powerpoint/2010/main" val="3089713849"/>
              </p:ext>
            </p:extLst>
          </p:nvPr>
        </p:nvGraphicFramePr>
        <p:xfrm>
          <a:off x="13847229" y="5292647"/>
          <a:ext cx="2208372" cy="1112520"/>
        </p:xfrm>
        <a:graphic>
          <a:graphicData uri="http://schemas.openxmlformats.org/drawingml/2006/table">
            <a:tbl>
              <a:tblPr firstRow="1" bandRow="1">
                <a:tableStyleId>{9D7B26C5-4107-4FEC-AEDC-1716B250A1EF}</a:tableStyleId>
              </a:tblPr>
              <a:tblGrid>
                <a:gridCol w="1060852">
                  <a:extLst>
                    <a:ext uri="{9D8B030D-6E8A-4147-A177-3AD203B41FA5}">
                      <a16:colId xmlns:a16="http://schemas.microsoft.com/office/drawing/2014/main" val="3467800109"/>
                    </a:ext>
                  </a:extLst>
                </a:gridCol>
                <a:gridCol w="1147520">
                  <a:extLst>
                    <a:ext uri="{9D8B030D-6E8A-4147-A177-3AD203B41FA5}">
                      <a16:colId xmlns:a16="http://schemas.microsoft.com/office/drawing/2014/main" val="2542221043"/>
                    </a:ext>
                  </a:extLst>
                </a:gridCol>
              </a:tblGrid>
              <a:tr h="133121">
                <a:tc>
                  <a:txBody>
                    <a:bodyPr/>
                    <a:lstStyle/>
                    <a:p>
                      <a:r>
                        <a:rPr lang="en-GB" sz="1100" dirty="0"/>
                        <a:t>Cat.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Smoker</a:t>
                      </a:r>
                    </a:p>
                  </a:txBody>
                  <a:tcPr/>
                </a:tc>
                <a:tc>
                  <a:txBody>
                    <a:bodyPr/>
                    <a:lstStyle/>
                    <a:p>
                      <a:r>
                        <a:rPr lang="en-GB" sz="1100" dirty="0"/>
                        <a:t>Never, Former, Active, Unknown</a:t>
                      </a:r>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r>
                        <a:rPr lang="en-GB" sz="1100" dirty="0"/>
                        <a:t>Child, Private, Self-Emp., Govt.</a:t>
                      </a:r>
                    </a:p>
                  </a:txBody>
                  <a:tcPr/>
                </a:tc>
                <a:extLst>
                  <a:ext uri="{0D108BD9-81ED-4DB2-BD59-A6C34878D82A}">
                    <a16:rowId xmlns:a16="http://schemas.microsoft.com/office/drawing/2014/main" val="2557298025"/>
                  </a:ext>
                </a:extLst>
              </a:tr>
            </a:tbl>
          </a:graphicData>
        </a:graphic>
      </p:graphicFrame>
      <p:graphicFrame>
        <p:nvGraphicFramePr>
          <p:cNvPr id="27" name="Table 27">
            <a:extLst>
              <a:ext uri="{FF2B5EF4-FFF2-40B4-BE49-F238E27FC236}">
                <a16:creationId xmlns:a16="http://schemas.microsoft.com/office/drawing/2014/main" id="{790F7F8C-8004-4E31-9043-6E57D32C4538}"/>
              </a:ext>
            </a:extLst>
          </p:cNvPr>
          <p:cNvGraphicFramePr>
            <a:graphicFrameLocks noGrp="1"/>
          </p:cNvGraphicFramePr>
          <p:nvPr>
            <p:extLst>
              <p:ext uri="{D42A27DB-BD31-4B8C-83A1-F6EECF244321}">
                <p14:modId xmlns:p14="http://schemas.microsoft.com/office/powerpoint/2010/main" val="3116754963"/>
              </p:ext>
            </p:extLst>
          </p:nvPr>
        </p:nvGraphicFramePr>
        <p:xfrm>
          <a:off x="7628928" y="5285106"/>
          <a:ext cx="2077463" cy="103632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bl>
          </a:graphicData>
        </a:graphic>
      </p:graphicFrame>
      <p:sp>
        <p:nvSpPr>
          <p:cNvPr id="2" name="TextBox 1">
            <a:extLst>
              <a:ext uri="{FF2B5EF4-FFF2-40B4-BE49-F238E27FC236}">
                <a16:creationId xmlns:a16="http://schemas.microsoft.com/office/drawing/2014/main" id="{6EB7A176-E124-4BE3-86E6-C72433492CCF}"/>
              </a:ext>
            </a:extLst>
          </p:cNvPr>
          <p:cNvSpPr txBox="1"/>
          <p:nvPr/>
        </p:nvSpPr>
        <p:spPr>
          <a:xfrm>
            <a:off x="7628928" y="6310813"/>
            <a:ext cx="4016154" cy="246221"/>
          </a:xfrm>
          <a:prstGeom prst="rect">
            <a:avLst/>
          </a:prstGeom>
          <a:noFill/>
        </p:spPr>
        <p:txBody>
          <a:bodyPr wrap="square" rtlCol="0">
            <a:spAutoFit/>
          </a:bodyPr>
          <a:lstStyle/>
          <a:p>
            <a:pPr algn="ctr"/>
            <a:r>
              <a:rPr lang="en-US" sz="1000" i="1" dirty="0"/>
              <a:t>Table 1: Overview Binary Variables</a:t>
            </a:r>
            <a:endParaRPr lang="en-CH" sz="1000" i="1" dirty="0"/>
          </a:p>
        </p:txBody>
      </p:sp>
      <p:sp>
        <p:nvSpPr>
          <p:cNvPr id="34" name="TextBox 33">
            <a:extLst>
              <a:ext uri="{FF2B5EF4-FFF2-40B4-BE49-F238E27FC236}">
                <a16:creationId xmlns:a16="http://schemas.microsoft.com/office/drawing/2014/main" id="{97983025-F7AA-4E52-BA92-EA6C775C66E2}"/>
              </a:ext>
            </a:extLst>
          </p:cNvPr>
          <p:cNvSpPr txBox="1"/>
          <p:nvPr/>
        </p:nvSpPr>
        <p:spPr>
          <a:xfrm>
            <a:off x="11590573" y="6306102"/>
            <a:ext cx="2304386" cy="246221"/>
          </a:xfrm>
          <a:prstGeom prst="rect">
            <a:avLst/>
          </a:prstGeom>
          <a:noFill/>
        </p:spPr>
        <p:txBody>
          <a:bodyPr wrap="square" rtlCol="0">
            <a:spAutoFit/>
          </a:bodyPr>
          <a:lstStyle/>
          <a:p>
            <a:pPr algn="ctr"/>
            <a:r>
              <a:rPr lang="en-US" sz="1000" i="1" dirty="0"/>
              <a:t>Table 2: Overview Continuous Variables</a:t>
            </a:r>
            <a:endParaRPr lang="en-CH" sz="1000" i="1" dirty="0"/>
          </a:p>
        </p:txBody>
      </p:sp>
      <p:sp>
        <p:nvSpPr>
          <p:cNvPr id="35" name="TextBox 34">
            <a:extLst>
              <a:ext uri="{FF2B5EF4-FFF2-40B4-BE49-F238E27FC236}">
                <a16:creationId xmlns:a16="http://schemas.microsoft.com/office/drawing/2014/main" id="{2BA28278-29C2-45EC-B03E-876A011CA20A}"/>
              </a:ext>
            </a:extLst>
          </p:cNvPr>
          <p:cNvSpPr txBox="1"/>
          <p:nvPr/>
        </p:nvSpPr>
        <p:spPr>
          <a:xfrm>
            <a:off x="13816437" y="6388088"/>
            <a:ext cx="2304386" cy="246221"/>
          </a:xfrm>
          <a:prstGeom prst="rect">
            <a:avLst/>
          </a:prstGeom>
          <a:noFill/>
        </p:spPr>
        <p:txBody>
          <a:bodyPr wrap="square" rtlCol="0">
            <a:spAutoFit/>
          </a:bodyPr>
          <a:lstStyle/>
          <a:p>
            <a:pPr algn="ctr"/>
            <a:r>
              <a:rPr lang="en-US" sz="1000" i="1" dirty="0"/>
              <a:t>Table 3: Overview Categorical Variables</a:t>
            </a:r>
            <a:endParaRPr lang="en-CH" sz="1000" i="1" dirty="0"/>
          </a:p>
        </p:txBody>
      </p:sp>
      <p:sp>
        <p:nvSpPr>
          <p:cNvPr id="36" name="TextBox 35">
            <a:extLst>
              <a:ext uri="{FF2B5EF4-FFF2-40B4-BE49-F238E27FC236}">
                <a16:creationId xmlns:a16="http://schemas.microsoft.com/office/drawing/2014/main" id="{479D42A1-E921-44F4-9A6B-952FC0FD9BEF}"/>
              </a:ext>
            </a:extLst>
          </p:cNvPr>
          <p:cNvSpPr txBox="1"/>
          <p:nvPr/>
        </p:nvSpPr>
        <p:spPr>
          <a:xfrm>
            <a:off x="7192131" y="8045471"/>
            <a:ext cx="3466345" cy="246221"/>
          </a:xfrm>
          <a:prstGeom prst="rect">
            <a:avLst/>
          </a:prstGeom>
          <a:noFill/>
        </p:spPr>
        <p:txBody>
          <a:bodyPr wrap="square" rtlCol="0">
            <a:spAutoFit/>
          </a:bodyPr>
          <a:lstStyle/>
          <a:p>
            <a:pPr algn="ctr"/>
            <a:r>
              <a:rPr lang="en-US" sz="1000" i="1" dirty="0"/>
              <a:t>Figure 2: Distribution Binary Variables</a:t>
            </a:r>
            <a:endParaRPr lang="en-CH" sz="1000" i="1" dirty="0"/>
          </a:p>
        </p:txBody>
      </p:sp>
      <p:sp>
        <p:nvSpPr>
          <p:cNvPr id="40" name="TextBox 39">
            <a:extLst>
              <a:ext uri="{FF2B5EF4-FFF2-40B4-BE49-F238E27FC236}">
                <a16:creationId xmlns:a16="http://schemas.microsoft.com/office/drawing/2014/main" id="{A80288F3-C74D-450D-865C-EEE2A1A1AA3D}"/>
              </a:ext>
            </a:extLst>
          </p:cNvPr>
          <p:cNvSpPr txBox="1"/>
          <p:nvPr/>
        </p:nvSpPr>
        <p:spPr>
          <a:xfrm>
            <a:off x="10636020" y="8148816"/>
            <a:ext cx="5933493" cy="246221"/>
          </a:xfrm>
          <a:prstGeom prst="rect">
            <a:avLst/>
          </a:prstGeom>
          <a:noFill/>
        </p:spPr>
        <p:txBody>
          <a:bodyPr wrap="square" rtlCol="0">
            <a:spAutoFit/>
          </a:bodyPr>
          <a:lstStyle/>
          <a:p>
            <a:pPr algn="ctr"/>
            <a:r>
              <a:rPr lang="en-US" sz="1000" i="1" dirty="0"/>
              <a:t>Figure 3: Distribution Continuous Variables</a:t>
            </a:r>
            <a:endParaRPr lang="en-CH" sz="1000" i="1" dirty="0"/>
          </a:p>
        </p:txBody>
      </p:sp>
      <p:sp>
        <p:nvSpPr>
          <p:cNvPr id="41" name="TextBox 40">
            <a:extLst>
              <a:ext uri="{FF2B5EF4-FFF2-40B4-BE49-F238E27FC236}">
                <a16:creationId xmlns:a16="http://schemas.microsoft.com/office/drawing/2014/main" id="{A3A4BD06-BACC-48F0-81F0-4ED301F0454D}"/>
              </a:ext>
            </a:extLst>
          </p:cNvPr>
          <p:cNvSpPr txBox="1"/>
          <p:nvPr/>
        </p:nvSpPr>
        <p:spPr>
          <a:xfrm>
            <a:off x="16702429" y="8148815"/>
            <a:ext cx="4436343" cy="246221"/>
          </a:xfrm>
          <a:prstGeom prst="rect">
            <a:avLst/>
          </a:prstGeom>
          <a:noFill/>
        </p:spPr>
        <p:txBody>
          <a:bodyPr wrap="square" rtlCol="0">
            <a:spAutoFit/>
          </a:bodyPr>
          <a:lstStyle/>
          <a:p>
            <a:pPr algn="ctr"/>
            <a:r>
              <a:rPr lang="en-US" sz="1000" i="1" dirty="0"/>
              <a:t>Figure 4: Distribution Categorical Variables</a:t>
            </a:r>
            <a:endParaRPr lang="en-CH" sz="1000" i="1" dirty="0"/>
          </a:p>
        </p:txBody>
      </p:sp>
      <p:sp>
        <p:nvSpPr>
          <p:cNvPr id="42" name="TextBox 41">
            <a:extLst>
              <a:ext uri="{FF2B5EF4-FFF2-40B4-BE49-F238E27FC236}">
                <a16:creationId xmlns:a16="http://schemas.microsoft.com/office/drawing/2014/main" id="{53D22543-6C22-414F-91CA-F3087A80096C}"/>
              </a:ext>
            </a:extLst>
          </p:cNvPr>
          <p:cNvSpPr txBox="1"/>
          <p:nvPr/>
        </p:nvSpPr>
        <p:spPr>
          <a:xfrm>
            <a:off x="4989087" y="8101904"/>
            <a:ext cx="2214272" cy="246221"/>
          </a:xfrm>
          <a:prstGeom prst="rect">
            <a:avLst/>
          </a:prstGeom>
          <a:noFill/>
        </p:spPr>
        <p:txBody>
          <a:bodyPr wrap="square" rtlCol="0">
            <a:spAutoFit/>
          </a:bodyPr>
          <a:lstStyle/>
          <a:p>
            <a:pPr algn="ctr"/>
            <a:r>
              <a:rPr lang="en-US" sz="1000" i="1" dirty="0"/>
              <a:t>Figure 1: Distribution Target Variables</a:t>
            </a:r>
            <a:endParaRPr lang="en-CH" sz="1000" i="1" dirty="0"/>
          </a:p>
        </p:txBody>
      </p:sp>
      <p:sp>
        <p:nvSpPr>
          <p:cNvPr id="43" name="TextBox 42">
            <a:extLst>
              <a:ext uri="{FF2B5EF4-FFF2-40B4-BE49-F238E27FC236}">
                <a16:creationId xmlns:a16="http://schemas.microsoft.com/office/drawing/2014/main" id="{305EAE55-AF94-4D8E-BEAF-C56B6D621F20}"/>
              </a:ext>
            </a:extLst>
          </p:cNvPr>
          <p:cNvSpPr txBox="1"/>
          <p:nvPr/>
        </p:nvSpPr>
        <p:spPr>
          <a:xfrm>
            <a:off x="16702429" y="6422858"/>
            <a:ext cx="4436342" cy="246221"/>
          </a:xfrm>
          <a:prstGeom prst="rect">
            <a:avLst/>
          </a:prstGeom>
          <a:noFill/>
        </p:spPr>
        <p:txBody>
          <a:bodyPr wrap="square" rtlCol="0">
            <a:spAutoFit/>
          </a:bodyPr>
          <a:lstStyle/>
          <a:p>
            <a:pPr algn="ctr"/>
            <a:r>
              <a:rPr lang="en-US" sz="1000" i="1" dirty="0"/>
              <a:t>Figure 5: Correlation Matrix</a:t>
            </a:r>
            <a:endParaRPr lang="en-CH" sz="1000" i="1" dirty="0"/>
          </a:p>
        </p:txBody>
      </p:sp>
      <p:sp>
        <p:nvSpPr>
          <p:cNvPr id="45" name="Rectangle 44">
            <a:extLst>
              <a:ext uri="{FF2B5EF4-FFF2-40B4-BE49-F238E27FC236}">
                <a16:creationId xmlns:a16="http://schemas.microsoft.com/office/drawing/2014/main" id="{5BC59031-FDA2-477F-A2F7-83D6A9D62AFD}"/>
              </a:ext>
            </a:extLst>
          </p:cNvPr>
          <p:cNvSpPr/>
          <p:nvPr/>
        </p:nvSpPr>
        <p:spPr>
          <a:xfrm>
            <a:off x="173626" y="14841536"/>
            <a:ext cx="10518188" cy="564356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a) Choice of Parameters and Experimental Results – Decision Tree</a:t>
            </a:r>
          </a:p>
          <a:p>
            <a:pPr marL="342900" indent="-342900">
              <a:buFont typeface="Arial" panose="020B0604020202020204" pitchFamily="34" charset="0"/>
              <a:buChar char="•"/>
            </a:pPr>
            <a:r>
              <a:rPr lang="en-US" sz="1600" dirty="0"/>
              <a:t>To prevent overfitting to stopping criterions, i.e., the maximum number of splits and minimum size of leaf nodes, were tuned in a range of 1-30, which limit the depth of the final tree.</a:t>
            </a:r>
          </a:p>
          <a:p>
            <a:pPr marL="342900" indent="-342900">
              <a:buFont typeface="Arial" panose="020B0604020202020204" pitchFamily="34" charset="0"/>
              <a:buChar char="•"/>
            </a:pPr>
            <a:r>
              <a:rPr lang="en-US" sz="1600" dirty="0"/>
              <a:t>To help deal with the highly imbalanced data, the effects of implementing stratified cross-validation and SMOTE oversampling, as well as choosing F2-score instead of accuracy as the cross-validation loss function were tested.</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technique that led to significant improvements in sensitivity.</a:t>
            </a:r>
          </a:p>
          <a:p>
            <a:pPr marL="285750" indent="-285750">
              <a:buFont typeface="Arial" panose="020B0604020202020204" pitchFamily="34" charset="0"/>
              <a:buChar char="•"/>
            </a:pPr>
            <a:r>
              <a:rPr lang="en-US" sz="1600" dirty="0"/>
              <a:t>Using F2 instead of accuracy on oversampled data had no effect on evaluation metrics. </a:t>
            </a:r>
          </a:p>
          <a:p>
            <a:pPr marL="285750" indent="-285750">
              <a:buFont typeface="Arial" panose="020B0604020202020204" pitchFamily="34" charset="0"/>
              <a:buChar char="•"/>
            </a:pPr>
            <a:r>
              <a:rPr lang="en-US" sz="1600" dirty="0"/>
              <a:t>The best model used SMOTE oversampling, accuracy loss, 26 maximum splits and 1 minimum observations per leaf.</a:t>
            </a:r>
          </a:p>
          <a:p>
            <a:pPr marL="285750" indent="-285750">
              <a:buFont typeface="Arial" panose="020B0604020202020204" pitchFamily="34" charset="0"/>
              <a:buChar char="•"/>
            </a:pPr>
            <a:r>
              <a:rPr lang="en-US" sz="1600" dirty="0"/>
              <a:t>Minimum leaf size had only a minor effect on model performance.</a:t>
            </a:r>
          </a:p>
          <a:p>
            <a:pPr marL="285750" indent="-285750">
              <a:buFont typeface="Arial" panose="020B0604020202020204" pitchFamily="34" charset="0"/>
              <a:buChar char="•"/>
            </a:pPr>
            <a:r>
              <a:rPr lang="en-US" sz="1600" dirty="0"/>
              <a:t>‘Age’ is by far the most important feature.</a:t>
            </a:r>
          </a:p>
          <a:p>
            <a:endParaRPr lang="en-US" sz="1600" dirty="0"/>
          </a:p>
          <a:p>
            <a:pPr marL="342900" indent="-342900">
              <a:buFont typeface="Arial" panose="020B0604020202020204" pitchFamily="34" charset="0"/>
              <a:buChar char="•"/>
            </a:pPr>
            <a:endParaRPr lang="en-US" sz="1600" dirty="0"/>
          </a:p>
        </p:txBody>
      </p:sp>
      <p:sp>
        <p:nvSpPr>
          <p:cNvPr id="46" name="Rectangle 45">
            <a:extLst>
              <a:ext uri="{FF2B5EF4-FFF2-40B4-BE49-F238E27FC236}">
                <a16:creationId xmlns:a16="http://schemas.microsoft.com/office/drawing/2014/main" id="{D3414485-1EF1-4CDF-B72C-F877C7986729}"/>
              </a:ext>
            </a:extLst>
          </p:cNvPr>
          <p:cNvSpPr/>
          <p:nvPr/>
        </p:nvSpPr>
        <p:spPr>
          <a:xfrm>
            <a:off x="10690001" y="14841536"/>
            <a:ext cx="10520363" cy="564356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b) Choice of Parameters and Experimental Results – K-Nearest Neighbors</a:t>
            </a:r>
          </a:p>
          <a:p>
            <a:pPr marL="285750" indent="-285750">
              <a:buFont typeface="Arial" panose="020B0604020202020204" pitchFamily="34" charset="0"/>
              <a:buChar char="•"/>
            </a:pPr>
            <a:r>
              <a:rPr lang="en-US" sz="1600" dirty="0"/>
              <a:t>The main hyperparameter, number of neighbors, was tuned in the range of 1-16, as 16 is the number of features in the data and thus constitutes the upper bound. Additionally, three different distance measures, i.e., ‘Euclidean distance’, ‘cosine similarity’ and ‘correlation’, were tested, as they belong to three different categories of distance measures [9].</a:t>
            </a:r>
          </a:p>
          <a:p>
            <a:pPr marL="285750" indent="-285750">
              <a:buFont typeface="Arial" panose="020B0604020202020204" pitchFamily="34" charset="0"/>
              <a:buChar char="•"/>
            </a:pPr>
            <a:r>
              <a:rPr lang="en-US" sz="1600" dirty="0"/>
              <a:t>Just like for the DT, SMOTE, stratified cross validation and F2 cross-validation loss were tested to address class imbalance.</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technique that led to significant improvements in sensitivity.</a:t>
            </a:r>
          </a:p>
          <a:p>
            <a:pPr marL="285750" indent="-285750">
              <a:buFont typeface="Arial" panose="020B0604020202020204" pitchFamily="34" charset="0"/>
              <a:buChar char="•"/>
            </a:pPr>
            <a:r>
              <a:rPr lang="en-US" sz="1600" dirty="0"/>
              <a:t>Using F2 instead of accuracy on oversampled data had no effect on evaluation metrics. </a:t>
            </a:r>
          </a:p>
          <a:p>
            <a:pPr marL="285750" indent="-285750">
              <a:buFont typeface="Arial" panose="020B0604020202020204" pitchFamily="34" charset="0"/>
              <a:buChar char="•"/>
            </a:pPr>
            <a:r>
              <a:rPr lang="en-US" sz="1600" dirty="0"/>
              <a:t>The best model used SMOTE oversampling, accuracy loss, 3 neighbors and ‘cosine’ distance.</a:t>
            </a:r>
          </a:p>
          <a:p>
            <a:pPr marL="285750" indent="-285750">
              <a:buFont typeface="Arial" panose="020B0604020202020204" pitchFamily="34" charset="0"/>
              <a:buChar char="•"/>
            </a:pPr>
            <a:r>
              <a:rPr lang="en-US" sz="1600" dirty="0"/>
              <a:t>The different distance functions had only a minor effect on model performance.</a:t>
            </a:r>
          </a:p>
          <a:p>
            <a:endParaRPr lang="en-US" sz="1600" dirty="0"/>
          </a:p>
        </p:txBody>
      </p:sp>
      <p:graphicFrame>
        <p:nvGraphicFramePr>
          <p:cNvPr id="47" name="Table 27">
            <a:extLst>
              <a:ext uri="{FF2B5EF4-FFF2-40B4-BE49-F238E27FC236}">
                <a16:creationId xmlns:a16="http://schemas.microsoft.com/office/drawing/2014/main" id="{62C98E4E-10B2-478C-BE7C-3FCD74CCB53C}"/>
              </a:ext>
            </a:extLst>
          </p:cNvPr>
          <p:cNvGraphicFramePr>
            <a:graphicFrameLocks noGrp="1"/>
          </p:cNvGraphicFramePr>
          <p:nvPr>
            <p:extLst>
              <p:ext uri="{D42A27DB-BD31-4B8C-83A1-F6EECF244321}">
                <p14:modId xmlns:p14="http://schemas.microsoft.com/office/powerpoint/2010/main" val="1762659685"/>
              </p:ext>
            </p:extLst>
          </p:nvPr>
        </p:nvGraphicFramePr>
        <p:xfrm>
          <a:off x="289415" y="18250289"/>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86.9%</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6.6%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47.3%</a:t>
                      </a:r>
                      <a:endParaRPr lang="en-GB" sz="1100" dirty="0"/>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87.7%</a:t>
                      </a:r>
                      <a:endParaRPr lang="en-GB" sz="1100" dirty="0"/>
                    </a:p>
                  </a:txBody>
                  <a:tcPr/>
                </a:tc>
                <a:extLst>
                  <a:ext uri="{0D108BD9-81ED-4DB2-BD59-A6C34878D82A}">
                    <a16:rowId xmlns:a16="http://schemas.microsoft.com/office/drawing/2014/main" val="1107554220"/>
                  </a:ext>
                </a:extLst>
              </a:tr>
              <a:tr h="200633">
                <a:tc>
                  <a:txBody>
                    <a:bodyPr/>
                    <a:lstStyle/>
                    <a:p>
                      <a:r>
                        <a:rPr lang="de-DE" sz="110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21.1%</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27s</a:t>
                      </a:r>
                      <a:endParaRPr lang="en-GB" sz="1100" dirty="0"/>
                    </a:p>
                  </a:txBody>
                  <a:tcPr/>
                </a:tc>
                <a:extLst>
                  <a:ext uri="{0D108BD9-81ED-4DB2-BD59-A6C34878D82A}">
                    <a16:rowId xmlns:a16="http://schemas.microsoft.com/office/drawing/2014/main" val="1155970600"/>
                  </a:ext>
                </a:extLst>
              </a:tr>
            </a:tbl>
          </a:graphicData>
        </a:graphic>
      </p:graphicFrame>
      <p:graphicFrame>
        <p:nvGraphicFramePr>
          <p:cNvPr id="48" name="Table 27">
            <a:extLst>
              <a:ext uri="{FF2B5EF4-FFF2-40B4-BE49-F238E27FC236}">
                <a16:creationId xmlns:a16="http://schemas.microsoft.com/office/drawing/2014/main" id="{BA25BDC9-95AA-4F84-8E6F-8A6163BA1D61}"/>
              </a:ext>
            </a:extLst>
          </p:cNvPr>
          <p:cNvGraphicFramePr>
            <a:graphicFrameLocks noGrp="1"/>
          </p:cNvGraphicFramePr>
          <p:nvPr>
            <p:extLst>
              <p:ext uri="{D42A27DB-BD31-4B8C-83A1-F6EECF244321}">
                <p14:modId xmlns:p14="http://schemas.microsoft.com/office/powerpoint/2010/main" val="4114148265"/>
              </p:ext>
            </p:extLst>
          </p:nvPr>
        </p:nvGraphicFramePr>
        <p:xfrm>
          <a:off x="11120859" y="18246104"/>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97.4%</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5.3%</a:t>
                      </a:r>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99.1%</a:t>
                      </a:r>
                      <a:endParaRPr lang="en-GB" sz="1100" dirty="0"/>
                    </a:p>
                  </a:txBody>
                  <a:tcPr/>
                </a:tc>
                <a:extLst>
                  <a:ext uri="{0D108BD9-81ED-4DB2-BD59-A6C34878D82A}">
                    <a16:rowId xmlns:a16="http://schemas.microsoft.com/office/drawing/2014/main" val="1107554220"/>
                  </a:ext>
                </a:extLst>
              </a:tr>
              <a:tr h="200633">
                <a:tc>
                  <a:txBody>
                    <a:bodyPr/>
                    <a:lstStyle/>
                    <a:p>
                      <a:r>
                        <a:rPr lang="de-DE" sz="1100" dirty="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5.9%</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~14 min</a:t>
                      </a:r>
                      <a:endParaRPr lang="en-GB" sz="1100" dirty="0"/>
                    </a:p>
                  </a:txBody>
                  <a:tcPr/>
                </a:tc>
                <a:extLst>
                  <a:ext uri="{0D108BD9-81ED-4DB2-BD59-A6C34878D82A}">
                    <a16:rowId xmlns:a16="http://schemas.microsoft.com/office/drawing/2014/main" val="1155970600"/>
                  </a:ext>
                </a:extLst>
              </a:tr>
            </a:tbl>
          </a:graphicData>
        </a:graphic>
      </p:graphicFrame>
      <p:pic>
        <p:nvPicPr>
          <p:cNvPr id="1025" name="Picture 1">
            <a:extLst>
              <a:ext uri="{FF2B5EF4-FFF2-40B4-BE49-F238E27FC236}">
                <a16:creationId xmlns:a16="http://schemas.microsoft.com/office/drawing/2014/main" id="{4BF10F98-27ED-4055-91C9-78898CF991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82421" y="17842288"/>
            <a:ext cx="2779709" cy="2538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5BB509-467D-444E-B16B-4EB0B6475D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346" y="17933106"/>
            <a:ext cx="3292275" cy="24666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F00AC03-E842-47C1-87F5-B0CB92A089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057" y="18099874"/>
            <a:ext cx="3257550" cy="233845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76FAB160-9DDD-4FC5-9A37-D246769533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3742" y="17933106"/>
            <a:ext cx="32575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0CF195F8-97DD-44FC-B770-334654B8C9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647" y="17841889"/>
            <a:ext cx="2774398" cy="2539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900697-72E1-4B12-AEB1-650471BC73C9}"/>
              </a:ext>
            </a:extLst>
          </p:cNvPr>
          <p:cNvSpPr txBox="1"/>
          <p:nvPr/>
        </p:nvSpPr>
        <p:spPr>
          <a:xfrm>
            <a:off x="11120859" y="17988254"/>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382EBAA-0308-4F3E-AC2C-9C46ED7F0AA2}"/>
              </a:ext>
            </a:extLst>
          </p:cNvPr>
          <p:cNvSpPr txBox="1"/>
          <p:nvPr/>
        </p:nvSpPr>
        <p:spPr>
          <a:xfrm>
            <a:off x="289415" y="179844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5C57AA07-FDBE-4074-BE54-16CF480D4D37}"/>
              </a:ext>
            </a:extLst>
          </p:cNvPr>
          <p:cNvSpPr txBox="1"/>
          <p:nvPr/>
        </p:nvSpPr>
        <p:spPr>
          <a:xfrm>
            <a:off x="2674190" y="179844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Feature </a:t>
            </a:r>
            <a:r>
              <a:rPr lang="de-DE" sz="900" b="1" dirty="0" err="1">
                <a:latin typeface="Arial" panose="020B0604020202020204" pitchFamily="34" charset="0"/>
                <a:cs typeface="Arial" panose="020B0604020202020204" pitchFamily="34" charset="0"/>
              </a:rPr>
              <a:t>Importance</a:t>
            </a:r>
            <a:r>
              <a:rPr lang="de-DE" sz="900" b="1" dirty="0">
                <a:latin typeface="Arial" panose="020B0604020202020204" pitchFamily="34" charset="0"/>
                <a:cs typeface="Arial" panose="020B0604020202020204" pitchFamily="34" charset="0"/>
              </a:rPr>
              <a:t> DT</a:t>
            </a:r>
            <a:endParaRPr lang="en-GB" sz="900" b="1"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A53CE14B-E5FB-4B9D-A382-EA6552967C1D}"/>
              </a:ext>
            </a:extLst>
          </p:cNvPr>
          <p:cNvSpPr txBox="1"/>
          <p:nvPr/>
        </p:nvSpPr>
        <p:spPr>
          <a:xfrm>
            <a:off x="5552764" y="178478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DT</a:t>
            </a:r>
            <a:endParaRPr lang="en-GB" sz="900" b="1"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3A57C904-D174-4D0C-BDDB-805FD24D4134}"/>
              </a:ext>
            </a:extLst>
          </p:cNvPr>
          <p:cNvSpPr txBox="1"/>
          <p:nvPr/>
        </p:nvSpPr>
        <p:spPr>
          <a:xfrm>
            <a:off x="8305225" y="178176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DT </a:t>
            </a:r>
            <a:endParaRPr lang="en-GB" sz="900" b="1"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2E80B86F-C390-44AA-9054-7EF79E5AC06A}"/>
              </a:ext>
            </a:extLst>
          </p:cNvPr>
          <p:cNvSpPr txBox="1"/>
          <p:nvPr/>
        </p:nvSpPr>
        <p:spPr>
          <a:xfrm>
            <a:off x="18214365" y="178176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KNN </a:t>
            </a:r>
            <a:endParaRPr lang="en-GB" sz="900" b="1"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900692AE-3408-4244-90AD-EFCE7D4E3630}"/>
              </a:ext>
            </a:extLst>
          </p:cNvPr>
          <p:cNvSpPr txBox="1"/>
          <p:nvPr/>
        </p:nvSpPr>
        <p:spPr>
          <a:xfrm>
            <a:off x="14312116" y="178478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KNN</a:t>
            </a:r>
            <a:endParaRPr lang="en-GB" sz="900" b="1" dirty="0">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6E6A2A97-16FA-46BF-9BA1-C053D10321CC}"/>
              </a:ext>
            </a:extLst>
          </p:cNvPr>
          <p:cNvSpPr/>
          <p:nvPr/>
        </p:nvSpPr>
        <p:spPr>
          <a:xfrm>
            <a:off x="173626" y="26582410"/>
            <a:ext cx="10516375" cy="350865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8) Lessons Learned and Future Work</a:t>
            </a:r>
          </a:p>
          <a:p>
            <a:pPr marL="285750" indent="-285750">
              <a:buFont typeface="Arial" panose="020B0604020202020204" pitchFamily="34" charset="0"/>
              <a:buChar char="•"/>
            </a:pPr>
            <a:r>
              <a:rPr lang="en-US" sz="1600" dirty="0"/>
              <a:t>Adequate preprocessing techniques like SMOTE oversampling are critical to enable the model to learn a relevant decision boundary from imbalanced data.</a:t>
            </a:r>
          </a:p>
          <a:p>
            <a:pPr marL="285750" indent="-285750">
              <a:buFont typeface="Arial" panose="020B0604020202020204" pitchFamily="34" charset="0"/>
              <a:buChar char="•"/>
            </a:pPr>
            <a:r>
              <a:rPr lang="en-US" sz="1600" dirty="0"/>
              <a:t>The effect of F2 objective function has only limited impact, on the optimal hyperparameters.</a:t>
            </a:r>
          </a:p>
          <a:p>
            <a:pPr marL="285750" indent="-285750">
              <a:buFont typeface="Arial" panose="020B0604020202020204" pitchFamily="34" charset="0"/>
              <a:buChar char="•"/>
            </a:pPr>
            <a:r>
              <a:rPr lang="en-US" sz="1600" dirty="0"/>
              <a:t>The long prediction time of KNN outweighs the benefits of not having  a training period, when applied to large data sets.</a:t>
            </a:r>
          </a:p>
          <a:p>
            <a:pPr marL="285750" indent="-285750">
              <a:buFont typeface="Arial" panose="020B0604020202020204" pitchFamily="34" charset="0"/>
              <a:buChar char="•"/>
            </a:pPr>
            <a:r>
              <a:rPr lang="en-US" sz="1600" dirty="0"/>
              <a:t>For KNN, the number of neighbors, and for DT, the maximum number of splits are the most important hyperparameters, that when tuned correctly find the optimal tradeoff between bias and variance of the final model.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Future work could explore the impact of additional preprocessing techniques like PCA dimensionality reduction or the use of mixing over- and undersampling to create balanced data.</a:t>
            </a:r>
          </a:p>
          <a:p>
            <a:pPr marL="285750" indent="-285750">
              <a:buFont typeface="Arial" panose="020B0604020202020204" pitchFamily="34" charset="0"/>
              <a:buChar char="•"/>
            </a:pPr>
            <a:r>
              <a:rPr lang="en-US" sz="1600" dirty="0"/>
              <a:t>Additionally, feature selection techniques could be explored to remove the number of irrelevant features with the goal of improving the KNN classifier.</a:t>
            </a:r>
          </a:p>
          <a:p>
            <a:pPr marL="285750" indent="-285750">
              <a:buFont typeface="Arial" panose="020B0604020202020204" pitchFamily="34" charset="0"/>
              <a:buChar char="•"/>
            </a:pPr>
            <a:r>
              <a:rPr lang="en-US" sz="1600" dirty="0"/>
              <a:t>Also, future work could explore the effect of other hyperparameters for DT and KNN that were not tuned in this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57" name="Rectangle 56">
            <a:extLst>
              <a:ext uri="{FF2B5EF4-FFF2-40B4-BE49-F238E27FC236}">
                <a16:creationId xmlns:a16="http://schemas.microsoft.com/office/drawing/2014/main" id="{F32895C9-5260-47AF-8CE1-0BF07F02242D}"/>
              </a:ext>
            </a:extLst>
          </p:cNvPr>
          <p:cNvSpPr/>
          <p:nvPr/>
        </p:nvSpPr>
        <p:spPr>
          <a:xfrm>
            <a:off x="173626" y="20484975"/>
            <a:ext cx="21036738" cy="609612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7) Analysis and Critical Evaluation of Results</a:t>
            </a:r>
          </a:p>
          <a:p>
            <a:pPr marL="285750" indent="-285750">
              <a:buFont typeface="Arial" panose="020B0604020202020204" pitchFamily="34" charset="0"/>
              <a:buChar char="•"/>
            </a:pPr>
            <a:r>
              <a:rPr lang="en-US" sz="1600" dirty="0"/>
              <a:t>The above analysis shows that the DT model is better suited for the application in cerebral stroke prediction compared to KNN. The main advantage of DT is the recall of 47.3% compared to only 5.3% for KNN. This is especially important in the medical context, where a false negatives, i.e., an undetected stroke, can cause serious harm to the patient, whereas a false positive, i.e., predicting a stroke in a healthy patient, will only result in an unnecessary trip to the hospital. In addition, this almost 10-fold increase in sensitivity, only increases the false-positive rate of the algorithm by 3.1%, from 90.4% to 93.5%.  This overall improvement is also reflected in the F2-score of 21.1% for DT compared to only 5.9% for KNN.</a:t>
            </a:r>
          </a:p>
          <a:p>
            <a:pPr marL="285750" indent="-285750">
              <a:buFont typeface="Arial" panose="020B0604020202020204" pitchFamily="34" charset="0"/>
              <a:buChar char="•"/>
            </a:pPr>
            <a:r>
              <a:rPr lang="en-US" sz="1600" dirty="0"/>
              <a:t>While the accuracy in the KNN model is 10.5% higher compared to the DT, this seems to stem mainly from the fact that KNN is more reluctant to predict the minority class. </a:t>
            </a:r>
          </a:p>
          <a:p>
            <a:pPr marL="285750" indent="-285750">
              <a:buFont typeface="Arial" panose="020B0604020202020204" pitchFamily="34" charset="0"/>
              <a:buChar char="•"/>
            </a:pPr>
            <a:r>
              <a:rPr lang="en-US" sz="1600" dirty="0"/>
              <a:t>One possible reason for the superior performance of the DT, which is in line with the initial hypothesis, stems from the fact that the distribution of feature importance is similar to that of Lui, Fan and Wu (2019), which is characterized by ‘Age’ being by far the most important feature, while most others have very little importance. Thus, the analysis constitutes further evidence that DTs excel in an environment with one or few dominant features.</a:t>
            </a:r>
          </a:p>
          <a:p>
            <a:pPr marL="285750" indent="-285750">
              <a:buFont typeface="Arial" panose="020B0604020202020204" pitchFamily="34" charset="0"/>
              <a:buChar char="•"/>
            </a:pPr>
            <a:r>
              <a:rPr lang="en-US" sz="1600" dirty="0"/>
              <a:t>In line with the initial hypothesis, the runtime of KNN is also significantly longer than that of the DT model. Especially because training a single decision tree is not very computationally intensive, the KNN model cannot make up for its long prediction time by not having a training period.</a:t>
            </a:r>
          </a:p>
          <a:p>
            <a:pPr marL="285750" indent="-285750">
              <a:buFont typeface="Arial" panose="020B0604020202020204" pitchFamily="34" charset="0"/>
              <a:buChar char="•"/>
            </a:pPr>
            <a:r>
              <a:rPr lang="en-US" sz="1600" dirty="0"/>
              <a:t>Also in line with the initial hypothesis, the 32.6% specificity, and 67.4% sensitivity from the deep learning model by Lui, Fan and Wu (2019) were note exceeded, most likely because the simpler DT and KNN algorithms are less well suited to pick up on more nuanced feature interactions.</a:t>
            </a:r>
          </a:p>
          <a:p>
            <a:pPr marL="285750" indent="-285750">
              <a:buFont typeface="Arial" panose="020B0604020202020204" pitchFamily="34" charset="0"/>
              <a:buChar char="•"/>
            </a:pPr>
            <a:r>
              <a:rPr lang="en-US" sz="1600" dirty="0"/>
              <a:t>From the DT objective function plot, one can clearly see that the maximum number of splits are the more important feature, as the plane is almost completely flat in the ‘</a:t>
            </a:r>
            <a:r>
              <a:rPr lang="en-US" sz="1600" dirty="0" err="1"/>
              <a:t>MinLeafSize</a:t>
            </a:r>
            <a:r>
              <a:rPr lang="en-US" sz="1600" dirty="0"/>
              <a:t>’ axis. This suggests that the partitioning algorithm is usually stopped by reaching the maximum number of splits, before the size of the leaf nodes starts to get affected by the limitation. </a:t>
            </a:r>
          </a:p>
          <a:p>
            <a:pPr marL="285750" indent="-285750">
              <a:buFont typeface="Arial" panose="020B0604020202020204" pitchFamily="34" charset="0"/>
              <a:buChar char="•"/>
            </a:pPr>
            <a:r>
              <a:rPr lang="en-US" sz="1600" dirty="0"/>
              <a:t>Similarly, for KNN, the objective function plot is mainly influenced by the number of neighbors, whereas the distance functions chosen do not have a big impact.</a:t>
            </a:r>
          </a:p>
          <a:p>
            <a:pPr marL="285750" indent="-285750">
              <a:buFont typeface="Arial" panose="020B0604020202020204" pitchFamily="34" charset="0"/>
              <a:buChar char="•"/>
            </a:pPr>
            <a:r>
              <a:rPr lang="en-US" sz="1600" dirty="0"/>
              <a:t>In accordance with the initial hypothesis, without specifically addressing the class imbalance the DT and KNN models drastically overfit to the majority class while hyperparameter tuning. This results in low variance, at the cost of high bias. While they have a seemingly high accuracy of 98.2%  (see Appendix) this just represents the share of the majority class in the data. The confusion matrix confirms that both models in fact only predict ‘no stroke’ for every observation. </a:t>
            </a:r>
          </a:p>
          <a:p>
            <a:pPr marL="285750" indent="-285750">
              <a:buFont typeface="Arial" panose="020B0604020202020204" pitchFamily="34" charset="0"/>
              <a:buChar char="•"/>
            </a:pPr>
            <a:r>
              <a:rPr lang="en-US" sz="1600" dirty="0"/>
              <a:t>Stratified cross-validation did not improve models’ ability to model the majority class. While it eliminates the chance of having zero observations of ‘stroke’ in a given fold, the imbalance remains too high for the algorithms correctly model it. </a:t>
            </a:r>
          </a:p>
          <a:p>
            <a:pPr marL="285750" indent="-285750">
              <a:buFont typeface="Arial" panose="020B0604020202020204" pitchFamily="34" charset="0"/>
              <a:buChar char="•"/>
            </a:pPr>
            <a:r>
              <a:rPr lang="en-US" sz="1600" dirty="0"/>
              <a:t>The results presented in section 6) show that SMOTE oversampling is indeed an effective technique of addressing the class imbalances. By having an equal amount of ‘stroke’ and ‘no stroke’ observations in the training data, the models are able to learn an effective decision boundary to discriminate between the two classes.</a:t>
            </a:r>
          </a:p>
          <a:p>
            <a:pPr marL="285750" indent="-285750">
              <a:buFont typeface="Arial" panose="020B0604020202020204" pitchFamily="34" charset="0"/>
              <a:buChar char="•"/>
            </a:pPr>
            <a:r>
              <a:rPr lang="en-US" sz="1600" dirty="0"/>
              <a:t>The effect of choosing F2-score over accuracy as the objective function in Bayesian hyperparameter optimization is ambiguous. When SMOTE is applied to the training data, the final models that result from hyperparameter tuning have identical evaluation metrics on the test set, independent on the objective function. This suggests that in a balanced data setting, the model that achieves the highest accuracy is very similar to the one that maximizes F2 score. However, during an imbalanced setting, i.e., for regular and stratified cross-validation, the objective function had some effect on the final model. With regular cross-validation, the final DT and KNN model made some minority class predictions, albeit with a very small recall under 1%. With stratified cross-validation, only the final KNN made minority class predictions, whereas the DT only predicted the majority class. These apparent inconsistencies in the improvements by an F2 objective function may be the cause of the random CV splitting, especially since the overall influence of the objective function seems to be small.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4524</TotalTime>
  <Words>3475</Words>
  <Application>Microsoft Office PowerPoint</Application>
  <PresentationFormat>Custom</PresentationFormat>
  <Paragraphs>180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61</cp:revision>
  <dcterms:created xsi:type="dcterms:W3CDTF">2021-11-17T15:29:48Z</dcterms:created>
  <dcterms:modified xsi:type="dcterms:W3CDTF">2021-12-01T13:24:01Z</dcterms:modified>
</cp:coreProperties>
</file>