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441" autoAdjust="0"/>
    <p:restoredTop sz="94660"/>
  </p:normalViewPr>
  <p:slideViewPr>
    <p:cSldViewPr snapToGrid="0">
      <p:cViewPr>
        <p:scale>
          <a:sx n="75" d="100"/>
          <a:sy n="75" d="100"/>
        </p:scale>
        <p:origin x="306" y="-9726"/>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11/29/2021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11/29/2021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11/29/2021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11/29/2021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11/29/2021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11/29/2021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5910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484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608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8"/>
            <a:ext cx="2100489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484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263209"/>
            <a:ext cx="21040725" cy="3750510"/>
            <a:chOff x="171450" y="9720308"/>
            <a:chExt cx="21040725" cy="313471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8"/>
              <a:ext cx="21040725" cy="3115218"/>
              <a:chOff x="171450" y="9720308"/>
              <a:chExt cx="21040725" cy="6035133"/>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508653"/>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91614"/>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longer cross validation times,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169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3337377855"/>
              </p:ext>
            </p:extLst>
          </p:nvPr>
        </p:nvGraphicFramePr>
        <p:xfrm>
          <a:off x="9730631" y="51325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91614"/>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the effect of using F1-score instead of accuracy as the cross-validation loss function is tested for each approach. Thus, six models were trained 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2798034320"/>
              </p:ext>
            </p:extLst>
          </p:nvPr>
        </p:nvGraphicFramePr>
        <p:xfrm>
          <a:off x="11682654" y="51343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299303266"/>
              </p:ext>
            </p:extLst>
          </p:nvPr>
        </p:nvGraphicFramePr>
        <p:xfrm>
          <a:off x="13847229" y="51402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830399980"/>
              </p:ext>
            </p:extLst>
          </p:nvPr>
        </p:nvGraphicFramePr>
        <p:xfrm>
          <a:off x="7628928" y="51327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584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537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356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8930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79964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79964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495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704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790735"/>
            <a:ext cx="10518188" cy="521902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to stopping criterions, i.e., the maximum number of splits and minimum size of leaf nodes, were tuned in a range of 1-30, which limit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F1-score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only preprocessing method that led to non-zero recall, i.e., at least one correct stroke classification.</a:t>
            </a:r>
          </a:p>
          <a:p>
            <a:pPr marL="285750" indent="-285750">
              <a:buFont typeface="Arial" panose="020B0604020202020204" pitchFamily="34" charset="0"/>
              <a:buChar char="•"/>
            </a:pPr>
            <a:r>
              <a:rPr lang="en-US" sz="1600" dirty="0"/>
              <a:t>Using F1 instead of accuracy had a </a:t>
            </a:r>
            <a:r>
              <a:rPr lang="en-US" sz="1600" dirty="0">
                <a:highlight>
                  <a:srgbClr val="FFFF00"/>
                </a:highlight>
              </a:rPr>
              <a:t>negligible</a:t>
            </a:r>
            <a:r>
              <a:rPr lang="en-US" sz="1600" dirty="0"/>
              <a:t> effect on evaluation metrics. </a:t>
            </a:r>
          </a:p>
          <a:p>
            <a:pPr marL="285750" indent="-285750">
              <a:buFont typeface="Arial" panose="020B0604020202020204" pitchFamily="34" charset="0"/>
              <a:buChar char="•"/>
            </a:pPr>
            <a:r>
              <a:rPr lang="en-US" sz="1600" dirty="0"/>
              <a:t>The final parameters from Bayesian optimization are </a:t>
            </a:r>
            <a:r>
              <a:rPr lang="en-US" sz="1600" dirty="0">
                <a:highlight>
                  <a:srgbClr val="FFFF00"/>
                </a:highlight>
              </a:rPr>
              <a:t>X</a:t>
            </a:r>
            <a:r>
              <a:rPr lang="en-US" sz="1600" dirty="0"/>
              <a:t> maximum splits and </a:t>
            </a:r>
            <a:r>
              <a:rPr lang="en-US" sz="1600" dirty="0">
                <a:highlight>
                  <a:srgbClr val="FFFF00"/>
                </a:highlight>
              </a:rPr>
              <a:t>X</a:t>
            </a:r>
            <a:r>
              <a:rPr lang="en-US" sz="1600" dirty="0"/>
              <a:t> minimum observations per leaf.</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790734"/>
            <a:ext cx="10520363" cy="521902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Just like for the DT, SMOTE, stratified cross validation and F1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only preprocessing method that led to non-zero recall, i.e., at least one correct stroke classification.</a:t>
            </a:r>
          </a:p>
          <a:p>
            <a:pPr marL="285750" indent="-285750">
              <a:buFont typeface="Arial" panose="020B0604020202020204" pitchFamily="34" charset="0"/>
              <a:buChar char="•"/>
            </a:pPr>
            <a:r>
              <a:rPr lang="en-US" sz="1600" dirty="0"/>
              <a:t>Using F1 instead of accuracy had a </a:t>
            </a:r>
            <a:r>
              <a:rPr lang="en-US" sz="1600" dirty="0">
                <a:highlight>
                  <a:srgbClr val="FFFF00"/>
                </a:highlight>
              </a:rPr>
              <a:t>negligible</a:t>
            </a:r>
            <a:r>
              <a:rPr lang="en-US" sz="1600" dirty="0"/>
              <a:t> effect on evaluation metrics. </a:t>
            </a:r>
          </a:p>
          <a:p>
            <a:pPr marL="285750" indent="-285750">
              <a:buFont typeface="Arial" panose="020B0604020202020204" pitchFamily="34" charset="0"/>
              <a:buChar char="•"/>
            </a:pPr>
            <a:r>
              <a:rPr lang="en-US" sz="1600" dirty="0"/>
              <a:t>The final parameters from Bayesian optimization are </a:t>
            </a:r>
            <a:r>
              <a:rPr lang="en-US" sz="1600" dirty="0">
                <a:highlight>
                  <a:srgbClr val="FFFF00"/>
                </a:highlight>
              </a:rPr>
              <a:t>X</a:t>
            </a:r>
            <a:r>
              <a:rPr lang="en-US" sz="1600" dirty="0"/>
              <a:t> numbers of neighbors and </a:t>
            </a:r>
            <a:r>
              <a:rPr lang="en-US" sz="1600" dirty="0">
                <a:highlight>
                  <a:srgbClr val="FFFF00"/>
                </a:highlight>
              </a:rPr>
              <a:t>X</a:t>
            </a:r>
            <a:r>
              <a:rPr lang="en-US" sz="1600" dirty="0"/>
              <a:t> distance.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2058733773"/>
              </p:ext>
            </p:extLst>
          </p:nvPr>
        </p:nvGraphicFramePr>
        <p:xfrm>
          <a:off x="245838" y="17578866"/>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07554220"/>
                  </a:ext>
                </a:extLst>
              </a:tr>
              <a:tr h="200633">
                <a:tc>
                  <a:txBody>
                    <a:bodyPr/>
                    <a:lstStyle/>
                    <a:p>
                      <a:r>
                        <a:rPr lang="de-DE" sz="1100" dirty="0"/>
                        <a:t>F1-Score</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3779076729"/>
              </p:ext>
            </p:extLst>
          </p:nvPr>
        </p:nvGraphicFramePr>
        <p:xfrm>
          <a:off x="10762213" y="17578866"/>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07554220"/>
                  </a:ext>
                </a:extLst>
              </a:tr>
              <a:tr h="200633">
                <a:tc>
                  <a:txBody>
                    <a:bodyPr/>
                    <a:lstStyle/>
                    <a:p>
                      <a:r>
                        <a:rPr lang="de-DE" sz="1100" dirty="0"/>
                        <a:t>F1-Score</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55970600"/>
                  </a:ext>
                </a:extLst>
              </a:tr>
            </a:tbl>
          </a:graphicData>
        </a:graphic>
      </p:graphicFrame>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3842</TotalTime>
  <Words>2316</Words>
  <Application>Microsoft Office PowerPoint</Application>
  <PresentationFormat>Custom</PresentationFormat>
  <Paragraphs>136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47</cp:revision>
  <dcterms:created xsi:type="dcterms:W3CDTF">2021-11-17T15:29:48Z</dcterms:created>
  <dcterms:modified xsi:type="dcterms:W3CDTF">2021-11-29T16:45:52Z</dcterms:modified>
</cp:coreProperties>
</file>