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58"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94660"/>
  </p:normalViewPr>
  <p:slideViewPr>
    <p:cSldViewPr snapToGrid="0">
      <p:cViewPr>
        <p:scale>
          <a:sx n="100" d="100"/>
          <a:sy n="100" d="100"/>
        </p:scale>
        <p:origin x="72" y="-216"/>
      </p:cViewPr>
      <p:guideLst>
        <p:guide orient="horz" pos="9558"/>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12/13/2021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12/13/2021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12/13/2021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12/13/2021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12/13/2021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12/13/2021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12/13/2021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12/13/2021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12/13/2021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12/13/2021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12/13/2021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12/13/2021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12/13/2021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ons.gov.uk/aboutus/transparencyandgovernance/freedomofinformationfoi/" TargetMode="Externa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2">
            <a:extLst>
              <a:ext uri="{28A0092B-C50C-407E-A947-70E740481C1C}">
                <a14:useLocalDpi xmlns:a14="http://schemas.microsoft.com/office/drawing/2010/main" val="0"/>
              </a:ext>
            </a:extLst>
          </a:blip>
          <a:srcRect l="7168" t="21328" r="10282" b="12677"/>
          <a:stretch/>
        </p:blipFill>
        <p:spPr>
          <a:xfrm>
            <a:off x="4999328" y="6616431"/>
            <a:ext cx="2214272" cy="1327646"/>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3">
            <a:extLst>
              <a:ext uri="{28A0092B-C50C-407E-A947-70E740481C1C}">
                <a14:useLocalDpi xmlns:a14="http://schemas.microsoft.com/office/drawing/2010/main" val="0"/>
              </a:ext>
            </a:extLst>
          </a:blip>
          <a:srcRect l="1891" t="17149" r="1891" b="6057"/>
          <a:stretch/>
        </p:blipFill>
        <p:spPr>
          <a:xfrm>
            <a:off x="10673898" y="6473825"/>
            <a:ext cx="5936910" cy="1579463"/>
          </a:xfrm>
          <a:prstGeom prst="rect">
            <a:avLst/>
          </a:prstGeom>
        </p:spPr>
      </p:pic>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4">
            <a:extLst>
              <a:ext uri="{28A0092B-C50C-407E-A947-70E740481C1C}">
                <a14:useLocalDpi xmlns:a14="http://schemas.microsoft.com/office/drawing/2010/main" val="0"/>
              </a:ext>
            </a:extLst>
          </a:blip>
          <a:srcRect l="2101" t="15270" r="5228" b="7908"/>
          <a:stretch/>
        </p:blipFill>
        <p:spPr>
          <a:xfrm>
            <a:off x="15968423" y="2586203"/>
            <a:ext cx="5102477" cy="3807086"/>
          </a:xfrm>
          <a:prstGeom prst="rect">
            <a:avLst/>
          </a:prstGeom>
        </p:spPr>
      </p:pic>
      <p:sp>
        <p:nvSpPr>
          <p:cNvPr id="4" name="Rectangle 3">
            <a:extLst>
              <a:ext uri="{FF2B5EF4-FFF2-40B4-BE49-F238E27FC236}">
                <a16:creationId xmlns:a16="http://schemas.microsoft.com/office/drawing/2014/main" id="{294E475F-DE3E-4412-9F35-20A563F1BBCF}"/>
              </a:ext>
            </a:extLst>
          </p:cNvPr>
          <p:cNvSpPr/>
          <p:nvPr/>
        </p:nvSpPr>
        <p:spPr>
          <a:xfrm>
            <a:off x="171450" y="2533368"/>
            <a:ext cx="21038914" cy="5752112"/>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It was published on data.mendeley.com [2] and contains 43’000 observations of potential patients.</a:t>
            </a:r>
          </a:p>
          <a:p>
            <a:pPr marL="342900" indent="-342900">
              <a:buFont typeface="Arial" panose="020B0604020202020204" pitchFamily="34" charset="0"/>
              <a:buChar char="•"/>
            </a:pPr>
            <a:r>
              <a:rPr lang="en-US" sz="1600" dirty="0"/>
              <a:t>It includes one binary target variable indicating whether a patient had a stroke and 11 features on the patient's </a:t>
            </a:r>
            <a:r>
              <a:rPr lang="en-GB" sz="1600" dirty="0"/>
              <a:t>physiology</a:t>
            </a:r>
            <a:r>
              <a:rPr lang="en-GB" sz="1600" b="0" i="0" dirty="0">
                <a:solidFill>
                  <a:srgbClr val="2E2E2E"/>
                </a:solidFill>
                <a:effectLst/>
                <a:latin typeface="NexusSerif"/>
              </a:rPr>
              <a:t>,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and by missing values mainly in the ‘Smoking Status’ feature (figure 4).</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as they only amount to 3.3% of the data set. The 30.6% of missing records of ‘Smoking Status’ are treated as a</a:t>
            </a:r>
            <a:br>
              <a:rPr lang="en-GB" sz="1600" dirty="0">
                <a:solidFill>
                  <a:srgbClr val="2E2E2E"/>
                </a:solidFill>
                <a:latin typeface="NexusSerif"/>
              </a:rPr>
            </a:br>
            <a:r>
              <a:rPr lang="en-GB" sz="1600" dirty="0">
                <a:solidFill>
                  <a:srgbClr val="2E2E2E"/>
                </a:solidFill>
                <a:latin typeface="NexusSerif"/>
              </a:rPr>
              <a:t>distinct ‘Unknown’ category. This is done because I suspect the variable to be not completely missing at random, e.g. because smokers might not want to disclose their bad habit. </a:t>
            </a:r>
            <a:br>
              <a:rPr lang="en-GB" sz="1600" dirty="0">
                <a:solidFill>
                  <a:srgbClr val="2E2E2E"/>
                </a:solidFill>
                <a:latin typeface="NexusSerif"/>
              </a:rPr>
            </a:br>
            <a:r>
              <a:rPr lang="en-GB" sz="1600" dirty="0">
                <a:solidFill>
                  <a:srgbClr val="2E2E2E"/>
                </a:solidFill>
                <a:latin typeface="NexusSerif"/>
              </a:rPr>
              <a:t>In this case, an unknown category allows the model to capture this information, compared to imputing by the majority category or discarding the column altogether.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because it is not required for the DT model </a:t>
            </a:r>
            <a:r>
              <a:rPr lang="en-US" sz="1600" dirty="0">
                <a:solidFill>
                  <a:srgbClr val="2E2E2E"/>
                </a:solidFill>
                <a:latin typeface="NexusSerif"/>
              </a:rPr>
              <a:t>and because MATLAB’s KNN implementation, has built-in standardization.</a:t>
            </a:r>
          </a:p>
          <a:p>
            <a:pPr marL="342900" indent="-342900">
              <a:buFont typeface="Arial" panose="020B0604020202020204" pitchFamily="34" charset="0"/>
              <a:buChar char="•"/>
            </a:pPr>
            <a:r>
              <a:rPr lang="en-US" sz="1600" dirty="0">
                <a:solidFill>
                  <a:srgbClr val="2E2E2E"/>
                </a:solidFill>
                <a:latin typeface="NexusSerif"/>
              </a:rPr>
              <a:t>The classic summary statistics table is omitted because figures 1-5 provide deeper insight into variable distribution. Additionally, tables 1-3 give an overview of the possible values.</a:t>
            </a:r>
          </a:p>
          <a:p>
            <a:pPr marL="342900" indent="-342900">
              <a:buFont typeface="Arial" panose="020B0604020202020204" pitchFamily="34" charset="0"/>
              <a:buChar char="•"/>
            </a:pPr>
            <a:r>
              <a:rPr lang="en-GB" sz="1600" dirty="0">
                <a:solidFill>
                  <a:srgbClr val="2E2E2E"/>
                </a:solidFill>
                <a:latin typeface="NexusSerif"/>
              </a:rPr>
              <a:t>Among the binary variables ‘Hypertension’ and ‘Heart Disease’ show the largest</a:t>
            </a:r>
            <a:br>
              <a:rPr lang="en-GB" sz="1600" dirty="0">
                <a:solidFill>
                  <a:srgbClr val="2E2E2E"/>
                </a:solidFill>
                <a:latin typeface="NexusSerif"/>
              </a:rPr>
            </a:br>
            <a:r>
              <a:rPr lang="en-GB" sz="1600" dirty="0">
                <a:solidFill>
                  <a:srgbClr val="2E2E2E"/>
                </a:solidFill>
                <a:latin typeface="NexusSerif"/>
              </a:rPr>
              <a:t>shift in distribution between the ‘stroke’ and ‘no stroke’ patients. Among the conti-</a:t>
            </a:r>
            <a:br>
              <a:rPr lang="en-GB" sz="1600" dirty="0">
                <a:solidFill>
                  <a:srgbClr val="2E2E2E"/>
                </a:solidFill>
                <a:latin typeface="NexusSerif"/>
              </a:rPr>
            </a:br>
            <a:r>
              <a:rPr lang="en-GB" sz="1600" dirty="0">
                <a:solidFill>
                  <a:srgbClr val="2E2E2E"/>
                </a:solidFill>
                <a:latin typeface="NexusSerif"/>
              </a:rPr>
              <a:t>nuous variables the ‘Age’ distribution is most different for the two patient groups.</a:t>
            </a:r>
            <a:br>
              <a:rPr lang="en-GB" sz="1600" dirty="0">
                <a:solidFill>
                  <a:srgbClr val="2E2E2E"/>
                </a:solidFill>
                <a:latin typeface="NexusSerif"/>
              </a:rPr>
            </a:br>
            <a:r>
              <a:rPr lang="en-GB" sz="1600" dirty="0">
                <a:solidFill>
                  <a:srgbClr val="2E2E2E"/>
                </a:solidFill>
                <a:latin typeface="NexusSerif"/>
              </a:rPr>
              <a:t>For categorical variables, ‘stoke’ is more common for ‘self-employed’ workers and </a:t>
            </a:r>
            <a:br>
              <a:rPr lang="en-GB" sz="1600" dirty="0">
                <a:solidFill>
                  <a:srgbClr val="2E2E2E"/>
                </a:solidFill>
                <a:latin typeface="NexusSerif"/>
              </a:rPr>
            </a:br>
            <a:r>
              <a:rPr lang="en-GB" sz="1600" dirty="0">
                <a:solidFill>
                  <a:srgbClr val="2E2E2E"/>
                </a:solidFill>
                <a:latin typeface="NexusSerif"/>
              </a:rPr>
              <a:t>‘former’ smokers, counterintuitively the difference is smaller for ‘active’ smokers. </a:t>
            </a:r>
            <a:br>
              <a:rPr lang="en-GB" sz="1600" dirty="0">
                <a:solidFill>
                  <a:srgbClr val="2E2E2E"/>
                </a:solidFill>
                <a:latin typeface="NexusSerif"/>
              </a:rPr>
            </a:br>
            <a:r>
              <a:rPr lang="en-GB" sz="1600" dirty="0">
                <a:solidFill>
                  <a:srgbClr val="2E2E2E"/>
                </a:solidFill>
                <a:latin typeface="NexusSerif"/>
              </a:rPr>
              <a:t>The ‘unknown’ smoking status is about twice as common among </a:t>
            </a:r>
            <a:br>
              <a:rPr lang="en-GB" sz="1600" dirty="0">
                <a:solidFill>
                  <a:srgbClr val="2E2E2E"/>
                </a:solidFill>
                <a:latin typeface="NexusSerif"/>
              </a:rPr>
            </a:br>
            <a:r>
              <a:rPr lang="en-GB" sz="1600" dirty="0">
                <a:solidFill>
                  <a:srgbClr val="2E2E2E"/>
                </a:solidFill>
                <a:latin typeface="NexusSerif"/>
              </a:rPr>
              <a:t>‘no stroke’ patients.</a:t>
            </a:r>
          </a:p>
          <a:p>
            <a:pPr marL="342900" indent="-342900">
              <a:buFont typeface="Arial" panose="020B0604020202020204" pitchFamily="34" charset="0"/>
              <a:buChar char="•"/>
            </a:pPr>
            <a:r>
              <a:rPr lang="en-GB" sz="1600" dirty="0">
                <a:solidFill>
                  <a:srgbClr val="2E2E2E"/>
                </a:solidFill>
                <a:latin typeface="NexusSerif"/>
              </a:rPr>
              <a:t>The correlation matrix, shows ‘Age’ to have the highest</a:t>
            </a:r>
            <a:br>
              <a:rPr lang="en-GB" sz="1600" dirty="0">
                <a:solidFill>
                  <a:srgbClr val="2E2E2E"/>
                </a:solidFill>
                <a:latin typeface="NexusSerif"/>
              </a:rPr>
            </a:br>
            <a:r>
              <a:rPr lang="en-GB" sz="1600" dirty="0">
                <a:solidFill>
                  <a:srgbClr val="2E2E2E"/>
                </a:solidFill>
                <a:latin typeface="NexusSerif"/>
              </a:rPr>
              <a:t> correlation with stroke and most other variables. </a:t>
            </a:r>
            <a:br>
              <a:rPr lang="en-GB" sz="1600" dirty="0">
                <a:solidFill>
                  <a:srgbClr val="2E2E2E"/>
                </a:solidFill>
                <a:latin typeface="NexusSerif"/>
              </a:rPr>
            </a:br>
            <a:r>
              <a:rPr lang="en-GB" sz="1600" dirty="0">
                <a:solidFill>
                  <a:srgbClr val="2E2E2E"/>
                </a:solidFill>
                <a:latin typeface="NexusSerif"/>
              </a:rPr>
              <a:t>For an easier visual representation, the categorical </a:t>
            </a:r>
            <a:br>
              <a:rPr lang="en-GB" sz="1600" dirty="0">
                <a:solidFill>
                  <a:srgbClr val="2E2E2E"/>
                </a:solidFill>
                <a:latin typeface="NexusSerif"/>
              </a:rPr>
            </a:br>
            <a:r>
              <a:rPr lang="en-GB" sz="1600" dirty="0">
                <a:solidFill>
                  <a:srgbClr val="2E2E2E"/>
                </a:solidFill>
                <a:latin typeface="NexusSerif"/>
              </a:rPr>
              <a:t>variables are ordinally encoded in the matrix as follows: </a:t>
            </a:r>
            <a:br>
              <a:rPr lang="en-GB" sz="1600" dirty="0">
                <a:solidFill>
                  <a:srgbClr val="2E2E2E"/>
                </a:solidFill>
                <a:latin typeface="NexusSerif"/>
              </a:rPr>
            </a:br>
            <a:r>
              <a:rPr lang="en-GB" sz="1600" dirty="0">
                <a:solidFill>
                  <a:srgbClr val="2E2E2E"/>
                </a:solidFill>
                <a:latin typeface="NexusSerif"/>
              </a:rPr>
              <a:t>Smoking: Never=0, Former=1, Active=2 </a:t>
            </a:r>
            <a:br>
              <a:rPr lang="en-GB" sz="1600" dirty="0">
                <a:solidFill>
                  <a:srgbClr val="2E2E2E"/>
                </a:solidFill>
                <a:latin typeface="NexusSerif"/>
              </a:rPr>
            </a:br>
            <a:r>
              <a:rPr lang="en-GB" sz="1600" dirty="0">
                <a:solidFill>
                  <a:srgbClr val="2E2E2E"/>
                </a:solidFill>
                <a:latin typeface="NexusSerif"/>
              </a:rPr>
              <a:t>Work Type: Child=0, Govt.=1, Private=2, Self-Emp=3. </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158750"/>
            <a:ext cx="2103891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160119"/>
            <a:ext cx="21038914" cy="1366117"/>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cerebrovascular disease were the fourth leading cause of death in England [1]. A cerebral stroke is a subtype of this disease in which the blood supply to part of the brain is interrupted, depriving brain tissue of oxygen and nutrients, which causes the death of brain cells within minutes. Therefore, predicting whether a person will have a cerebral stroke is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 This extends the work of Lui, Fan and Wu (2019) because it explores the potential of two models that were not analyzed in their original work and because the DT and KNN models are more interpretable and intuitive, which is an important property for medical applications.</a:t>
            </a:r>
            <a:endParaRPr lang="en-CH" sz="1600" dirty="0"/>
          </a:p>
        </p:txBody>
      </p:sp>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rotWithShape="1">
          <a:blip r:embed="rId5">
            <a:extLst>
              <a:ext uri="{28A0092B-C50C-407E-A947-70E740481C1C}">
                <a14:useLocalDpi xmlns:a14="http://schemas.microsoft.com/office/drawing/2010/main" val="0"/>
              </a:ext>
            </a:extLst>
          </a:blip>
          <a:srcRect t="17120" r="2563"/>
          <a:stretch/>
        </p:blipFill>
        <p:spPr>
          <a:xfrm>
            <a:off x="7175501" y="6473825"/>
            <a:ext cx="3482976" cy="1547991"/>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49" y="8288607"/>
            <a:ext cx="21040726" cy="3607615"/>
            <a:chOff x="171449" y="9720307"/>
            <a:chExt cx="21040726" cy="3015283"/>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7"/>
              <a:ext cx="21040725" cy="3015283"/>
              <a:chOff x="171450" y="9720308"/>
              <a:chExt cx="21040725" cy="5841529"/>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8"/>
                <a:ext cx="10520362" cy="584152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a) Model description - Decision Tree (DT)</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sub-groups,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8"/>
                <a:ext cx="10520362" cy="584152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b) Model description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 [7]</a:t>
                </a:r>
              </a:p>
              <a:p>
                <a:pPr marL="285750" indent="-285750">
                  <a:buFont typeface="Arial" panose="020B0604020202020204" pitchFamily="34" charset="0"/>
                  <a:buChar char="•"/>
                </a:pPr>
                <a:r>
                  <a:rPr lang="en-US" sz="1600" dirty="0"/>
                  <a:t>Instead of estimating an underlying model, KNN classifies unseen data by comparing it to instances of the training set. [7]</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 [7]</a:t>
                </a:r>
              </a:p>
              <a:p>
                <a:pPr marL="285750" indent="-285750">
                  <a:buFont typeface="Arial" panose="020B0604020202020204" pitchFamily="34" charset="0"/>
                  <a:buChar char="•"/>
                </a:pPr>
                <a:r>
                  <a:rPr lang="en-US" sz="1600" dirty="0"/>
                  <a:t>In general, a higher k can suppress overfitting to noise, but can cause the majority class to dominate in every vote. [7]</a:t>
                </a:r>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49" y="11178126"/>
              <a:ext cx="5019923" cy="1543457"/>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 [6]</a:t>
              </a:r>
            </a:p>
            <a:p>
              <a:pPr marL="285750" indent="-285750">
                <a:buFont typeface="Arial" panose="020B0604020202020204" pitchFamily="34" charset="0"/>
                <a:buChar char="•"/>
              </a:pPr>
              <a:r>
                <a:rPr lang="en-GB" sz="1600" dirty="0"/>
                <a:t>Few assumptions about the data (non-parametric). [5]</a:t>
              </a:r>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212023"/>
              <a:ext cx="5113585"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Tends to overfit the training data (high variance). [5]</a:t>
              </a:r>
            </a:p>
            <a:p>
              <a:pPr marL="285750" indent="-285750">
                <a:buFont typeface="Arial" panose="020B0604020202020204" pitchFamily="34" charset="0"/>
                <a:buChar char="•"/>
              </a:pPr>
              <a:r>
                <a:rPr lang="en-GB" sz="1600" dirty="0"/>
                <a:t>Works best in case of few highly important features. [5]</a:t>
              </a:r>
            </a:p>
            <a:p>
              <a:pPr marL="285750" indent="-285750">
                <a:buFont typeface="Arial" panose="020B0604020202020204" pitchFamily="34" charset="0"/>
                <a:buChar char="•"/>
              </a:pPr>
              <a:r>
                <a:rPr lang="en-GB" sz="1600" dirty="0"/>
                <a:t>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dirty="0"/>
                <a:t>Bad at capturing linear relationships. [6]</a:t>
              </a:r>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207686"/>
              <a:ext cx="4965720" cy="1131869"/>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 [8]</a:t>
              </a:r>
            </a:p>
            <a:p>
              <a:pPr marL="285750" indent="-285750">
                <a:buFont typeface="Arial" panose="020B0604020202020204" pitchFamily="34" charset="0"/>
                <a:buChar char="•"/>
              </a:pPr>
              <a:r>
                <a:rPr lang="en-GB" sz="1600" dirty="0"/>
                <a:t>Instance-based learning does not require training. [7]</a:t>
              </a:r>
            </a:p>
            <a:p>
              <a:pPr marL="285750" indent="-285750">
                <a:buFont typeface="Arial" panose="020B0604020202020204" pitchFamily="34" charset="0"/>
                <a:buChar char="•"/>
              </a:pPr>
              <a:r>
                <a:rPr lang="en-GB" sz="1600" dirty="0"/>
                <a:t>Consequently, new data can be added seamlessly. [8]</a:t>
              </a:r>
            </a:p>
            <a:p>
              <a:pPr marL="285750" indent="-285750">
                <a:buFont typeface="Arial" panose="020B0604020202020204" pitchFamily="34" charset="0"/>
                <a:buChar char="•"/>
              </a:pPr>
              <a:r>
                <a:rPr lang="en-GB" sz="1600" dirty="0"/>
                <a:t>Few assumptions about the data (non-parametric). [7]</a:t>
              </a:r>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207686"/>
              <a:ext cx="5377080"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[7]</a:t>
              </a:r>
            </a:p>
            <a:p>
              <a:pPr marL="285750" indent="-285750">
                <a:buFont typeface="Arial" panose="020B0604020202020204" pitchFamily="34" charset="0"/>
                <a:buChar char="•"/>
              </a:pPr>
              <a:r>
                <a:rPr lang="en-GB" sz="1600" dirty="0"/>
                <a:t>Requires feature scaling for distance calculation. [6]</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Only limited forms of distributions can be represented. [7]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10690001" y="26582410"/>
            <a:ext cx="10481131" cy="3508653"/>
          </a:xfrm>
          <a:prstGeom prst="rect">
            <a:avLst/>
          </a:prstGeom>
          <a:noFill/>
          <a:ln w="38100">
            <a:solidFill>
              <a:schemeClr val="tx1"/>
            </a:solidFill>
          </a:ln>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6"/>
              </a:rPr>
              <a:t>https://www.ons.gov.uk/aboutus/transparencyandgovernance/freedomofinformationfoi/</a:t>
            </a:r>
            <a:r>
              <a:rPr lang="en-US" sz="1200" dirty="0">
                <a:hlinkClick r:id="rId7"/>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a:p>
            <a:r>
              <a:rPr lang="en-US" sz="1200" dirty="0"/>
              <a:t>[6] Friedman, J. H. (2017). The elements of statistical learning: Data mining, inference, and prediction. </a:t>
            </a:r>
          </a:p>
          <a:p>
            <a:r>
              <a:rPr lang="en-US" sz="1200" dirty="0"/>
              <a:t>[7] Bishop, C. (2006). Pattern Recognition and Machine Learning. Springer</a:t>
            </a:r>
          </a:p>
          <a:p>
            <a:r>
              <a:rPr lang="en-US" sz="1200" dirty="0"/>
              <a:t>[8] Sun, J., Du, W., &amp; Shi,  N. (2018).  A  Survey  of  KNN  Algorithm. Information  Engineering  and Applied Computing. doi:10.18063/ieac.v1i1.770</a:t>
            </a:r>
          </a:p>
          <a:p>
            <a:r>
              <a:rPr lang="en-US" sz="1200" dirty="0"/>
              <a:t>[9] Abu </a:t>
            </a:r>
            <a:r>
              <a:rPr lang="en-US" sz="1200" dirty="0" err="1"/>
              <a:t>Alfeilat</a:t>
            </a:r>
            <a:r>
              <a:rPr lang="en-US" sz="1200" dirty="0"/>
              <a:t>, H. A., </a:t>
            </a:r>
            <a:r>
              <a:rPr lang="en-US" sz="1200" dirty="0" err="1"/>
              <a:t>Hassanat</a:t>
            </a:r>
            <a:r>
              <a:rPr lang="en-US" sz="1200" dirty="0"/>
              <a:t>, A. B., </a:t>
            </a:r>
            <a:r>
              <a:rPr lang="en-US" sz="1200" dirty="0" err="1"/>
              <a:t>Lasassmeh</a:t>
            </a:r>
            <a:r>
              <a:rPr lang="en-US" sz="1200" dirty="0"/>
              <a:t>, O., </a:t>
            </a:r>
            <a:r>
              <a:rPr lang="en-US" sz="1200" dirty="0" err="1"/>
              <a:t>Tarawneh</a:t>
            </a:r>
            <a:r>
              <a:rPr lang="en-US" sz="1200" dirty="0"/>
              <a:t>, A. S., </a:t>
            </a:r>
            <a:r>
              <a:rPr lang="en-US" sz="1200" dirty="0" err="1"/>
              <a:t>Alhasanat</a:t>
            </a:r>
            <a:r>
              <a:rPr lang="en-US" sz="1200" dirty="0"/>
              <a:t>, M. B., </a:t>
            </a:r>
            <a:r>
              <a:rPr lang="en-US" sz="1200" dirty="0" err="1"/>
              <a:t>Eyal</a:t>
            </a:r>
            <a:r>
              <a:rPr lang="en-US" sz="1200" dirty="0"/>
              <a:t> Salman, H. S., &amp; Prasath, V. S. (2019). Effects of distance measure choice on k-nearest neighbor classifier performance: a review. Big data, 7(4), 221-248.</a:t>
            </a:r>
          </a:p>
        </p:txBody>
      </p:sp>
      <p:sp>
        <p:nvSpPr>
          <p:cNvPr id="22" name="Rectangle 21">
            <a:extLst>
              <a:ext uri="{FF2B5EF4-FFF2-40B4-BE49-F238E27FC236}">
                <a16:creationId xmlns:a16="http://schemas.microsoft.com/office/drawing/2014/main" id="{C37C1EF5-A4CB-4E52-AB3C-3042A9F6E0E2}"/>
              </a:ext>
            </a:extLst>
          </p:cNvPr>
          <p:cNvSpPr/>
          <p:nvPr/>
        </p:nvSpPr>
        <p:spPr>
          <a:xfrm>
            <a:off x="173626" y="11900902"/>
            <a:ext cx="10518188"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4) Hypothesis Statement</a:t>
            </a:r>
          </a:p>
          <a:p>
            <a:pPr marL="342900" indent="-342900">
              <a:buFont typeface="Arial" panose="020B0604020202020204" pitchFamily="34" charset="0"/>
              <a:buChar char="•"/>
            </a:pPr>
            <a:r>
              <a:rPr lang="en-US" sz="1600" dirty="0"/>
              <a:t>It is expected that without addressing the class imbalance both models with be heavily biased towards the majority class.</a:t>
            </a:r>
          </a:p>
          <a:p>
            <a:pPr marL="342900" indent="-342900">
              <a:buFont typeface="Arial" panose="020B0604020202020204" pitchFamily="34" charset="0"/>
              <a:buChar char="•"/>
            </a:pPr>
            <a:r>
              <a:rPr lang="en-US" sz="1600" dirty="0"/>
              <a:t>The metrics achieved by the deep neural network approach of Lui, Fan and Wu (2019), are expected to be an upper benchmark that cannot be exceeded by either DT or KNN without any significant tradeoff in at least one metric.</a:t>
            </a:r>
            <a:br>
              <a:rPr lang="en-US" sz="1600" dirty="0"/>
            </a:br>
            <a:r>
              <a:rPr lang="en-US" sz="1600" dirty="0"/>
              <a:t>These are a 71.6% accuracy, 32.6% specificity, and 67.4% sensitivity/recall.</a:t>
            </a:r>
          </a:p>
          <a:p>
            <a:pPr marL="342900" indent="-342900">
              <a:buFont typeface="Arial" panose="020B0604020202020204" pitchFamily="34" charset="0"/>
              <a:buChar char="•"/>
            </a:pPr>
            <a:r>
              <a:rPr lang="en-US" sz="1600" dirty="0"/>
              <a:t>DT is expected to outperform KNN across most classification metrics. This is because, Lui, Fan and Wu (2019) showed that the feature importance in their Random Forest model is heavily dominated by only a few variables, which caters to the DT, as it tends to perform best in an environment with few important predictors [5], as opposed to KNN, which is negatively impacted by many irrelevant features [6] like one-hot encoded categorical variables with low correlation. </a:t>
            </a:r>
          </a:p>
          <a:p>
            <a:pPr marL="342900" indent="-342900">
              <a:buFont typeface="Arial" panose="020B0604020202020204" pitchFamily="34" charset="0"/>
              <a:buChar char="•"/>
            </a:pPr>
            <a:r>
              <a:rPr lang="en-US" sz="1600" dirty="0"/>
              <a:t>KNN is expected to have a longer cross-validation	 runtime, because performing exhaustive distance calculations on a large data set is likely to outweigh the computational benefits of not requiring a training period.</a:t>
            </a:r>
          </a:p>
          <a:p>
            <a:pPr marL="342900" indent="-342900">
              <a:buFont typeface="Arial" panose="020B0604020202020204" pitchFamily="34" charset="0"/>
              <a:buChar char="•"/>
            </a:pPr>
            <a:endParaRPr lang="en-US" sz="1600" dirty="0"/>
          </a:p>
        </p:txBody>
      </p:sp>
      <p:pic>
        <p:nvPicPr>
          <p:cNvPr id="6" name="Picture 5" descr="Chart, bar chart&#10;&#10;Description automatically generated">
            <a:extLst>
              <a:ext uri="{FF2B5EF4-FFF2-40B4-BE49-F238E27FC236}">
                <a16:creationId xmlns:a16="http://schemas.microsoft.com/office/drawing/2014/main" id="{C944640D-7288-4134-8A55-862586B552F1}"/>
              </a:ext>
            </a:extLst>
          </p:cNvPr>
          <p:cNvPicPr>
            <a:picLocks noChangeAspect="1"/>
          </p:cNvPicPr>
          <p:nvPr/>
        </p:nvPicPr>
        <p:blipFill rotWithShape="1">
          <a:blip r:embed="rId8">
            <a:extLst>
              <a:ext uri="{28A0092B-C50C-407E-A947-70E740481C1C}">
                <a14:useLocalDpi xmlns:a14="http://schemas.microsoft.com/office/drawing/2010/main" val="0"/>
              </a:ext>
            </a:extLst>
          </a:blip>
          <a:srcRect l="1666" t="15906" r="2166" b="5886"/>
          <a:stretch/>
        </p:blipFill>
        <p:spPr>
          <a:xfrm>
            <a:off x="16607085" y="6442353"/>
            <a:ext cx="4531687" cy="1579463"/>
          </a:xfrm>
          <a:prstGeom prst="rect">
            <a:avLst/>
          </a:prstGeom>
        </p:spPr>
      </p:pic>
      <p:graphicFrame>
        <p:nvGraphicFramePr>
          <p:cNvPr id="25" name="Table 27">
            <a:extLst>
              <a:ext uri="{FF2B5EF4-FFF2-40B4-BE49-F238E27FC236}">
                <a16:creationId xmlns:a16="http://schemas.microsoft.com/office/drawing/2014/main" id="{66185435-7AE4-4861-9258-89235BDAA8FA}"/>
              </a:ext>
            </a:extLst>
          </p:cNvPr>
          <p:cNvGraphicFramePr>
            <a:graphicFrameLocks noGrp="1"/>
          </p:cNvGraphicFramePr>
          <p:nvPr>
            <p:extLst>
              <p:ext uri="{D42A27DB-BD31-4B8C-83A1-F6EECF244321}">
                <p14:modId xmlns:p14="http://schemas.microsoft.com/office/powerpoint/2010/main" val="2573983655"/>
              </p:ext>
            </p:extLst>
          </p:nvPr>
        </p:nvGraphicFramePr>
        <p:xfrm>
          <a:off x="9730631" y="5157938"/>
          <a:ext cx="1921231" cy="1036320"/>
        </p:xfrm>
        <a:graphic>
          <a:graphicData uri="http://schemas.openxmlformats.org/drawingml/2006/table">
            <a:tbl>
              <a:tblPr firstRow="1" bandRow="1">
                <a:tableStyleId>{9D7B26C5-4107-4FEC-AEDC-1716B250A1EF}</a:tableStyleId>
              </a:tblPr>
              <a:tblGrid>
                <a:gridCol w="1259205">
                  <a:extLst>
                    <a:ext uri="{9D8B030D-6E8A-4147-A177-3AD203B41FA5}">
                      <a16:colId xmlns:a16="http://schemas.microsoft.com/office/drawing/2014/main" val="3467800109"/>
                    </a:ext>
                  </a:extLst>
                </a:gridCol>
                <a:gridCol w="662026">
                  <a:extLst>
                    <a:ext uri="{9D8B030D-6E8A-4147-A177-3AD203B41FA5}">
                      <a16:colId xmlns:a16="http://schemas.microsoft.com/office/drawing/2014/main" val="2542221043"/>
                    </a:ext>
                  </a:extLst>
                </a:gridCol>
              </a:tblGrid>
              <a:tr h="178772">
                <a:tc>
                  <a:txBody>
                    <a:bodyPr/>
                    <a:lstStyle/>
                    <a:p>
                      <a:r>
                        <a:rPr lang="en-GB" sz="1100" dirty="0"/>
                        <a:t>Binary Variables 2</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Heart Disease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Yes/No</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Yes/No</a:t>
                      </a:r>
                    </a:p>
                  </a:txBody>
                  <a:tcPr/>
                </a:tc>
                <a:extLst>
                  <a:ext uri="{0D108BD9-81ED-4DB2-BD59-A6C34878D82A}">
                    <a16:rowId xmlns:a16="http://schemas.microsoft.com/office/drawing/2014/main" val="1983994684"/>
                  </a:ext>
                </a:extLst>
              </a:tr>
            </a:tbl>
          </a:graphicData>
        </a:graphic>
      </p:graphicFrame>
      <p:sp>
        <p:nvSpPr>
          <p:cNvPr id="32" name="Rectangle 31">
            <a:extLst>
              <a:ext uri="{FF2B5EF4-FFF2-40B4-BE49-F238E27FC236}">
                <a16:creationId xmlns:a16="http://schemas.microsoft.com/office/drawing/2014/main" id="{28ACA48B-C72B-4F03-B26A-DFEAEEDB7800}"/>
              </a:ext>
            </a:extLst>
          </p:cNvPr>
          <p:cNvSpPr/>
          <p:nvPr/>
        </p:nvSpPr>
        <p:spPr>
          <a:xfrm>
            <a:off x="10690001" y="11900902"/>
            <a:ext cx="10520363"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5) Description of the choice of training and evaluation methodology</a:t>
            </a:r>
          </a:p>
          <a:p>
            <a:pPr marL="342900" indent="-342900">
              <a:buFont typeface="Arial" panose="020B0604020202020204" pitchFamily="34" charset="0"/>
              <a:buChar char="•"/>
            </a:pPr>
            <a:r>
              <a:rPr lang="en-US" sz="1600" dirty="0"/>
              <a:t>Split data set into the train (80%) and test set (20%), resulting in 33’404 training and 8’351 testing observations.</a:t>
            </a:r>
          </a:p>
          <a:p>
            <a:pPr marL="342900" indent="-342900">
              <a:buFont typeface="Arial" panose="020B0604020202020204" pitchFamily="34" charset="0"/>
              <a:buChar char="•"/>
            </a:pPr>
            <a:r>
              <a:rPr lang="en-US" sz="1600" dirty="0"/>
              <a:t>Hyperparameter tuning is done using Bayesian optimization and 10-fold cross-validation, to prevent overfitting.</a:t>
            </a:r>
          </a:p>
          <a:p>
            <a:pPr marL="342900" indent="-342900">
              <a:buFont typeface="Arial" panose="020B0604020202020204" pitchFamily="34" charset="0"/>
              <a:buChar char="•"/>
            </a:pPr>
            <a:r>
              <a:rPr lang="en-US" sz="1600" dirty="0"/>
              <a:t>To deal with the strong class imbalance three approaches were compared. Namely, SMOTE oversampling, stratified cross-validation, and regular cross-validation as a baseline. The oversampled training data contains 65’822 observations.</a:t>
            </a:r>
          </a:p>
          <a:p>
            <a:pPr marL="342900" indent="-342900">
              <a:buFont typeface="Arial" panose="020B0604020202020204" pitchFamily="34" charset="0"/>
              <a:buChar char="•"/>
            </a:pPr>
            <a:r>
              <a:rPr lang="en-US" sz="1600" dirty="0"/>
              <a:t>Additionally, for each approach, the effect of using the F2-measure as the objective function is tested. Unlike accuracy, F2 is a classification metric based on precision and sensitivity.  Compared to F1, F2 gives higher importance to sensitivity, which is a desired characteristic for models in the medical domain. Thus, six models are tuned in total.	</a:t>
            </a:r>
          </a:p>
          <a:p>
            <a:pPr marL="342900" indent="-342900">
              <a:buFont typeface="Arial" panose="020B0604020202020204" pitchFamily="34" charset="0"/>
              <a:buChar char="•"/>
            </a:pPr>
            <a:r>
              <a:rPr lang="en-US" sz="1600" dirty="0"/>
              <a:t>After extracting the best parameters for each approach, the six models are trained on the entire training set.</a:t>
            </a:r>
          </a:p>
          <a:p>
            <a:pPr marL="342900" indent="-342900">
              <a:buFont typeface="Arial" panose="020B0604020202020204" pitchFamily="34" charset="0"/>
              <a:buChar char="•"/>
            </a:pPr>
            <a:r>
              <a:rPr lang="en-US" sz="1600" dirty="0"/>
              <a:t>Each model is then evaluated by its ability to predict the observations in the test set, based on false positive and false negative rates, as well as accuracy, specificity, and sensitivity.</a:t>
            </a:r>
          </a:p>
        </p:txBody>
      </p:sp>
      <p:graphicFrame>
        <p:nvGraphicFramePr>
          <p:cNvPr id="26" name="Table 27">
            <a:extLst>
              <a:ext uri="{FF2B5EF4-FFF2-40B4-BE49-F238E27FC236}">
                <a16:creationId xmlns:a16="http://schemas.microsoft.com/office/drawing/2014/main" id="{F0AFA4EF-3F31-4397-A367-EBB9956F2788}"/>
              </a:ext>
            </a:extLst>
          </p:cNvPr>
          <p:cNvGraphicFramePr>
            <a:graphicFrameLocks noGrp="1"/>
          </p:cNvGraphicFramePr>
          <p:nvPr>
            <p:extLst>
              <p:ext uri="{D42A27DB-BD31-4B8C-83A1-F6EECF244321}">
                <p14:modId xmlns:p14="http://schemas.microsoft.com/office/powerpoint/2010/main" val="3667538143"/>
              </p:ext>
            </p:extLst>
          </p:nvPr>
        </p:nvGraphicFramePr>
        <p:xfrm>
          <a:off x="11682654" y="5159754"/>
          <a:ext cx="2133783" cy="1036320"/>
        </p:xfrm>
        <a:graphic>
          <a:graphicData uri="http://schemas.openxmlformats.org/drawingml/2006/table">
            <a:tbl>
              <a:tblPr firstRow="1" bandRow="1">
                <a:tableStyleId>{9D7B26C5-4107-4FEC-AEDC-1716B250A1EF}</a:tableStyleId>
              </a:tblPr>
              <a:tblGrid>
                <a:gridCol w="1155700">
                  <a:extLst>
                    <a:ext uri="{9D8B030D-6E8A-4147-A177-3AD203B41FA5}">
                      <a16:colId xmlns:a16="http://schemas.microsoft.com/office/drawing/2014/main" val="3467800109"/>
                    </a:ext>
                  </a:extLst>
                </a:gridCol>
                <a:gridCol w="978083">
                  <a:extLst>
                    <a:ext uri="{9D8B030D-6E8A-4147-A177-3AD203B41FA5}">
                      <a16:colId xmlns:a16="http://schemas.microsoft.com/office/drawing/2014/main" val="2542221043"/>
                    </a:ext>
                  </a:extLst>
                </a:gridCol>
              </a:tblGrid>
              <a:tr h="178772">
                <a:tc>
                  <a:txBody>
                    <a:bodyPr/>
                    <a:lstStyle/>
                    <a:p>
                      <a:r>
                        <a:rPr lang="en-GB" sz="1100" dirty="0"/>
                        <a:t>Cont.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Age</a:t>
                      </a:r>
                    </a:p>
                  </a:txBody>
                  <a:tcPr/>
                </a:tc>
                <a:tc>
                  <a:txBody>
                    <a:bodyPr/>
                    <a:lstStyle/>
                    <a:p>
                      <a:r>
                        <a:rPr lang="en-GB" sz="1100" dirty="0"/>
                        <a:t>0 – 82</a:t>
                      </a:r>
                    </a:p>
                  </a:txBody>
                  <a:tcPr/>
                </a:tc>
                <a:extLst>
                  <a:ext uri="{0D108BD9-81ED-4DB2-BD59-A6C34878D82A}">
                    <a16:rowId xmlns:a16="http://schemas.microsoft.com/office/drawing/2014/main" val="1846404377"/>
                  </a:ext>
                </a:extLst>
              </a:tr>
              <a:tr h="200633">
                <a:tc>
                  <a:txBody>
                    <a:bodyPr/>
                    <a:lstStyle/>
                    <a:p>
                      <a:r>
                        <a:rPr lang="en-GB" sz="1100" dirty="0"/>
                        <a:t>Avg. Glucose</a:t>
                      </a:r>
                    </a:p>
                  </a:txBody>
                  <a:tcPr/>
                </a:tc>
                <a:tc>
                  <a:txBody>
                    <a:bodyPr/>
                    <a:lstStyle/>
                    <a:p>
                      <a:r>
                        <a:rPr lang="en-GB" sz="1100" dirty="0"/>
                        <a:t>55 – 291</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10.1 - 97.6</a:t>
                      </a:r>
                    </a:p>
                  </a:txBody>
                  <a:tcPr/>
                </a:tc>
                <a:extLst>
                  <a:ext uri="{0D108BD9-81ED-4DB2-BD59-A6C34878D82A}">
                    <a16:rowId xmlns:a16="http://schemas.microsoft.com/office/drawing/2014/main" val="520551929"/>
                  </a:ext>
                </a:extLst>
              </a:tr>
            </a:tbl>
          </a:graphicData>
        </a:graphic>
      </p:graphicFrame>
      <p:graphicFrame>
        <p:nvGraphicFramePr>
          <p:cNvPr id="23" name="Table 27">
            <a:extLst>
              <a:ext uri="{FF2B5EF4-FFF2-40B4-BE49-F238E27FC236}">
                <a16:creationId xmlns:a16="http://schemas.microsoft.com/office/drawing/2014/main" id="{EAF0C3E3-8C67-4E82-8F5A-3F5A8A00A859}"/>
              </a:ext>
            </a:extLst>
          </p:cNvPr>
          <p:cNvGraphicFramePr>
            <a:graphicFrameLocks noGrp="1"/>
          </p:cNvGraphicFramePr>
          <p:nvPr>
            <p:extLst>
              <p:ext uri="{D42A27DB-BD31-4B8C-83A1-F6EECF244321}">
                <p14:modId xmlns:p14="http://schemas.microsoft.com/office/powerpoint/2010/main" val="1680155590"/>
              </p:ext>
            </p:extLst>
          </p:nvPr>
        </p:nvGraphicFramePr>
        <p:xfrm>
          <a:off x="13847229" y="5165647"/>
          <a:ext cx="2208372" cy="1112520"/>
        </p:xfrm>
        <a:graphic>
          <a:graphicData uri="http://schemas.openxmlformats.org/drawingml/2006/table">
            <a:tbl>
              <a:tblPr firstRow="1" bandRow="1">
                <a:tableStyleId>{9D7B26C5-4107-4FEC-AEDC-1716B250A1EF}</a:tableStyleId>
              </a:tblPr>
              <a:tblGrid>
                <a:gridCol w="1060852">
                  <a:extLst>
                    <a:ext uri="{9D8B030D-6E8A-4147-A177-3AD203B41FA5}">
                      <a16:colId xmlns:a16="http://schemas.microsoft.com/office/drawing/2014/main" val="3467800109"/>
                    </a:ext>
                  </a:extLst>
                </a:gridCol>
                <a:gridCol w="1147520">
                  <a:extLst>
                    <a:ext uri="{9D8B030D-6E8A-4147-A177-3AD203B41FA5}">
                      <a16:colId xmlns:a16="http://schemas.microsoft.com/office/drawing/2014/main" val="2542221043"/>
                    </a:ext>
                  </a:extLst>
                </a:gridCol>
              </a:tblGrid>
              <a:tr h="133121">
                <a:tc>
                  <a:txBody>
                    <a:bodyPr/>
                    <a:lstStyle/>
                    <a:p>
                      <a:r>
                        <a:rPr lang="en-GB" sz="1100" dirty="0"/>
                        <a:t>Cat.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Smoker</a:t>
                      </a:r>
                    </a:p>
                  </a:txBody>
                  <a:tcPr/>
                </a:tc>
                <a:tc>
                  <a:txBody>
                    <a:bodyPr/>
                    <a:lstStyle/>
                    <a:p>
                      <a:r>
                        <a:rPr lang="en-GB" sz="1100" dirty="0"/>
                        <a:t>Never, Former, Active, Unknown</a:t>
                      </a:r>
                    </a:p>
                  </a:txBody>
                  <a:tcPr/>
                </a:tc>
                <a:extLst>
                  <a:ext uri="{0D108BD9-81ED-4DB2-BD59-A6C34878D82A}">
                    <a16:rowId xmlns:a16="http://schemas.microsoft.com/office/drawing/2014/main" val="3364761051"/>
                  </a:ext>
                </a:extLst>
              </a:tr>
              <a:tr h="200633">
                <a:tc>
                  <a:txBody>
                    <a:bodyPr/>
                    <a:lstStyle/>
                    <a:p>
                      <a:r>
                        <a:rPr lang="en-GB" sz="1100" dirty="0"/>
                        <a:t>Work Type</a:t>
                      </a:r>
                    </a:p>
                  </a:txBody>
                  <a:tcPr/>
                </a:tc>
                <a:tc>
                  <a:txBody>
                    <a:bodyPr/>
                    <a:lstStyle/>
                    <a:p>
                      <a:r>
                        <a:rPr lang="en-GB" sz="1100" dirty="0"/>
                        <a:t>Child, Private, Self-Emp., Govt.</a:t>
                      </a:r>
                    </a:p>
                  </a:txBody>
                  <a:tcPr/>
                </a:tc>
                <a:extLst>
                  <a:ext uri="{0D108BD9-81ED-4DB2-BD59-A6C34878D82A}">
                    <a16:rowId xmlns:a16="http://schemas.microsoft.com/office/drawing/2014/main" val="2557298025"/>
                  </a:ext>
                </a:extLst>
              </a:tr>
            </a:tbl>
          </a:graphicData>
        </a:graphic>
      </p:graphicFrame>
      <p:graphicFrame>
        <p:nvGraphicFramePr>
          <p:cNvPr id="27" name="Table 27">
            <a:extLst>
              <a:ext uri="{FF2B5EF4-FFF2-40B4-BE49-F238E27FC236}">
                <a16:creationId xmlns:a16="http://schemas.microsoft.com/office/drawing/2014/main" id="{790F7F8C-8004-4E31-9043-6E57D32C4538}"/>
              </a:ext>
            </a:extLst>
          </p:cNvPr>
          <p:cNvGraphicFramePr>
            <a:graphicFrameLocks noGrp="1"/>
          </p:cNvGraphicFramePr>
          <p:nvPr>
            <p:extLst>
              <p:ext uri="{D42A27DB-BD31-4B8C-83A1-F6EECF244321}">
                <p14:modId xmlns:p14="http://schemas.microsoft.com/office/powerpoint/2010/main" val="537301362"/>
              </p:ext>
            </p:extLst>
          </p:nvPr>
        </p:nvGraphicFramePr>
        <p:xfrm>
          <a:off x="7628928" y="5158106"/>
          <a:ext cx="2077463" cy="1036320"/>
        </p:xfrm>
        <a:graphic>
          <a:graphicData uri="http://schemas.openxmlformats.org/drawingml/2006/table">
            <a:tbl>
              <a:tblPr firstRow="1" bandRow="1">
                <a:tableStyleId>{9D7B26C5-4107-4FEC-AEDC-1716B250A1EF}</a:tableStyleId>
              </a:tblPr>
              <a:tblGrid>
                <a:gridCol w="1139663">
                  <a:extLst>
                    <a:ext uri="{9D8B030D-6E8A-4147-A177-3AD203B41FA5}">
                      <a16:colId xmlns:a16="http://schemas.microsoft.com/office/drawing/2014/main" val="3467800109"/>
                    </a:ext>
                  </a:extLst>
                </a:gridCol>
                <a:gridCol w="937800">
                  <a:extLst>
                    <a:ext uri="{9D8B030D-6E8A-4147-A177-3AD203B41FA5}">
                      <a16:colId xmlns:a16="http://schemas.microsoft.com/office/drawing/2014/main" val="2542221043"/>
                    </a:ext>
                  </a:extLst>
                </a:gridCol>
              </a:tblGrid>
              <a:tr h="178772">
                <a:tc>
                  <a:txBody>
                    <a:bodyPr/>
                    <a:lstStyle/>
                    <a:p>
                      <a:r>
                        <a:rPr lang="en-GB" sz="1100" dirty="0"/>
                        <a:t>Binary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Yes/No</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Male/Female</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712605215"/>
                  </a:ext>
                </a:extLst>
              </a:tr>
            </a:tbl>
          </a:graphicData>
        </a:graphic>
      </p:graphicFrame>
      <p:sp>
        <p:nvSpPr>
          <p:cNvPr id="2" name="TextBox 1">
            <a:extLst>
              <a:ext uri="{FF2B5EF4-FFF2-40B4-BE49-F238E27FC236}">
                <a16:creationId xmlns:a16="http://schemas.microsoft.com/office/drawing/2014/main" id="{6EB7A176-E124-4BE3-86E6-C72433492CCF}"/>
              </a:ext>
            </a:extLst>
          </p:cNvPr>
          <p:cNvSpPr txBox="1"/>
          <p:nvPr/>
        </p:nvSpPr>
        <p:spPr>
          <a:xfrm>
            <a:off x="7628928" y="6183813"/>
            <a:ext cx="4016154" cy="246221"/>
          </a:xfrm>
          <a:prstGeom prst="rect">
            <a:avLst/>
          </a:prstGeom>
          <a:noFill/>
        </p:spPr>
        <p:txBody>
          <a:bodyPr wrap="square" rtlCol="0">
            <a:spAutoFit/>
          </a:bodyPr>
          <a:lstStyle/>
          <a:p>
            <a:pPr algn="ctr"/>
            <a:r>
              <a:rPr lang="en-US" sz="1000" i="1" dirty="0"/>
              <a:t>Table 1: Overview Binary Variables</a:t>
            </a:r>
            <a:endParaRPr lang="en-CH" sz="1000" i="1" dirty="0"/>
          </a:p>
        </p:txBody>
      </p:sp>
      <p:sp>
        <p:nvSpPr>
          <p:cNvPr id="34" name="TextBox 33">
            <a:extLst>
              <a:ext uri="{FF2B5EF4-FFF2-40B4-BE49-F238E27FC236}">
                <a16:creationId xmlns:a16="http://schemas.microsoft.com/office/drawing/2014/main" id="{97983025-F7AA-4E52-BA92-EA6C775C66E2}"/>
              </a:ext>
            </a:extLst>
          </p:cNvPr>
          <p:cNvSpPr txBox="1"/>
          <p:nvPr/>
        </p:nvSpPr>
        <p:spPr>
          <a:xfrm>
            <a:off x="11590573" y="6179102"/>
            <a:ext cx="2304386" cy="246221"/>
          </a:xfrm>
          <a:prstGeom prst="rect">
            <a:avLst/>
          </a:prstGeom>
          <a:noFill/>
        </p:spPr>
        <p:txBody>
          <a:bodyPr wrap="square" rtlCol="0">
            <a:spAutoFit/>
          </a:bodyPr>
          <a:lstStyle/>
          <a:p>
            <a:pPr algn="ctr"/>
            <a:r>
              <a:rPr lang="en-US" sz="1000" i="1" dirty="0"/>
              <a:t>Table 2: Overview Continuous Variables</a:t>
            </a:r>
            <a:endParaRPr lang="en-CH" sz="1000" i="1" dirty="0"/>
          </a:p>
        </p:txBody>
      </p:sp>
      <p:sp>
        <p:nvSpPr>
          <p:cNvPr id="35" name="TextBox 34">
            <a:extLst>
              <a:ext uri="{FF2B5EF4-FFF2-40B4-BE49-F238E27FC236}">
                <a16:creationId xmlns:a16="http://schemas.microsoft.com/office/drawing/2014/main" id="{2BA28278-29C2-45EC-B03E-876A011CA20A}"/>
              </a:ext>
            </a:extLst>
          </p:cNvPr>
          <p:cNvSpPr txBox="1"/>
          <p:nvPr/>
        </p:nvSpPr>
        <p:spPr>
          <a:xfrm>
            <a:off x="13816437" y="6261088"/>
            <a:ext cx="2304386" cy="246221"/>
          </a:xfrm>
          <a:prstGeom prst="rect">
            <a:avLst/>
          </a:prstGeom>
          <a:noFill/>
        </p:spPr>
        <p:txBody>
          <a:bodyPr wrap="square" rtlCol="0">
            <a:spAutoFit/>
          </a:bodyPr>
          <a:lstStyle/>
          <a:p>
            <a:pPr algn="ctr"/>
            <a:r>
              <a:rPr lang="en-US" sz="1000" i="1" dirty="0"/>
              <a:t>Table 3: Overview Categorical Variables</a:t>
            </a:r>
            <a:endParaRPr lang="en-CH" sz="1000" i="1" dirty="0"/>
          </a:p>
        </p:txBody>
      </p:sp>
      <p:sp>
        <p:nvSpPr>
          <p:cNvPr id="36" name="TextBox 35">
            <a:extLst>
              <a:ext uri="{FF2B5EF4-FFF2-40B4-BE49-F238E27FC236}">
                <a16:creationId xmlns:a16="http://schemas.microsoft.com/office/drawing/2014/main" id="{479D42A1-E921-44F4-9A6B-952FC0FD9BEF}"/>
              </a:ext>
            </a:extLst>
          </p:cNvPr>
          <p:cNvSpPr txBox="1"/>
          <p:nvPr/>
        </p:nvSpPr>
        <p:spPr>
          <a:xfrm>
            <a:off x="7192131" y="7918471"/>
            <a:ext cx="3466345" cy="246221"/>
          </a:xfrm>
          <a:prstGeom prst="rect">
            <a:avLst/>
          </a:prstGeom>
          <a:noFill/>
        </p:spPr>
        <p:txBody>
          <a:bodyPr wrap="square" rtlCol="0">
            <a:spAutoFit/>
          </a:bodyPr>
          <a:lstStyle/>
          <a:p>
            <a:pPr algn="ctr"/>
            <a:r>
              <a:rPr lang="en-US" sz="1000" i="1" dirty="0"/>
              <a:t>Figure 2: Distribution Binary Variables</a:t>
            </a:r>
            <a:endParaRPr lang="en-CH" sz="1000" i="1" dirty="0"/>
          </a:p>
        </p:txBody>
      </p:sp>
      <p:sp>
        <p:nvSpPr>
          <p:cNvPr id="40" name="TextBox 39">
            <a:extLst>
              <a:ext uri="{FF2B5EF4-FFF2-40B4-BE49-F238E27FC236}">
                <a16:creationId xmlns:a16="http://schemas.microsoft.com/office/drawing/2014/main" id="{A80288F3-C74D-450D-865C-EEE2A1A1AA3D}"/>
              </a:ext>
            </a:extLst>
          </p:cNvPr>
          <p:cNvSpPr txBox="1"/>
          <p:nvPr/>
        </p:nvSpPr>
        <p:spPr>
          <a:xfrm>
            <a:off x="10636020" y="8021816"/>
            <a:ext cx="5933493" cy="246221"/>
          </a:xfrm>
          <a:prstGeom prst="rect">
            <a:avLst/>
          </a:prstGeom>
          <a:noFill/>
        </p:spPr>
        <p:txBody>
          <a:bodyPr wrap="square" rtlCol="0">
            <a:spAutoFit/>
          </a:bodyPr>
          <a:lstStyle/>
          <a:p>
            <a:pPr algn="ctr"/>
            <a:r>
              <a:rPr lang="en-US" sz="1000" i="1" dirty="0"/>
              <a:t>Figure 3: Distribution Continuous Variables</a:t>
            </a:r>
            <a:endParaRPr lang="en-CH" sz="1000" i="1" dirty="0"/>
          </a:p>
        </p:txBody>
      </p:sp>
      <p:sp>
        <p:nvSpPr>
          <p:cNvPr id="41" name="TextBox 40">
            <a:extLst>
              <a:ext uri="{FF2B5EF4-FFF2-40B4-BE49-F238E27FC236}">
                <a16:creationId xmlns:a16="http://schemas.microsoft.com/office/drawing/2014/main" id="{A3A4BD06-BACC-48F0-81F0-4ED301F0454D}"/>
              </a:ext>
            </a:extLst>
          </p:cNvPr>
          <p:cNvSpPr txBox="1"/>
          <p:nvPr/>
        </p:nvSpPr>
        <p:spPr>
          <a:xfrm>
            <a:off x="16702429" y="8021815"/>
            <a:ext cx="4436343" cy="246221"/>
          </a:xfrm>
          <a:prstGeom prst="rect">
            <a:avLst/>
          </a:prstGeom>
          <a:noFill/>
        </p:spPr>
        <p:txBody>
          <a:bodyPr wrap="square" rtlCol="0">
            <a:spAutoFit/>
          </a:bodyPr>
          <a:lstStyle/>
          <a:p>
            <a:pPr algn="ctr"/>
            <a:r>
              <a:rPr lang="en-US" sz="1000" i="1" dirty="0"/>
              <a:t>Figure 4: Distribution Categorical Variables</a:t>
            </a:r>
            <a:endParaRPr lang="en-CH" sz="1000" i="1" dirty="0"/>
          </a:p>
        </p:txBody>
      </p:sp>
      <p:sp>
        <p:nvSpPr>
          <p:cNvPr id="42" name="TextBox 41">
            <a:extLst>
              <a:ext uri="{FF2B5EF4-FFF2-40B4-BE49-F238E27FC236}">
                <a16:creationId xmlns:a16="http://schemas.microsoft.com/office/drawing/2014/main" id="{53D22543-6C22-414F-91CA-F3087A80096C}"/>
              </a:ext>
            </a:extLst>
          </p:cNvPr>
          <p:cNvSpPr txBox="1"/>
          <p:nvPr/>
        </p:nvSpPr>
        <p:spPr>
          <a:xfrm>
            <a:off x="4989087" y="7974904"/>
            <a:ext cx="2214272" cy="246221"/>
          </a:xfrm>
          <a:prstGeom prst="rect">
            <a:avLst/>
          </a:prstGeom>
          <a:noFill/>
        </p:spPr>
        <p:txBody>
          <a:bodyPr wrap="square" rtlCol="0">
            <a:spAutoFit/>
          </a:bodyPr>
          <a:lstStyle/>
          <a:p>
            <a:pPr algn="ctr"/>
            <a:r>
              <a:rPr lang="en-US" sz="1000" i="1" dirty="0"/>
              <a:t>Figure 1: Distribution Target Variables</a:t>
            </a:r>
            <a:endParaRPr lang="en-CH" sz="1000" i="1" dirty="0"/>
          </a:p>
        </p:txBody>
      </p:sp>
      <p:sp>
        <p:nvSpPr>
          <p:cNvPr id="43" name="TextBox 42">
            <a:extLst>
              <a:ext uri="{FF2B5EF4-FFF2-40B4-BE49-F238E27FC236}">
                <a16:creationId xmlns:a16="http://schemas.microsoft.com/office/drawing/2014/main" id="{305EAE55-AF94-4D8E-BEAF-C56B6D621F20}"/>
              </a:ext>
            </a:extLst>
          </p:cNvPr>
          <p:cNvSpPr txBox="1"/>
          <p:nvPr/>
        </p:nvSpPr>
        <p:spPr>
          <a:xfrm>
            <a:off x="16702429" y="6295858"/>
            <a:ext cx="4436342" cy="246221"/>
          </a:xfrm>
          <a:prstGeom prst="rect">
            <a:avLst/>
          </a:prstGeom>
          <a:noFill/>
        </p:spPr>
        <p:txBody>
          <a:bodyPr wrap="square" rtlCol="0">
            <a:spAutoFit/>
          </a:bodyPr>
          <a:lstStyle/>
          <a:p>
            <a:pPr algn="ctr"/>
            <a:r>
              <a:rPr lang="en-US" sz="1000" i="1" dirty="0"/>
              <a:t>Figure 5: Correlation Matrix</a:t>
            </a:r>
            <a:endParaRPr lang="en-CH" sz="1000" i="1" dirty="0"/>
          </a:p>
        </p:txBody>
      </p:sp>
      <p:sp>
        <p:nvSpPr>
          <p:cNvPr id="45" name="Rectangle 44">
            <a:extLst>
              <a:ext uri="{FF2B5EF4-FFF2-40B4-BE49-F238E27FC236}">
                <a16:creationId xmlns:a16="http://schemas.microsoft.com/office/drawing/2014/main" id="{5BC59031-FDA2-477F-A2F7-83D6A9D62AFD}"/>
              </a:ext>
            </a:extLst>
          </p:cNvPr>
          <p:cNvSpPr/>
          <p:nvPr/>
        </p:nvSpPr>
        <p:spPr>
          <a:xfrm>
            <a:off x="173626" y="14714536"/>
            <a:ext cx="10518188" cy="5643565"/>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a) Choice of Parameters and Experimental Results – Decision Tree</a:t>
            </a:r>
          </a:p>
          <a:p>
            <a:pPr marL="342900" indent="-342900">
              <a:buFont typeface="Arial" panose="020B0604020202020204" pitchFamily="34" charset="0"/>
              <a:buChar char="•"/>
            </a:pPr>
            <a:r>
              <a:rPr lang="en-US" sz="1600" dirty="0"/>
              <a:t>To prevent overfitting, two stopping criteria, i.e., the maximum number of splits and minimum size of leaf nodes, were tuned in a range of 1-30, which limits the depth of the final tree.</a:t>
            </a:r>
          </a:p>
          <a:p>
            <a:pPr marL="342900" indent="-342900">
              <a:buFont typeface="Arial" panose="020B0604020202020204" pitchFamily="34" charset="0"/>
              <a:buChar char="•"/>
            </a:pPr>
            <a:r>
              <a:rPr lang="en-US" sz="1600" dirty="0"/>
              <a:t>To help deal with the highly imbalanced data, the effects of implementing stratified cross-validation and SMOTE oversampling, as well as choosing F2-score instead of accuracy as the cross-validation loss function were tested.</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most effective technique that led to significant improvements in sensitivity.</a:t>
            </a:r>
          </a:p>
          <a:p>
            <a:pPr marL="285750" indent="-285750">
              <a:buFont typeface="Arial" panose="020B0604020202020204" pitchFamily="34" charset="0"/>
              <a:buChar char="•"/>
            </a:pPr>
            <a:r>
              <a:rPr lang="en-US" sz="1600" dirty="0"/>
              <a:t>Using F2 instead of accuracy on oversampled data had no effect on evaluation metrics. </a:t>
            </a:r>
          </a:p>
          <a:p>
            <a:pPr marL="285750" indent="-285750">
              <a:buFont typeface="Arial" panose="020B0604020202020204" pitchFamily="34" charset="0"/>
              <a:buChar char="•"/>
            </a:pPr>
            <a:r>
              <a:rPr lang="en-US" sz="1600" dirty="0"/>
              <a:t>The best model used SMOTE oversampling, accuracy loss, 26 maximum splits, and 1 minimum observation per leaf.</a:t>
            </a:r>
          </a:p>
          <a:p>
            <a:pPr marL="285750" indent="-285750">
              <a:buFont typeface="Arial" panose="020B0604020202020204" pitchFamily="34" charset="0"/>
              <a:buChar char="•"/>
            </a:pPr>
            <a:r>
              <a:rPr lang="en-US" sz="1600" dirty="0"/>
              <a:t>Minimum leaf size had only a minor effect on model performance.</a:t>
            </a:r>
          </a:p>
          <a:p>
            <a:pPr marL="285750" indent="-285750">
              <a:buFont typeface="Arial" panose="020B0604020202020204" pitchFamily="34" charset="0"/>
              <a:buChar char="•"/>
            </a:pPr>
            <a:r>
              <a:rPr lang="en-US" sz="1600" dirty="0"/>
              <a:t>‘Age’ is by far the most important feature.</a:t>
            </a:r>
          </a:p>
        </p:txBody>
      </p:sp>
      <p:sp>
        <p:nvSpPr>
          <p:cNvPr id="46" name="Rectangle 45">
            <a:extLst>
              <a:ext uri="{FF2B5EF4-FFF2-40B4-BE49-F238E27FC236}">
                <a16:creationId xmlns:a16="http://schemas.microsoft.com/office/drawing/2014/main" id="{D3414485-1EF1-4CDF-B72C-F877C7986729}"/>
              </a:ext>
            </a:extLst>
          </p:cNvPr>
          <p:cNvSpPr/>
          <p:nvPr/>
        </p:nvSpPr>
        <p:spPr>
          <a:xfrm>
            <a:off x="10690001" y="14714536"/>
            <a:ext cx="10520363" cy="564356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b) Choice of Parameters and Experimental Results – K-Nearest Neighbors</a:t>
            </a:r>
          </a:p>
          <a:p>
            <a:pPr marL="285750" indent="-285750">
              <a:buFont typeface="Arial" panose="020B0604020202020204" pitchFamily="34" charset="0"/>
              <a:buChar char="•"/>
            </a:pPr>
            <a:r>
              <a:rPr lang="en-US" sz="1600" dirty="0"/>
              <a:t>The main hyperparameter, number of neighbors, was tuned in the range of 1-16, as 16 is the number of features in the data and thus constitutes the upper bound. Additionally, three different distance measures, i.e., ‘Euclidean distance’, ‘cosine similarity’ and ‘correlation’, were tested, as they belong to three different categories of distance measures [9].</a:t>
            </a:r>
          </a:p>
          <a:p>
            <a:pPr marL="285750" indent="-285750">
              <a:buFont typeface="Arial" panose="020B0604020202020204" pitchFamily="34" charset="0"/>
              <a:buChar char="•"/>
            </a:pPr>
            <a:r>
              <a:rPr lang="en-US" sz="1600" dirty="0"/>
              <a:t>Again, SMOTE, stratified cross-validation, and F2 cross-validation loss were tested to address the class imbalance.</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most effective technique that led to significant improvements in sensitivity.</a:t>
            </a:r>
          </a:p>
          <a:p>
            <a:pPr marL="285750" indent="-285750">
              <a:buFont typeface="Arial" panose="020B0604020202020204" pitchFamily="34" charset="0"/>
              <a:buChar char="•"/>
            </a:pPr>
            <a:r>
              <a:rPr lang="en-US" sz="1600" dirty="0"/>
              <a:t>Using F2 instead of accuracy on oversampled data had no effect on evaluation metrics. </a:t>
            </a:r>
          </a:p>
          <a:p>
            <a:pPr marL="285750" indent="-285750">
              <a:buFont typeface="Arial" panose="020B0604020202020204" pitchFamily="34" charset="0"/>
              <a:buChar char="•"/>
            </a:pPr>
            <a:r>
              <a:rPr lang="en-US" sz="1600" dirty="0"/>
              <a:t>The best model used SMOTE oversampling, accuracy loss, 3 neighbors, and ‘cosine’ distance.</a:t>
            </a:r>
          </a:p>
          <a:p>
            <a:pPr marL="285750" indent="-285750">
              <a:buFont typeface="Arial" panose="020B0604020202020204" pitchFamily="34" charset="0"/>
              <a:buChar char="•"/>
            </a:pPr>
            <a:r>
              <a:rPr lang="en-US" sz="1600" dirty="0"/>
              <a:t>The different distance functions had only a minor effect on model performance.</a:t>
            </a:r>
          </a:p>
        </p:txBody>
      </p:sp>
      <p:graphicFrame>
        <p:nvGraphicFramePr>
          <p:cNvPr id="47" name="Table 27">
            <a:extLst>
              <a:ext uri="{FF2B5EF4-FFF2-40B4-BE49-F238E27FC236}">
                <a16:creationId xmlns:a16="http://schemas.microsoft.com/office/drawing/2014/main" id="{62C98E4E-10B2-478C-BE7C-3FCD74CCB53C}"/>
              </a:ext>
            </a:extLst>
          </p:cNvPr>
          <p:cNvGraphicFramePr>
            <a:graphicFrameLocks noGrp="1"/>
          </p:cNvGraphicFramePr>
          <p:nvPr>
            <p:extLst>
              <p:ext uri="{D42A27DB-BD31-4B8C-83A1-F6EECF244321}">
                <p14:modId xmlns:p14="http://schemas.microsoft.com/office/powerpoint/2010/main" val="975336757"/>
              </p:ext>
            </p:extLst>
          </p:nvPr>
        </p:nvGraphicFramePr>
        <p:xfrm>
          <a:off x="289415" y="18123289"/>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pPr algn="r"/>
                      <a:r>
                        <a:rPr lang="de-DE" sz="1100" dirty="0"/>
                        <a:t>86.9%</a:t>
                      </a:r>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6.6%</a:t>
                      </a: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47.3%</a:t>
                      </a:r>
                      <a:endParaRPr lang="en-GB" sz="1100" dirty="0"/>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87.7%</a:t>
                      </a:r>
                      <a:endParaRPr lang="en-GB" sz="1100" dirty="0"/>
                    </a:p>
                  </a:txBody>
                  <a:tcPr/>
                </a:tc>
                <a:extLst>
                  <a:ext uri="{0D108BD9-81ED-4DB2-BD59-A6C34878D82A}">
                    <a16:rowId xmlns:a16="http://schemas.microsoft.com/office/drawing/2014/main" val="1107554220"/>
                  </a:ext>
                </a:extLst>
              </a:tr>
              <a:tr h="200633">
                <a:tc>
                  <a:txBody>
                    <a:bodyPr/>
                    <a:lstStyle/>
                    <a:p>
                      <a:r>
                        <a:rPr lang="de-DE" sz="1100"/>
                        <a:t>F2-Score</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21.1%</a:t>
                      </a: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a:t>29s</a:t>
                      </a:r>
                      <a:endParaRPr lang="en-GB" sz="1100" dirty="0"/>
                    </a:p>
                  </a:txBody>
                  <a:tcPr/>
                </a:tc>
                <a:extLst>
                  <a:ext uri="{0D108BD9-81ED-4DB2-BD59-A6C34878D82A}">
                    <a16:rowId xmlns:a16="http://schemas.microsoft.com/office/drawing/2014/main" val="1155970600"/>
                  </a:ext>
                </a:extLst>
              </a:tr>
            </a:tbl>
          </a:graphicData>
        </a:graphic>
      </p:graphicFrame>
      <p:graphicFrame>
        <p:nvGraphicFramePr>
          <p:cNvPr id="48" name="Table 27">
            <a:extLst>
              <a:ext uri="{FF2B5EF4-FFF2-40B4-BE49-F238E27FC236}">
                <a16:creationId xmlns:a16="http://schemas.microsoft.com/office/drawing/2014/main" id="{BA25BDC9-95AA-4F84-8E6F-8A6163BA1D61}"/>
              </a:ext>
            </a:extLst>
          </p:cNvPr>
          <p:cNvGraphicFramePr>
            <a:graphicFrameLocks noGrp="1"/>
          </p:cNvGraphicFramePr>
          <p:nvPr>
            <p:extLst>
              <p:ext uri="{D42A27DB-BD31-4B8C-83A1-F6EECF244321}">
                <p14:modId xmlns:p14="http://schemas.microsoft.com/office/powerpoint/2010/main" val="2335546079"/>
              </p:ext>
            </p:extLst>
          </p:nvPr>
        </p:nvGraphicFramePr>
        <p:xfrm>
          <a:off x="11120859" y="18119104"/>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pPr algn="r"/>
                      <a:r>
                        <a:rPr lang="de-DE" sz="1100" dirty="0"/>
                        <a:t>97.4%</a:t>
                      </a:r>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9.6%</a:t>
                      </a: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5.3%</a:t>
                      </a:r>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99.1%</a:t>
                      </a:r>
                      <a:endParaRPr lang="en-GB" sz="1100" dirty="0"/>
                    </a:p>
                  </a:txBody>
                  <a:tcPr/>
                </a:tc>
                <a:extLst>
                  <a:ext uri="{0D108BD9-81ED-4DB2-BD59-A6C34878D82A}">
                    <a16:rowId xmlns:a16="http://schemas.microsoft.com/office/drawing/2014/main" val="1107554220"/>
                  </a:ext>
                </a:extLst>
              </a:tr>
              <a:tr h="200633">
                <a:tc>
                  <a:txBody>
                    <a:bodyPr/>
                    <a:lstStyle/>
                    <a:p>
                      <a:r>
                        <a:rPr lang="de-DE" sz="1100" dirty="0"/>
                        <a:t>F2-Score</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5.9%</a:t>
                      </a: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~10 min</a:t>
                      </a:r>
                      <a:endParaRPr lang="en-GB" sz="1100" dirty="0"/>
                    </a:p>
                  </a:txBody>
                  <a:tcPr/>
                </a:tc>
                <a:extLst>
                  <a:ext uri="{0D108BD9-81ED-4DB2-BD59-A6C34878D82A}">
                    <a16:rowId xmlns:a16="http://schemas.microsoft.com/office/drawing/2014/main" val="1155970600"/>
                  </a:ext>
                </a:extLst>
              </a:tr>
            </a:tbl>
          </a:graphicData>
        </a:graphic>
      </p:graphicFrame>
      <p:pic>
        <p:nvPicPr>
          <p:cNvPr id="1025" name="Picture 1">
            <a:extLst>
              <a:ext uri="{FF2B5EF4-FFF2-40B4-BE49-F238E27FC236}">
                <a16:creationId xmlns:a16="http://schemas.microsoft.com/office/drawing/2014/main" id="{4BF10F98-27ED-4055-91C9-78898CF991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82421" y="17715288"/>
            <a:ext cx="2779709" cy="2538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5BB509-467D-444E-B16B-4EB0B6475D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98346" y="17806106"/>
            <a:ext cx="3292275" cy="24666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F00AC03-E842-47C1-87F5-B0CB92A0893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057" y="17972874"/>
            <a:ext cx="3257550" cy="233845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76FAB160-9DDD-4FC5-9A37-D246769533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3742" y="17806106"/>
            <a:ext cx="32575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0CF195F8-97DD-44FC-B770-334654B8C9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647" y="17714889"/>
            <a:ext cx="2774398" cy="2539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900697-72E1-4B12-AEB1-650471BC73C9}"/>
              </a:ext>
            </a:extLst>
          </p:cNvPr>
          <p:cNvSpPr txBox="1"/>
          <p:nvPr/>
        </p:nvSpPr>
        <p:spPr>
          <a:xfrm>
            <a:off x="11120859" y="17861254"/>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Classification </a:t>
            </a:r>
            <a:r>
              <a:rPr lang="de-DE" sz="900" b="1" dirty="0" err="1">
                <a:latin typeface="Arial" panose="020B0604020202020204" pitchFamily="34" charset="0"/>
                <a:cs typeface="Arial" panose="020B0604020202020204" pitchFamily="34" charset="0"/>
              </a:rPr>
              <a:t>Metrics</a:t>
            </a:r>
            <a:endParaRPr lang="en-GB" sz="900" b="1"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382EBAA-0308-4F3E-AC2C-9C46ED7F0AA2}"/>
              </a:ext>
            </a:extLst>
          </p:cNvPr>
          <p:cNvSpPr txBox="1"/>
          <p:nvPr/>
        </p:nvSpPr>
        <p:spPr>
          <a:xfrm>
            <a:off x="289415" y="17857458"/>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Classification </a:t>
            </a:r>
            <a:r>
              <a:rPr lang="de-DE" sz="900" b="1" dirty="0" err="1">
                <a:latin typeface="Arial" panose="020B0604020202020204" pitchFamily="34" charset="0"/>
                <a:cs typeface="Arial" panose="020B0604020202020204" pitchFamily="34" charset="0"/>
              </a:rPr>
              <a:t>Metrics</a:t>
            </a:r>
            <a:endParaRPr lang="en-GB" sz="900" b="1"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5C57AA07-FDBE-4074-BE54-16CF480D4D37}"/>
              </a:ext>
            </a:extLst>
          </p:cNvPr>
          <p:cNvSpPr txBox="1"/>
          <p:nvPr/>
        </p:nvSpPr>
        <p:spPr>
          <a:xfrm>
            <a:off x="2674190" y="17857458"/>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Feature </a:t>
            </a:r>
            <a:r>
              <a:rPr lang="de-DE" sz="900" b="1" dirty="0" err="1">
                <a:latin typeface="Arial" panose="020B0604020202020204" pitchFamily="34" charset="0"/>
                <a:cs typeface="Arial" panose="020B0604020202020204" pitchFamily="34" charset="0"/>
              </a:rPr>
              <a:t>Importance</a:t>
            </a:r>
            <a:r>
              <a:rPr lang="de-DE" sz="900" b="1" dirty="0">
                <a:latin typeface="Arial" panose="020B0604020202020204" pitchFamily="34" charset="0"/>
                <a:cs typeface="Arial" panose="020B0604020202020204" pitchFamily="34" charset="0"/>
              </a:rPr>
              <a:t> DT</a:t>
            </a:r>
            <a:endParaRPr lang="en-GB" sz="900" b="1"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A53CE14B-E5FB-4B9D-A382-EA6552967C1D}"/>
              </a:ext>
            </a:extLst>
          </p:cNvPr>
          <p:cNvSpPr txBox="1"/>
          <p:nvPr/>
        </p:nvSpPr>
        <p:spPr>
          <a:xfrm>
            <a:off x="5552764" y="17720896"/>
            <a:ext cx="1439287" cy="230832"/>
          </a:xfrm>
          <a:prstGeom prst="rect">
            <a:avLst/>
          </a:prstGeom>
          <a:noFill/>
        </p:spPr>
        <p:txBody>
          <a:bodyPr wrap="square" rtlCol="0">
            <a:spAutoFit/>
          </a:bodyPr>
          <a:lstStyle/>
          <a:p>
            <a:r>
              <a:rPr lang="de-DE" sz="900" b="1" dirty="0" err="1">
                <a:latin typeface="Arial" panose="020B0604020202020204" pitchFamily="34" charset="0"/>
                <a:cs typeface="Arial" panose="020B0604020202020204" pitchFamily="34" charset="0"/>
              </a:rPr>
              <a:t>Confusion</a:t>
            </a:r>
            <a:r>
              <a:rPr lang="de-DE" sz="900" b="1" dirty="0">
                <a:latin typeface="Arial" panose="020B0604020202020204" pitchFamily="34" charset="0"/>
                <a:cs typeface="Arial" panose="020B0604020202020204" pitchFamily="34" charset="0"/>
              </a:rPr>
              <a:t> Matrix DT</a:t>
            </a:r>
            <a:endParaRPr lang="en-GB" sz="900" b="1"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3A57C904-D174-4D0C-BDDB-805FD24D4134}"/>
              </a:ext>
            </a:extLst>
          </p:cNvPr>
          <p:cNvSpPr txBox="1"/>
          <p:nvPr/>
        </p:nvSpPr>
        <p:spPr>
          <a:xfrm>
            <a:off x="8305225" y="17690689"/>
            <a:ext cx="1753175" cy="230832"/>
          </a:xfrm>
          <a:prstGeom prst="rect">
            <a:avLst/>
          </a:prstGeom>
          <a:solidFill>
            <a:schemeClr val="bg1"/>
          </a:solidFill>
        </p:spPr>
        <p:txBody>
          <a:bodyPr wrap="square" rtlCol="0">
            <a:spAutoFit/>
          </a:bodyPr>
          <a:lstStyle/>
          <a:p>
            <a:r>
              <a:rPr lang="de-DE" sz="900" b="1" dirty="0" err="1">
                <a:latin typeface="Arial" panose="020B0604020202020204" pitchFamily="34" charset="0"/>
                <a:cs typeface="Arial" panose="020B0604020202020204" pitchFamily="34" charset="0"/>
              </a:rPr>
              <a:t>Objective</a:t>
            </a:r>
            <a:r>
              <a:rPr lang="de-DE" sz="900" b="1" dirty="0">
                <a:latin typeface="Arial" panose="020B0604020202020204" pitchFamily="34" charset="0"/>
                <a:cs typeface="Arial" panose="020B0604020202020204" pitchFamily="34" charset="0"/>
              </a:rPr>
              <a:t> </a:t>
            </a:r>
            <a:r>
              <a:rPr lang="de-DE" sz="900" b="1" dirty="0" err="1">
                <a:latin typeface="Arial" panose="020B0604020202020204" pitchFamily="34" charset="0"/>
                <a:cs typeface="Arial" panose="020B0604020202020204" pitchFamily="34" charset="0"/>
              </a:rPr>
              <a:t>Function</a:t>
            </a:r>
            <a:r>
              <a:rPr lang="de-DE" sz="900" b="1" dirty="0">
                <a:latin typeface="Arial" panose="020B0604020202020204" pitchFamily="34" charset="0"/>
                <a:cs typeface="Arial" panose="020B0604020202020204" pitchFamily="34" charset="0"/>
              </a:rPr>
              <a:t> DT </a:t>
            </a:r>
            <a:endParaRPr lang="en-GB" sz="900" b="1"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2E80B86F-C390-44AA-9054-7EF79E5AC06A}"/>
              </a:ext>
            </a:extLst>
          </p:cNvPr>
          <p:cNvSpPr txBox="1"/>
          <p:nvPr/>
        </p:nvSpPr>
        <p:spPr>
          <a:xfrm>
            <a:off x="18214365" y="17690689"/>
            <a:ext cx="1753175" cy="230832"/>
          </a:xfrm>
          <a:prstGeom prst="rect">
            <a:avLst/>
          </a:prstGeom>
          <a:solidFill>
            <a:schemeClr val="bg1"/>
          </a:solidFill>
        </p:spPr>
        <p:txBody>
          <a:bodyPr wrap="square" rtlCol="0">
            <a:spAutoFit/>
          </a:bodyPr>
          <a:lstStyle/>
          <a:p>
            <a:r>
              <a:rPr lang="de-DE" sz="900" b="1" dirty="0" err="1">
                <a:latin typeface="Arial" panose="020B0604020202020204" pitchFamily="34" charset="0"/>
                <a:cs typeface="Arial" panose="020B0604020202020204" pitchFamily="34" charset="0"/>
              </a:rPr>
              <a:t>Objective</a:t>
            </a:r>
            <a:r>
              <a:rPr lang="de-DE" sz="900" b="1" dirty="0">
                <a:latin typeface="Arial" panose="020B0604020202020204" pitchFamily="34" charset="0"/>
                <a:cs typeface="Arial" panose="020B0604020202020204" pitchFamily="34" charset="0"/>
              </a:rPr>
              <a:t> </a:t>
            </a:r>
            <a:r>
              <a:rPr lang="de-DE" sz="900" b="1" dirty="0" err="1">
                <a:latin typeface="Arial" panose="020B0604020202020204" pitchFamily="34" charset="0"/>
                <a:cs typeface="Arial" panose="020B0604020202020204" pitchFamily="34" charset="0"/>
              </a:rPr>
              <a:t>Function</a:t>
            </a:r>
            <a:r>
              <a:rPr lang="de-DE" sz="900" b="1" dirty="0">
                <a:latin typeface="Arial" panose="020B0604020202020204" pitchFamily="34" charset="0"/>
                <a:cs typeface="Arial" panose="020B0604020202020204" pitchFamily="34" charset="0"/>
              </a:rPr>
              <a:t> KNN </a:t>
            </a:r>
            <a:endParaRPr lang="en-GB" sz="900" b="1"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900692AE-3408-4244-90AD-EFCE7D4E3630}"/>
              </a:ext>
            </a:extLst>
          </p:cNvPr>
          <p:cNvSpPr txBox="1"/>
          <p:nvPr/>
        </p:nvSpPr>
        <p:spPr>
          <a:xfrm>
            <a:off x="14312116" y="17720896"/>
            <a:ext cx="1439287" cy="230832"/>
          </a:xfrm>
          <a:prstGeom prst="rect">
            <a:avLst/>
          </a:prstGeom>
          <a:noFill/>
        </p:spPr>
        <p:txBody>
          <a:bodyPr wrap="square" rtlCol="0">
            <a:spAutoFit/>
          </a:bodyPr>
          <a:lstStyle/>
          <a:p>
            <a:r>
              <a:rPr lang="de-DE" sz="900" b="1" dirty="0" err="1">
                <a:latin typeface="Arial" panose="020B0604020202020204" pitchFamily="34" charset="0"/>
                <a:cs typeface="Arial" panose="020B0604020202020204" pitchFamily="34" charset="0"/>
              </a:rPr>
              <a:t>Confusion</a:t>
            </a:r>
            <a:r>
              <a:rPr lang="de-DE" sz="900" b="1" dirty="0">
                <a:latin typeface="Arial" panose="020B0604020202020204" pitchFamily="34" charset="0"/>
                <a:cs typeface="Arial" panose="020B0604020202020204" pitchFamily="34" charset="0"/>
              </a:rPr>
              <a:t> Matrix KNN</a:t>
            </a:r>
            <a:endParaRPr lang="en-GB" sz="900" b="1" dirty="0">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6E6A2A97-16FA-46BF-9BA1-C053D10321CC}"/>
              </a:ext>
            </a:extLst>
          </p:cNvPr>
          <p:cNvSpPr/>
          <p:nvPr/>
        </p:nvSpPr>
        <p:spPr>
          <a:xfrm>
            <a:off x="173626" y="26582410"/>
            <a:ext cx="10516375" cy="350865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8) Lessons Learned and Future Work</a:t>
            </a:r>
          </a:p>
          <a:p>
            <a:pPr marL="285750" indent="-285750">
              <a:buFont typeface="Arial" panose="020B0604020202020204" pitchFamily="34" charset="0"/>
              <a:buChar char="•"/>
            </a:pPr>
            <a:r>
              <a:rPr lang="en-US" sz="1600" dirty="0"/>
              <a:t>The comparison with Lui, Fan and Wu (2019) has demonstrated a trade-off between interpretability and performance.</a:t>
            </a:r>
          </a:p>
          <a:p>
            <a:pPr marL="285750" indent="-285750">
              <a:buFont typeface="Arial" panose="020B0604020202020204" pitchFamily="34" charset="0"/>
              <a:buChar char="•"/>
            </a:pPr>
            <a:r>
              <a:rPr lang="en-US" sz="1600" dirty="0"/>
              <a:t>Adequate preprocessing techniques like SMOTE oversampling are critical to enable the model to learn a relevant decision boundary from imbalanced data.</a:t>
            </a:r>
          </a:p>
          <a:p>
            <a:pPr marL="285750" indent="-285750">
              <a:buFont typeface="Arial" panose="020B0604020202020204" pitchFamily="34" charset="0"/>
              <a:buChar char="•"/>
            </a:pPr>
            <a:r>
              <a:rPr lang="en-US" sz="1600" dirty="0"/>
              <a:t>The effect of F2 objective function has only limited impact, on finding the optimal hyperparameters for generalizability.</a:t>
            </a:r>
          </a:p>
          <a:p>
            <a:pPr marL="285750" indent="-285750">
              <a:buFont typeface="Arial" panose="020B0604020202020204" pitchFamily="34" charset="0"/>
              <a:buChar char="•"/>
            </a:pPr>
            <a:r>
              <a:rPr lang="en-US" sz="1600" dirty="0"/>
              <a:t>The long prediction time of KNN outweighs the benefits of not having a training period when applied to large data sets.</a:t>
            </a:r>
          </a:p>
          <a:p>
            <a:pPr marL="285750" indent="-285750">
              <a:buFont typeface="Arial" panose="020B0604020202020204" pitchFamily="34" charset="0"/>
              <a:buChar char="•"/>
            </a:pPr>
            <a:r>
              <a:rPr lang="en-US" sz="1600" dirty="0"/>
              <a:t>For KNN, the number of neighbors, and for DT, the maximum number of splits are the most important hyperparameters, that when tuned correctly find the optimal tradeoff between bias and variance of the final model.</a:t>
            </a:r>
          </a:p>
          <a:p>
            <a:pPr marL="285750" indent="-285750">
              <a:buFont typeface="Arial" panose="020B0604020202020204" pitchFamily="34" charset="0"/>
              <a:buChar char="•"/>
            </a:pPr>
            <a:endParaRPr lang="en-US" sz="700" dirty="0"/>
          </a:p>
          <a:p>
            <a:pPr marL="285750" indent="-285750">
              <a:buFont typeface="Arial" panose="020B0604020202020204" pitchFamily="34" charset="0"/>
              <a:buChar char="•"/>
            </a:pPr>
            <a:r>
              <a:rPr lang="en-US" sz="1600" dirty="0"/>
              <a:t>Future work could explore the impact of additional preprocessing techniques like PCA dimensionality reduction or the use of combining over- and undersampling to create balanced data.</a:t>
            </a:r>
          </a:p>
          <a:p>
            <a:pPr marL="285750" indent="-285750">
              <a:buFont typeface="Arial" panose="020B0604020202020204" pitchFamily="34" charset="0"/>
              <a:buChar char="•"/>
            </a:pPr>
            <a:r>
              <a:rPr lang="en-US" sz="1600" dirty="0"/>
              <a:t>Additionally, feature selection techniques could be explored to remove the number of irrelevant features with the goal of improving the KNN classifier.</a:t>
            </a:r>
          </a:p>
          <a:p>
            <a:pPr marL="285750" indent="-285750">
              <a:buFont typeface="Arial" panose="020B0604020202020204" pitchFamily="34" charset="0"/>
              <a:buChar char="•"/>
            </a:pPr>
            <a:r>
              <a:rPr lang="en-US" sz="1600" dirty="0"/>
              <a:t>Also, future work could explore the effect of other hyperparameters for DT and KNN that were not tuned in this analysis.</a:t>
            </a:r>
          </a:p>
        </p:txBody>
      </p:sp>
      <p:sp>
        <p:nvSpPr>
          <p:cNvPr id="57" name="Rectangle 56">
            <a:extLst>
              <a:ext uri="{FF2B5EF4-FFF2-40B4-BE49-F238E27FC236}">
                <a16:creationId xmlns:a16="http://schemas.microsoft.com/office/drawing/2014/main" id="{F32895C9-5260-47AF-8CE1-0BF07F02242D}"/>
              </a:ext>
            </a:extLst>
          </p:cNvPr>
          <p:cNvSpPr/>
          <p:nvPr/>
        </p:nvSpPr>
        <p:spPr>
          <a:xfrm>
            <a:off x="173626" y="20345248"/>
            <a:ext cx="21036738" cy="623585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7) Analysis and Critical Evaluation of Results</a:t>
            </a:r>
          </a:p>
          <a:p>
            <a:pPr marL="285750" indent="-285750">
              <a:buFont typeface="Arial" panose="020B0604020202020204" pitchFamily="34" charset="0"/>
              <a:buChar char="•"/>
            </a:pPr>
            <a:r>
              <a:rPr lang="en-US" sz="1600" dirty="0"/>
              <a:t>The above analysis shows that the DT model is better suited for the application in cerebral stroke prediction compared to KNN. The main advantage of DT is the recall of 47.3% compared to only 5.3% for KNN. This is especially important in the medical context, where a false negative, i.e., an undetected stroke, can cause serious harm to the patient, whereas a false positive, i.e., predicting a stroke in a healthy patient, will only result in an unnecessary trip to the hospital. In addition, this almost 10-fold increase in sensitivity, only increases the false-positive rate of the algorithm by 3.1%, from 90.4% to 93.5%.  This overall improvement is also reflected in the F2-score of 21.1% for DT compared to only 5.9% for KNN.</a:t>
            </a:r>
          </a:p>
          <a:p>
            <a:pPr marL="285750" indent="-285750">
              <a:buFont typeface="Arial" panose="020B0604020202020204" pitchFamily="34" charset="0"/>
              <a:buChar char="•"/>
            </a:pPr>
            <a:r>
              <a:rPr lang="en-US" sz="1600" dirty="0"/>
              <a:t>While the accuracy in the KNN model is 10.5% higher compared to the DT, this seems to stem mainly from the fact that KNN is more reluctant to predict the minority class. As shown in the supplementary materials, a classifier that only predicts the majority class has an accuracy of 98.2%, while not having any useful application.</a:t>
            </a:r>
          </a:p>
          <a:p>
            <a:pPr marL="285750" indent="-285750">
              <a:buFont typeface="Arial" panose="020B0604020202020204" pitchFamily="34" charset="0"/>
              <a:buChar char="•"/>
            </a:pPr>
            <a:r>
              <a:rPr lang="en-US" sz="1600" dirty="0"/>
              <a:t>One possible reason for the superior performance of the DT, which is in line with the initial hypothesis, stems from the fact that the distribution of feature importance is similar to that of Lui, Fan and Wu (2019), which is characterized by ‘Age’ being by far the most important feature, while most others have very little importance. Thus, the analysis constitutes further evidence that DTs excel in an environment with one or few dominant features.</a:t>
            </a:r>
          </a:p>
          <a:p>
            <a:pPr marL="285750" indent="-285750">
              <a:buFont typeface="Arial" panose="020B0604020202020204" pitchFamily="34" charset="0"/>
              <a:buChar char="•"/>
            </a:pPr>
            <a:r>
              <a:rPr lang="en-US" sz="1600" dirty="0"/>
              <a:t>In line with the initial hypothesis, the runtime of KNN is also significantly longer than that of the DT. Especially because training a single decision tree is fast, the KNN model cannot make up for its long prediction time by omitting the training period.</a:t>
            </a:r>
          </a:p>
          <a:p>
            <a:pPr marL="285750" indent="-285750">
              <a:buFont typeface="Arial" panose="020B0604020202020204" pitchFamily="34" charset="0"/>
              <a:buChar char="•"/>
            </a:pPr>
            <a:r>
              <a:rPr lang="en-US" sz="1600" dirty="0"/>
              <a:t>Also in line with the initial hypothesis, the 32.6% specificity, and 67.4% sensitivity from the deep learning model by Lui, Fan and Wu (2019) were note exceeded, most likely because the simpler DT and KNN algorithms are less well suited to pick up on more nuanced feature interactions. However, unlike the black-box deep learning model, DT and KNN provide much higher interpretability and easier intuition on how decisions for a given patient were formed, which is a highly desirable characteristic for the application in the medical domain.  This observation suggests that there is a trade-off between high performance and high interpretability.</a:t>
            </a:r>
          </a:p>
          <a:p>
            <a:pPr marL="285750" indent="-285750">
              <a:buFont typeface="Arial" panose="020B0604020202020204" pitchFamily="34" charset="0"/>
              <a:buChar char="•"/>
            </a:pPr>
            <a:r>
              <a:rPr lang="en-US" sz="1600" dirty="0"/>
              <a:t>From the DT objective function plot, one can clearly see that the maximum number of splits is the most important parameter, as the plane is almost completely flat along the ‘</a:t>
            </a:r>
            <a:r>
              <a:rPr lang="en-US" sz="1600" dirty="0" err="1"/>
              <a:t>MinLeafSize</a:t>
            </a:r>
            <a:r>
              <a:rPr lang="en-US" sz="1600" dirty="0"/>
              <a:t>’ axis. A possible explanation could be that the partitioning algorithm is usually stopped by reaching the maximum number of splits before the size of the leaf nodes starts to restrict the tree depth. </a:t>
            </a:r>
          </a:p>
          <a:p>
            <a:pPr marL="285750" indent="-285750">
              <a:buFont typeface="Arial" panose="020B0604020202020204" pitchFamily="34" charset="0"/>
              <a:buChar char="•"/>
            </a:pPr>
            <a:r>
              <a:rPr lang="en-US" sz="1600" dirty="0"/>
              <a:t>Similarly, for KNN, the objective function plot is mainly influenced by the number of neighbors, whereas the distance function does not seem to have a big impact.</a:t>
            </a:r>
          </a:p>
          <a:p>
            <a:pPr marL="285750" indent="-285750">
              <a:buFont typeface="Arial" panose="020B0604020202020204" pitchFamily="34" charset="0"/>
              <a:buChar char="•"/>
            </a:pPr>
            <a:r>
              <a:rPr lang="en-US" sz="1600" dirty="0"/>
              <a:t>In accordance with the initial hypothesis, without specifically addressing the class imbalance the DT and KNN models drastically overfit to the majority class while hyperparameter tuning. This results in low variance, at the cost of high bias. While they have a seemingly high accuracy of 98.2%  (see supplementary materials) this just represents the share of the majority class in the data. The confusion matrix confirms that both models in fact only predict ‘no stroke’ for every observation. </a:t>
            </a:r>
          </a:p>
          <a:p>
            <a:pPr marL="285750" indent="-285750">
              <a:buFont typeface="Arial" panose="020B0604020202020204" pitchFamily="34" charset="0"/>
              <a:buChar char="•"/>
            </a:pPr>
            <a:r>
              <a:rPr lang="en-US" sz="1600" dirty="0"/>
              <a:t>Stratified cross-validation did not improve models’ ability to predict the majority class. While it eliminates the chance of having zero observations of ‘stroke’ in any given fold, the imbalance remains too high for the algorithms to correctly model it. </a:t>
            </a:r>
          </a:p>
          <a:p>
            <a:pPr marL="285750" indent="-285750">
              <a:buFont typeface="Arial" panose="020B0604020202020204" pitchFamily="34" charset="0"/>
              <a:buChar char="•"/>
            </a:pPr>
            <a:r>
              <a:rPr lang="en-US" sz="1600" dirty="0"/>
              <a:t>The results presented in section 6) show that SMOTE oversampling is indeed an effective technique for addressing the class imbalances. By having an equal amount of ‘stroke’ and ‘no stroke’ observations in the training data, the models are able to learn an effective decision boundary to discriminate between the two classes, which improves their ability to generalize to the unseen test data.</a:t>
            </a:r>
          </a:p>
          <a:p>
            <a:pPr marL="285750" indent="-285750">
              <a:buFont typeface="Arial" panose="020B0604020202020204" pitchFamily="34" charset="0"/>
              <a:buChar char="•"/>
            </a:pPr>
            <a:r>
              <a:rPr lang="en-US" sz="1600" dirty="0"/>
              <a:t>The effect of choosing F2-score over accuracy as the objective function in Bayesian hyperparameter optimization is ambiguous. When SMOTE is applied to the training data, the final models that result from hyperparameter tuning have identical evaluation metrics on the test set, independent of the objective function. This suggests that in a balanced data set, the model that achieves the highest accuracy is very similar to the one that maximizes F2 score. However, in an imbalanced setting, i.e., for regular and stratified cross-validation without SMOTE, the objective function had some effect on the final model. With regular cross-validation, the final DT and KNN model tune on F2 made at least some minority class predictions, albeit with a very small recall under 1%. With stratified cross-validation, only the KNN made minority class predictions, whereas the DT only predicted the majority class independent of the objective function used. These apparent inconsistencies in the improvements by an F2 objective function may be caused by the random CV splitting, especially since the overall influence of the objective function seems to be very small in general. </a:t>
            </a:r>
          </a:p>
        </p:txBody>
      </p:sp>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4657</TotalTime>
  <Words>3629</Words>
  <Application>Microsoft Office PowerPoint</Application>
  <PresentationFormat>Custom</PresentationFormat>
  <Paragraphs>181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116</cp:revision>
  <dcterms:created xsi:type="dcterms:W3CDTF">2021-11-17T15:29:48Z</dcterms:created>
  <dcterms:modified xsi:type="dcterms:W3CDTF">2021-12-13T12:39:01Z</dcterms:modified>
</cp:coreProperties>
</file>