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db2477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db2477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0b3432b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0b3432b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0b3432b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0b3432b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ddb2477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ddb2477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766dfe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766dfe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C6C6C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0b3432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0b3432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C6C6C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766dfee4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766dfee4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766dfee4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766dfee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766dfee4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b766dfee4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b3432b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b3432b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0b3432b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0b3432b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0b3432b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0b3432b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EA9E1">
                  <a:alpha val="79215"/>
                </a:srgbClr>
              </a:gs>
              <a:gs pos="100000">
                <a:srgbClr val="78CCCB">
                  <a:alpha val="8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2388725"/>
            <a:ext cx="8520600" cy="14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247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181" y="754525"/>
            <a:ext cx="3109651" cy="1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rgbClr val="2EA9E1"/>
            </a:gs>
            <a:gs pos="100000">
              <a:srgbClr val="78CCCB"/>
            </a:gs>
          </a:gsLst>
          <a:lin ang="0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06975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2EA9E1"/>
              </a:gs>
              <a:gs pos="100000">
                <a:srgbClr val="78CCCB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A9E1"/>
              </a:buClr>
              <a:buSzPts val="2800"/>
              <a:buNone/>
              <a:defRPr sz="2800">
                <a:solidFill>
                  <a:srgbClr val="2EA9E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ddiproject/talent-pipeline-w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ists.sddiproject.org/" TargetMode="External"/><Relationship Id="rId4" Type="http://schemas.openxmlformats.org/officeDocument/2006/relationships/image" Target="../media/image11.png"/><Relationship Id="rId11" Type="http://schemas.openxmlformats.org/officeDocument/2006/relationships/image" Target="../media/image22.png"/><Relationship Id="rId10" Type="http://schemas.openxmlformats.org/officeDocument/2006/relationships/hyperlink" Target="https://slack.sddiproject.org/" TargetMode="External"/><Relationship Id="rId12" Type="http://schemas.openxmlformats.org/officeDocument/2006/relationships/hyperlink" Target="https://calendar.sddiproject.org/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github.com/sddiproject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hyperlink" Target="https://sddiproject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2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hyperlink" Target="https://insights.stackoverflow.com/survey/2020#developer-profile-race-and-ethnicity-professional-developers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urvey.stackoverflow.co/2022/#developer-profile-demographics" TargetMode="External"/><Relationship Id="rId4" Type="http://schemas.openxmlformats.org/officeDocument/2006/relationships/image" Target="../media/image12.png"/><Relationship Id="rId11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ddiproject/neurodiversity-w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ddiproject/deia-best-practices-w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ctrTitle"/>
          </p:nvPr>
        </p:nvSpPr>
        <p:spPr>
          <a:xfrm>
            <a:off x="311700" y="2388725"/>
            <a:ext cx="8520600" cy="14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Talent pipeline for diverse individuals WG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Goals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Build relationships with D&amp;I groups to build coalitions. 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Be a clearinghouse for D&amp;I communications and internships and mentoring across the coalition.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Go to the individuals (find them), don’t wait for them to look for us. 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Gather a set of influencers to help spread/create communications.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Focus on North America-based companies and people.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Track data to ensure we’re making progress.</a:t>
            </a:r>
            <a:endParaRPr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Match people with internships ( i.e. What if they all apply and no one interviews them?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4961050" y="4081100"/>
            <a:ext cx="3999900" cy="789300"/>
          </a:xfrm>
          <a:prstGeom prst="rect">
            <a:avLst/>
          </a:prstGeom>
          <a:solidFill>
            <a:srgbClr val="2EA9E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FEFE"/>
                </a:solidFill>
              </a:rPr>
              <a:t>Learn more at:</a:t>
            </a:r>
            <a:endParaRPr b="1">
              <a:solidFill>
                <a:srgbClr val="FEFEF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EFEF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github.com/sddiproject/talent-pipeline-wg</a:t>
            </a:r>
            <a:endParaRPr b="1">
              <a:solidFill>
                <a:srgbClr val="FEFEFE"/>
              </a:solidFill>
            </a:endParaRPr>
          </a:p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Non-goals</a:t>
            </a:r>
            <a:endParaRPr b="1"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Not global.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Not redoing things that other D&amp;I groups already do.</a:t>
            </a:r>
            <a:endParaRPr sz="9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F"/>
                </a:solidFill>
              </a:rPr>
              <a:t>Deliverables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Clearinghouse for D&amp;I communications across the coalition.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Host events for students and reskilling adults to learn how to apply for mentoring.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Host virtual career fairs for internships aimed at D&amp;I, community college, reskilling-focused adults.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Develop materials to prepare students to work at internships. 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Get a list of people who run orgs that have mentoring opportunities and each sends an ambassador to join the group.</a:t>
            </a:r>
            <a:endParaRPr sz="900">
              <a:solidFill>
                <a:srgbClr val="24292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900"/>
              <a:buAutoNum type="arabicPeriod"/>
            </a:pPr>
            <a:r>
              <a:rPr lang="en" sz="900">
                <a:solidFill>
                  <a:srgbClr val="24292F"/>
                </a:solidFill>
              </a:rPr>
              <a:t>Set up a Wordpress site for gathering opportunities and communications. Connect to sddiproject.org.</a:t>
            </a:r>
            <a:endParaRPr sz="9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SDDI Open Collaboration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1749650" y="2695800"/>
            <a:ext cx="19170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lists.sddiproject.org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Mailing Lists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4600" y="1691571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7193900" y="2695800"/>
            <a:ext cx="21339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github.com/sddiproject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Working Group collaboration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Steering Committee materials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Project resources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637" y="1620300"/>
            <a:ext cx="1095050" cy="10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100" y="1740475"/>
            <a:ext cx="854700" cy="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4300" y="2695800"/>
            <a:ext cx="15183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sddiproject.org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Website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95523" y="1740475"/>
            <a:ext cx="854702" cy="854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579775" y="2695800"/>
            <a:ext cx="2086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slack.sddiproject.org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Chat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90062" y="1740475"/>
            <a:ext cx="854702" cy="854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5272313" y="2695800"/>
            <a:ext cx="229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calendar.sddiproject.org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Community Calendar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in 2020…</a:t>
            </a:r>
            <a:endParaRPr/>
          </a:p>
        </p:txBody>
      </p:sp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988700" y="862176"/>
            <a:ext cx="4974300" cy="1045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24"/>
          <p:cNvPicPr preferRelativeResize="0"/>
          <p:nvPr/>
        </p:nvPicPr>
        <p:blipFill rotWithShape="1">
          <a:blip r:embed="rId4">
            <a:alphaModFix/>
          </a:blip>
          <a:srcRect b="0" l="0" r="0" t="18883"/>
          <a:stretch/>
        </p:blipFill>
        <p:spPr>
          <a:xfrm>
            <a:off x="1024425" y="2060513"/>
            <a:ext cx="3712500" cy="2357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24"/>
          <p:cNvSpPr txBox="1"/>
          <p:nvPr/>
        </p:nvSpPr>
        <p:spPr>
          <a:xfrm>
            <a:off x="235500" y="4570800"/>
            <a:ext cx="64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StackOverflow Developer Survey 2020 (65K responses)</a:t>
            </a:r>
            <a:endParaRPr/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6">
            <a:alphaModFix/>
          </a:blip>
          <a:srcRect b="0" l="5600" r="3192" t="40058"/>
          <a:stretch/>
        </p:blipFill>
        <p:spPr>
          <a:xfrm>
            <a:off x="5681700" y="3997225"/>
            <a:ext cx="3195900" cy="970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5500" y="2019200"/>
            <a:ext cx="2743500" cy="1766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4"/>
          <p:cNvPicPr preferRelativeResize="0"/>
          <p:nvPr/>
        </p:nvPicPr>
        <p:blipFill rotWithShape="1">
          <a:blip r:embed="rId8">
            <a:alphaModFix/>
          </a:blip>
          <a:srcRect b="13985" l="0" r="0" t="0"/>
          <a:stretch/>
        </p:blipFill>
        <p:spPr>
          <a:xfrm>
            <a:off x="4838350" y="2492550"/>
            <a:ext cx="826250" cy="71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 rotWithShape="1">
          <a:blip r:embed="rId9">
            <a:alphaModFix/>
          </a:blip>
          <a:srcRect b="14096" l="0" r="0" t="0"/>
          <a:stretch/>
        </p:blipFill>
        <p:spPr>
          <a:xfrm>
            <a:off x="57150" y="1061575"/>
            <a:ext cx="826256" cy="7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 rotWithShape="1">
          <a:blip r:embed="rId10">
            <a:alphaModFix/>
          </a:blip>
          <a:srcRect b="14813" l="0" r="0" t="0"/>
          <a:stretch/>
        </p:blipFill>
        <p:spPr>
          <a:xfrm>
            <a:off x="-8450" y="2724150"/>
            <a:ext cx="931550" cy="79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 rotWithShape="1">
          <a:blip r:embed="rId11">
            <a:alphaModFix/>
          </a:blip>
          <a:srcRect b="12303" l="0" r="0" t="0"/>
          <a:stretch/>
        </p:blipFill>
        <p:spPr>
          <a:xfrm>
            <a:off x="4838338" y="4084200"/>
            <a:ext cx="826250" cy="72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58705" y="638775"/>
            <a:ext cx="2199000" cy="11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…is still the same problem today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235500" y="4570800"/>
            <a:ext cx="64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StackOverflow Developer Survey 2022 (70K+ responses)</a:t>
            </a: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 rotWithShape="1">
          <a:blip r:embed="rId4">
            <a:alphaModFix/>
          </a:blip>
          <a:srcRect b="13985" l="0" r="0" t="0"/>
          <a:stretch/>
        </p:blipFill>
        <p:spPr>
          <a:xfrm>
            <a:off x="4838350" y="2492550"/>
            <a:ext cx="826250" cy="71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 rotWithShape="1">
          <a:blip r:embed="rId5">
            <a:alphaModFix/>
          </a:blip>
          <a:srcRect b="14096" l="0" r="0" t="0"/>
          <a:stretch/>
        </p:blipFill>
        <p:spPr>
          <a:xfrm>
            <a:off x="57150" y="1061575"/>
            <a:ext cx="826256" cy="7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 rotWithShape="1">
          <a:blip r:embed="rId6">
            <a:alphaModFix/>
          </a:blip>
          <a:srcRect b="14813" l="0" r="0" t="0"/>
          <a:stretch/>
        </p:blipFill>
        <p:spPr>
          <a:xfrm>
            <a:off x="-8450" y="2724150"/>
            <a:ext cx="931550" cy="79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 rotWithShape="1">
          <a:blip r:embed="rId7">
            <a:alphaModFix/>
          </a:blip>
          <a:srcRect b="12303" l="0" r="0" t="0"/>
          <a:stretch/>
        </p:blipFill>
        <p:spPr>
          <a:xfrm>
            <a:off x="4838338" y="4084200"/>
            <a:ext cx="826250" cy="72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9500" y="817650"/>
            <a:ext cx="4817899" cy="160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 rotWithShape="1">
          <a:blip r:embed="rId9">
            <a:alphaModFix/>
          </a:blip>
          <a:srcRect b="63971" l="0" r="0" t="0"/>
          <a:stretch/>
        </p:blipFill>
        <p:spPr>
          <a:xfrm>
            <a:off x="999500" y="2592477"/>
            <a:ext cx="2455949" cy="197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1633" y="3862088"/>
            <a:ext cx="1287966" cy="11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21624" y="1959975"/>
            <a:ext cx="2072153" cy="174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Opportunity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Racially diverse groups make better decisions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Sommers, Samuel R. "On racial diversity and group decision making: identifying multiple effects of racial composition on jury deliberations." </a:t>
            </a:r>
            <a:r>
              <a:rPr i="1" lang="en" sz="1200">
                <a:solidFill>
                  <a:srgbClr val="666666"/>
                </a:solidFill>
                <a:highlight>
                  <a:schemeClr val="lt1"/>
                </a:highlight>
              </a:rPr>
              <a:t>Journal of personality and social psychology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 90.4 (2006): 597.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Diverse open source projects are more productive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Vasilescu, Bogdan, et al. "Gender and tenure diversity in GitHub teams." </a:t>
            </a:r>
            <a:r>
              <a:rPr i="1" lang="en" sz="1200">
                <a:solidFill>
                  <a:srgbClr val="666666"/>
                </a:solidFill>
                <a:highlight>
                  <a:schemeClr val="lt1"/>
                </a:highlight>
              </a:rPr>
              <a:t>Proceedings of the 33rd annual ACM conference on human factors in computing systems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. 2015.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Working on gender diverse teams improve attitudes towards women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Wang, Oliver and Zhang, Min. "Reducing Implicit Gender Biases in Software Development: Does Intergroup Contact Theory Work?" </a:t>
            </a:r>
            <a:r>
              <a:rPr i="1" lang="en" sz="1200">
                <a:solidFill>
                  <a:srgbClr val="666666"/>
                </a:solidFill>
                <a:highlight>
                  <a:schemeClr val="lt1"/>
                </a:highlight>
              </a:rPr>
              <a:t>Proceedings of Foundations of Software Engineering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. 2020.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1219200" y="1219200"/>
            <a:ext cx="685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Discover, evaluate, and promote best practices from research and industry to increase diversity and inclusion in software engineering.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2767375" y="1347700"/>
            <a:ext cx="2051400" cy="457500"/>
          </a:xfrm>
          <a:prstGeom prst="rect">
            <a:avLst/>
          </a:prstGeom>
          <a:noFill/>
          <a:ln cap="flat" cmpd="sng" w="9525">
            <a:solidFill>
              <a:srgbClr val="2E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Steering Committee</a:t>
            </a: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1400775" y="2170125"/>
            <a:ext cx="1366500" cy="457500"/>
          </a:xfrm>
          <a:prstGeom prst="rect">
            <a:avLst/>
          </a:prstGeom>
          <a:noFill/>
          <a:ln cap="flat" cmpd="sng" w="9525">
            <a:solidFill>
              <a:srgbClr val="2E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group 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3077175" y="2170125"/>
            <a:ext cx="1366500" cy="457500"/>
          </a:xfrm>
          <a:prstGeom prst="rect">
            <a:avLst/>
          </a:prstGeom>
          <a:noFill/>
          <a:ln cap="flat" cmpd="sng" w="9525">
            <a:solidFill>
              <a:srgbClr val="2E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group 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5667975" y="2170125"/>
            <a:ext cx="1366500" cy="457500"/>
          </a:xfrm>
          <a:prstGeom prst="rect">
            <a:avLst/>
          </a:prstGeom>
          <a:noFill/>
          <a:ln cap="flat" cmpd="sng" w="9525">
            <a:solidFill>
              <a:srgbClr val="2E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group </a:t>
            </a:r>
            <a:endParaRPr/>
          </a:p>
        </p:txBody>
      </p:sp>
      <p:cxnSp>
        <p:nvCxnSpPr>
          <p:cNvPr id="150" name="Google Shape;150;p28"/>
          <p:cNvCxnSpPr>
            <a:stCxn id="147" idx="0"/>
            <a:endCxn id="146" idx="2"/>
          </p:cNvCxnSpPr>
          <p:nvPr/>
        </p:nvCxnSpPr>
        <p:spPr>
          <a:xfrm flipH="1" rot="10800000">
            <a:off x="2084025" y="1805325"/>
            <a:ext cx="17091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8"/>
          <p:cNvCxnSpPr>
            <a:stCxn id="148" idx="0"/>
            <a:endCxn id="146" idx="2"/>
          </p:cNvCxnSpPr>
          <p:nvPr/>
        </p:nvCxnSpPr>
        <p:spPr>
          <a:xfrm flipH="1" rot="10800000">
            <a:off x="3760425" y="1805325"/>
            <a:ext cx="327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8"/>
          <p:cNvCxnSpPr>
            <a:stCxn id="149" idx="0"/>
            <a:endCxn id="146" idx="2"/>
          </p:cNvCxnSpPr>
          <p:nvPr/>
        </p:nvCxnSpPr>
        <p:spPr>
          <a:xfrm rot="10800000">
            <a:off x="3793125" y="1805325"/>
            <a:ext cx="25581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28"/>
          <p:cNvSpPr txBox="1"/>
          <p:nvPr/>
        </p:nvSpPr>
        <p:spPr>
          <a:xfrm>
            <a:off x="4653000" y="1958075"/>
            <a:ext cx="1065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. . .</a:t>
            </a:r>
            <a:endParaRPr sz="3600"/>
          </a:p>
        </p:txBody>
      </p:sp>
      <p:sp>
        <p:nvSpPr>
          <p:cNvPr id="154" name="Google Shape;154;p28"/>
          <p:cNvSpPr txBox="1"/>
          <p:nvPr/>
        </p:nvSpPr>
        <p:spPr>
          <a:xfrm>
            <a:off x="1449825" y="3340875"/>
            <a:ext cx="5696400" cy="1356900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of Contributors: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Academic institutions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 profit organizations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Corporations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Source Project participants</a:t>
            </a:r>
            <a:endParaRPr/>
          </a:p>
        </p:txBody>
      </p:sp>
      <p:cxnSp>
        <p:nvCxnSpPr>
          <p:cNvPr id="155" name="Google Shape;155;p28"/>
          <p:cNvCxnSpPr/>
          <p:nvPr/>
        </p:nvCxnSpPr>
        <p:spPr>
          <a:xfrm flipH="1" rot="10800000">
            <a:off x="2073100" y="2643504"/>
            <a:ext cx="10800" cy="6687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8"/>
          <p:cNvCxnSpPr/>
          <p:nvPr/>
        </p:nvCxnSpPr>
        <p:spPr>
          <a:xfrm flipH="1" rot="10800000">
            <a:off x="3669300" y="2657790"/>
            <a:ext cx="10800" cy="6687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8"/>
          <p:cNvCxnSpPr/>
          <p:nvPr/>
        </p:nvCxnSpPr>
        <p:spPr>
          <a:xfrm flipH="1" rot="10800000">
            <a:off x="6259575" y="2672175"/>
            <a:ext cx="10800" cy="6687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Groups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Neurodiversity WG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</a:rPr>
              <a:t>Goals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Identify needs of ND folks in software industry ( Preparation, Recruitment, Onboarding, Retention, Promotion )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Guidance on how to train managers to be inclusive towards their ND employees, along with enabling a support system for ND people in their employment.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Guidance on processes and tools to be more inclusive from recruiting ND people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Strengths-based approach to understanding ND people and their superpowers. 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Collect community testimonials about their own ND experiences at school and work. 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Resources for managers, employees, students. 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Community support mailing list for ND people at work, maybe those having problems due to ND. </a:t>
            </a:r>
            <a:endParaRPr/>
          </a:p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</a:rPr>
              <a:t>Non-goals</a:t>
            </a:r>
            <a:endParaRPr b="1"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Not a job matching service.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Not a tool for diagnosing ND.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Not addressing mental health nor being therapists.</a:t>
            </a:r>
            <a:endParaRPr sz="12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</a:rPr>
              <a:t>Deliverables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Create training materials for managers, employees, and students. 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</a:rPr>
              <a:t>Community testimonial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4961050" y="4081100"/>
            <a:ext cx="3999900" cy="789300"/>
          </a:xfrm>
          <a:prstGeom prst="rect">
            <a:avLst/>
          </a:prstGeom>
          <a:solidFill>
            <a:srgbClr val="2EA9E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Learn more at: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github.com/sddiproject/neurodiversity-wg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DEIA best practices WG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purpose of this group is to make evidence-based recommendations for DEIA practices inopen source. We take a look at what DEIA practices have been tried and whether it has worked or not. We follow an evidence based approach to back-up our recommendations with research. We explicitly incorporate Activation (the A in DEIA) in our approach to move beyond the conversation to drive lasting impact.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Goals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Compile DEIA best practices in open source, structured in a framework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Conduct a survey and interviews, to evaluate and complete the framework of DEI best practices in open source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Deliverables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Survey results that show what DEIA practices work and don’t work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resource for open source to learn about DEIA best practices (and what not to try)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Publish an academic research paper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Facilitate popularizing our findings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digital research library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31"/>
          <p:cNvSpPr/>
          <p:nvPr/>
        </p:nvSpPr>
        <p:spPr>
          <a:xfrm>
            <a:off x="4961050" y="4081100"/>
            <a:ext cx="3999900" cy="789300"/>
          </a:xfrm>
          <a:prstGeom prst="rect">
            <a:avLst/>
          </a:prstGeom>
          <a:solidFill>
            <a:srgbClr val="2EA9E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FEFE"/>
                </a:solidFill>
              </a:rPr>
              <a:t>Learn more at:</a:t>
            </a:r>
            <a:endParaRPr b="1">
              <a:solidFill>
                <a:srgbClr val="FEFEF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EFEF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github.com/sddiproject/deia-best-practices-wg</a:t>
            </a:r>
            <a:endParaRPr b="1" sz="13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