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o6ylJ8qxfsEAyb+wZp78L3B8V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7B5DAE-4CA9-473D-A463-2ADD86EF596C}">
  <a:tblStyle styleId="{327B5DAE-4CA9-473D-A463-2ADD86EF596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60000" y="1944000"/>
            <a:ext cx="921600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360000" y="3626280"/>
            <a:ext cx="921600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6000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508248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3" type="body"/>
          </p:nvPr>
        </p:nvSpPr>
        <p:spPr>
          <a:xfrm>
            <a:off x="36000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4" type="body"/>
          </p:nvPr>
        </p:nvSpPr>
        <p:spPr>
          <a:xfrm>
            <a:off x="508248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360000" y="194400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2" type="body"/>
          </p:nvPr>
        </p:nvSpPr>
        <p:spPr>
          <a:xfrm>
            <a:off x="3476160" y="194400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3" type="body"/>
          </p:nvPr>
        </p:nvSpPr>
        <p:spPr>
          <a:xfrm>
            <a:off x="6592320" y="194400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4" type="body"/>
          </p:nvPr>
        </p:nvSpPr>
        <p:spPr>
          <a:xfrm>
            <a:off x="360000" y="362628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5" type="body"/>
          </p:nvPr>
        </p:nvSpPr>
        <p:spPr>
          <a:xfrm>
            <a:off x="3476160" y="362628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6" type="body"/>
          </p:nvPr>
        </p:nvSpPr>
        <p:spPr>
          <a:xfrm>
            <a:off x="6592320" y="362628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36000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2" type="body"/>
          </p:nvPr>
        </p:nvSpPr>
        <p:spPr>
          <a:xfrm>
            <a:off x="508248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1584000" y="709200"/>
            <a:ext cx="799164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36000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2" type="body"/>
          </p:nvPr>
        </p:nvSpPr>
        <p:spPr>
          <a:xfrm>
            <a:off x="508248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3" type="body"/>
          </p:nvPr>
        </p:nvSpPr>
        <p:spPr>
          <a:xfrm>
            <a:off x="36000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6000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2" type="body"/>
          </p:nvPr>
        </p:nvSpPr>
        <p:spPr>
          <a:xfrm>
            <a:off x="508248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3" type="body"/>
          </p:nvPr>
        </p:nvSpPr>
        <p:spPr>
          <a:xfrm>
            <a:off x="508248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36000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508248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3" type="body"/>
          </p:nvPr>
        </p:nvSpPr>
        <p:spPr>
          <a:xfrm>
            <a:off x="360000" y="3626280"/>
            <a:ext cx="921600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80000" cy="71218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50400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1" type="ftr"/>
          </p:nvPr>
        </p:nvSpPr>
        <p:spPr>
          <a:xfrm>
            <a:off x="3447360" y="51645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722736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065675" y="813150"/>
            <a:ext cx="502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45982F"/>
                </a:solidFill>
                <a:latin typeface="Arial"/>
                <a:ea typeface="Arial"/>
                <a:cs typeface="Arial"/>
                <a:sym typeface="Arial"/>
              </a:rPr>
              <a:t>Queue e Priority Queue</a:t>
            </a:r>
            <a:endParaRPr b="0" i="0" sz="38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9425" y="3411975"/>
            <a:ext cx="4886226" cy="20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550" y="1656000"/>
            <a:ext cx="3644876" cy="24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1044463" y="75020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solidFill>
                  <a:srgbClr val="45982F"/>
                </a:solidFill>
              </a:rPr>
              <a:t>Queue</a:t>
            </a:r>
            <a:endParaRPr sz="4000">
              <a:solidFill>
                <a:srgbClr val="45982F"/>
              </a:solidFill>
            </a:endParaRPr>
          </a:p>
        </p:txBody>
      </p:sp>
      <p:sp>
        <p:nvSpPr>
          <p:cNvPr id="73" name="Google Shape;73;p2"/>
          <p:cNvSpPr txBox="1"/>
          <p:nvPr>
            <p:ph idx="1" type="subTitle"/>
          </p:nvPr>
        </p:nvSpPr>
        <p:spPr>
          <a:xfrm>
            <a:off x="286950" y="1689300"/>
            <a:ext cx="5389800" cy="3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900"/>
              <a:t>Traduzindo do inglês: Fila;</a:t>
            </a:r>
            <a:endParaRPr sz="19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900"/>
              <a:t>É uma Interface que estende a interface Collection;</a:t>
            </a:r>
            <a:endParaRPr sz="19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900"/>
              <a:t>É usada para armazenar objetos em forma de de lista ordenada;</a:t>
            </a:r>
            <a:endParaRPr sz="19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900"/>
              <a:t>Utiliza o princípio FIFO (First In First Out).</a:t>
            </a:r>
            <a:endParaRPr sz="1900"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9799" y="1696988"/>
            <a:ext cx="4527800" cy="383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idx="1" type="subTitle"/>
          </p:nvPr>
        </p:nvSpPr>
        <p:spPr>
          <a:xfrm>
            <a:off x="360000" y="1944000"/>
            <a:ext cx="9505500" cy="37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Por ser uma interface, não podem ser criados objetos do tipo Queue;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Para isso é necessário uma classe que implemente essa interface;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As mais comuns são a Priority Queue e a Linked List;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Queue&lt;Obj&gt; queue = new PriorityQueue&lt;Obj&gt; ();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Queue&lt;Obj&gt; queue = new PriorityQueue&lt;Obj&gt; ();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Queue&lt;Obj&gt; queue = new PriorityQueue&lt;Obj&gt; ();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 txBox="1"/>
          <p:nvPr>
            <p:ph type="title"/>
          </p:nvPr>
        </p:nvSpPr>
        <p:spPr>
          <a:xfrm>
            <a:off x="1044463" y="75020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solidFill>
                  <a:srgbClr val="45982F"/>
                </a:solidFill>
              </a:rPr>
              <a:t>Queue</a:t>
            </a:r>
            <a:endParaRPr sz="4000">
              <a:solidFill>
                <a:srgbClr val="45982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4"/>
          <p:cNvGraphicFramePr/>
          <p:nvPr/>
        </p:nvGraphicFramePr>
        <p:xfrm>
          <a:off x="2554576" y="523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{327B5DAE-4CA9-473D-A463-2ADD86EF596C}</a:tableStyleId>
              </a:tblPr>
              <a:tblGrid>
                <a:gridCol w="3647175"/>
                <a:gridCol w="3647175"/>
              </a:tblGrid>
              <a:tr h="39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Modificador e Tipo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Método e descrição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113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boolean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add (E e)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Insere o elemento especificado (se for possível), retornando true caso funcione e uma </a:t>
                      </a:r>
                      <a:r>
                        <a:rPr lang="pt-BR" sz="1100"/>
                        <a:t>exeção </a:t>
                      </a:r>
                      <a:r>
                        <a:rPr lang="pt-BR" sz="1100" u="none" cap="none" strike="noStrike"/>
                        <a:t>caso não haja espaço suficiente.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74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element()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Retorna, mas não remove, a ‘’cabeça’’ da Queue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74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boolean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offer (E e)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Insere o elemento especificado (se for possível).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74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peek()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Retorna, mas não remove a ‘’cabeça’’ da Queue, retorna null caso esteja vazia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55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poll()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Retorna e remove a ‘’cabeça’’ da Queue, retorna null caso esteja vazia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2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remove()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 u="none" cap="none" strike="noStrike"/>
                        <a:t>Retorna e remove a “cabeça” da Queue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4"/>
          <p:cNvSpPr txBox="1"/>
          <p:nvPr>
            <p:ph type="title"/>
          </p:nvPr>
        </p:nvSpPr>
        <p:spPr>
          <a:xfrm>
            <a:off x="95650" y="2056625"/>
            <a:ext cx="23091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solidFill>
                  <a:srgbClr val="45982F"/>
                </a:solidFill>
              </a:rPr>
              <a:t>Métodos</a:t>
            </a:r>
            <a:endParaRPr sz="3200">
              <a:solidFill>
                <a:srgbClr val="45982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É uma Classe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Por padrão utiliza o princípio FIFO;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Porém quando necessário pode-se definir prioridades para os objetos da fila utilizando um Comparator;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Utilizada quando necessitamos que tarefas de maior prioridade seja executada antes das de menor prioridade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2" name="Google Shape;92;p5"/>
          <p:cNvSpPr txBox="1"/>
          <p:nvPr>
            <p:ph type="title"/>
          </p:nvPr>
        </p:nvSpPr>
        <p:spPr>
          <a:xfrm>
            <a:off x="1044463" y="75020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solidFill>
                  <a:srgbClr val="45982F"/>
                </a:solidFill>
              </a:rPr>
              <a:t>Priority Queue</a:t>
            </a:r>
            <a:endParaRPr sz="4000">
              <a:solidFill>
                <a:srgbClr val="45982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1044450" y="394025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solidFill>
                  <a:srgbClr val="45982F"/>
                </a:solidFill>
              </a:rPr>
              <a:t>Métodos</a:t>
            </a:r>
            <a:endParaRPr sz="3200">
              <a:solidFill>
                <a:srgbClr val="45982F"/>
              </a:solidFill>
            </a:endParaRPr>
          </a:p>
        </p:txBody>
      </p:sp>
      <p:graphicFrame>
        <p:nvGraphicFramePr>
          <p:cNvPr id="98" name="Google Shape;98;p6"/>
          <p:cNvGraphicFramePr/>
          <p:nvPr/>
        </p:nvGraphicFramePr>
        <p:xfrm>
          <a:off x="952488" y="150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{327B5DAE-4CA9-473D-A463-2ADD86EF596C}</a:tableStyleId>
              </a:tblPr>
              <a:tblGrid>
                <a:gridCol w="4087825"/>
                <a:gridCol w="40878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Modificador e Tipo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Método e descrição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boolean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add (E e)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Insere o elemento especificado na lista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void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clear()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Remove todos os elementos da lista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Comparator &lt;? super E&gt;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comparator()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Retorna o comparador utilizado para ordenar os elementos, ou null caso a lista utilize ordenamento padrão.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boolean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contains(Object o)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Retorna true caso a lista contenha o objeto especificado.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Iterator &lt;E&gt;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iterator()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Retorna um Iterator sobre os elementos desta queue.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boolean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offer(E e)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Insere o elemento especificado na lista.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1044463" y="39495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solidFill>
                  <a:srgbClr val="45982F"/>
                </a:solidFill>
              </a:rPr>
              <a:t>Métodos</a:t>
            </a:r>
            <a:endParaRPr sz="3200">
              <a:solidFill>
                <a:srgbClr val="45982F"/>
              </a:solidFill>
            </a:endParaRPr>
          </a:p>
        </p:txBody>
      </p:sp>
      <p:graphicFrame>
        <p:nvGraphicFramePr>
          <p:cNvPr id="104" name="Google Shape;104;p7"/>
          <p:cNvGraphicFramePr/>
          <p:nvPr/>
        </p:nvGraphicFramePr>
        <p:xfrm>
          <a:off x="1362400" y="115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{327B5DAE-4CA9-473D-A463-2ADD86EF596C}</a:tableStyleId>
              </a:tblPr>
              <a:tblGrid>
                <a:gridCol w="4087825"/>
                <a:gridCol w="40878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Modificador e Tipo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Método e descrição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peek()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Retorna, mas não remove, a “cabeça” desta lista, ou retorna null se a lista estiver vazia.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poll()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Retorna e remove a “cabeça” da lista, ou retorna null se a lista estiver vazia.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boolean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remove(Obj o)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Remove uma única instância do elemento especificado da lista, se estiver presente.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int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size()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Retorna o número de elementos nesta coleção.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Object[]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toArray()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Retorna uma Array contendo todos os objetos desta lista.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&lt;T&gt; T[]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toArray(T[] a)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Retorna uma Array contendo todos os elementos desta lista; Retorna o tempo de execução da matriz especificada.</a:t>
                      </a:r>
                      <a:endParaRPr sz="2100" u="none" cap="none" strike="noStrike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idx="1" type="subTitle"/>
          </p:nvPr>
        </p:nvSpPr>
        <p:spPr>
          <a:xfrm>
            <a:off x="1545613" y="1841200"/>
            <a:ext cx="6989400" cy="3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https://docs.oracle.com/javase/7/docs/api/java/util/PriorityQueue.html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https://docs.oracle.com/javase/8/docs/api/java/util/Queue.html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https://www.geeksforgeeks.org/queue-interface-java/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https://www.geeksforgeeks.org/priority-queue-class-in-java/</a:t>
            </a:r>
            <a:endParaRPr/>
          </a:p>
        </p:txBody>
      </p:sp>
      <p:sp>
        <p:nvSpPr>
          <p:cNvPr id="110" name="Google Shape;110;p8"/>
          <p:cNvSpPr txBox="1"/>
          <p:nvPr>
            <p:ph type="title"/>
          </p:nvPr>
        </p:nvSpPr>
        <p:spPr>
          <a:xfrm>
            <a:off x="1044463" y="66535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solidFill>
                  <a:srgbClr val="45982F"/>
                </a:solidFill>
              </a:rPr>
              <a:t>Referências Bibliográficas</a:t>
            </a:r>
            <a:endParaRPr sz="3200">
              <a:solidFill>
                <a:srgbClr val="45982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