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64" r:id="rId5"/>
    <p:sldId id="270" r:id="rId6"/>
    <p:sldId id="261" r:id="rId7"/>
    <p:sldId id="265" r:id="rId8"/>
    <p:sldId id="272" r:id="rId9"/>
    <p:sldId id="266" r:id="rId10"/>
    <p:sldId id="274" r:id="rId11"/>
    <p:sldId id="275" r:id="rId12"/>
    <p:sldId id="276" r:id="rId13"/>
    <p:sldId id="267" r:id="rId14"/>
    <p:sldId id="268"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B3247-216B-4B90-87AE-D680AFA9C159}" v="2272" dt="2020-10-08T07:10:01.783"/>
    <p1510:client id="{51C741AF-D3DA-4C0A-ABE0-902264A579B5}" v="1060" dt="2020-10-08T00:51:46.760"/>
    <p1510:client id="{8C1804D5-93C7-4B32-AF55-299F5359AFFF}" v="70" dt="2020-10-08T03:01:04.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CC7E6-EF03-4948-9414-B09823DE12D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31136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CC7E6-EF03-4948-9414-B09823DE12D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124993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CC7E6-EF03-4948-9414-B09823DE12D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133962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CC7E6-EF03-4948-9414-B09823DE12D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313161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CC7E6-EF03-4948-9414-B09823DE12D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391608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CC7E6-EF03-4948-9414-B09823DE12D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132724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CC7E6-EF03-4948-9414-B09823DE12D3}"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168175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CC7E6-EF03-4948-9414-B09823DE12D3}"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18530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CC7E6-EF03-4948-9414-B09823DE12D3}"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230302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CC7E6-EF03-4948-9414-B09823DE12D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232020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CC7E6-EF03-4948-9414-B09823DE12D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98D14-5897-4D64-A9A5-1ABC767FA880}" type="slidenum">
              <a:rPr lang="en-US" smtClean="0"/>
              <a:t>‹#›</a:t>
            </a:fld>
            <a:endParaRPr lang="en-US"/>
          </a:p>
        </p:txBody>
      </p:sp>
    </p:spTree>
    <p:extLst>
      <p:ext uri="{BB962C8B-B14F-4D97-AF65-F5344CB8AC3E}">
        <p14:creationId xmlns:p14="http://schemas.microsoft.com/office/powerpoint/2010/main" val="238087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CC7E6-EF03-4948-9414-B09823DE12D3}" type="datetimeFigureOut">
              <a:rPr lang="en-US" smtClean="0"/>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98D14-5897-4D64-A9A5-1ABC767FA880}" type="slidenum">
              <a:rPr lang="en-US" smtClean="0"/>
              <a:t>‹#›</a:t>
            </a:fld>
            <a:endParaRPr lang="en-US"/>
          </a:p>
        </p:txBody>
      </p:sp>
    </p:spTree>
    <p:extLst>
      <p:ext uri="{BB962C8B-B14F-4D97-AF65-F5344CB8AC3E}">
        <p14:creationId xmlns:p14="http://schemas.microsoft.com/office/powerpoint/2010/main" val="3686677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439" y="468893"/>
            <a:ext cx="7772400" cy="1470025"/>
          </a:xfrm>
        </p:spPr>
        <p:txBody>
          <a:bodyPr/>
          <a:lstStyle/>
          <a:p>
            <a:r>
              <a:rPr lang="en-US"/>
              <a:t>Remove Boxes</a:t>
            </a:r>
          </a:p>
        </p:txBody>
      </p:sp>
      <p:sp>
        <p:nvSpPr>
          <p:cNvPr id="3" name="Subtitle 2"/>
          <p:cNvSpPr>
            <a:spLocks noGrp="1"/>
          </p:cNvSpPr>
          <p:nvPr>
            <p:ph type="subTitle" idx="1"/>
          </p:nvPr>
        </p:nvSpPr>
        <p:spPr>
          <a:xfrm>
            <a:off x="791737" y="1812074"/>
            <a:ext cx="7382106" cy="4506950"/>
          </a:xfrm>
        </p:spPr>
        <p:txBody>
          <a:bodyPr vert="horz" lIns="91440" tIns="45720" rIns="91440" bIns="45720" rtlCol="0" anchor="t">
            <a:normAutofit fontScale="70000" lnSpcReduction="20000"/>
          </a:bodyPr>
          <a:lstStyle/>
          <a:p>
            <a:pPr algn="l"/>
            <a:r>
              <a:rPr lang="en-US" sz="2200" b="1" dirty="0">
                <a:solidFill>
                  <a:schemeClr val="tx1"/>
                </a:solidFill>
                <a:ea typeface="+mn-lt"/>
                <a:cs typeface="+mn-lt"/>
              </a:rPr>
              <a:t>LC# 546:</a:t>
            </a:r>
            <a:r>
              <a:rPr lang="en-US" sz="2200" dirty="0">
                <a:solidFill>
                  <a:schemeClr val="tx1"/>
                </a:solidFill>
                <a:ea typeface="+mn-lt"/>
                <a:cs typeface="+mn-lt"/>
              </a:rPr>
              <a:t> Given several boxes with different colors represented by different positive numbers. You may experience several rounds to remove boxes until there is no box left. Each time you can choose some continuous boxes with the same color (composed of k boxes, k &gt;= 1), remove them and get k*k points.</a:t>
            </a:r>
            <a:br>
              <a:rPr lang="en-US" sz="2200" dirty="0">
                <a:solidFill>
                  <a:schemeClr val="tx1"/>
                </a:solidFill>
                <a:ea typeface="+mn-lt"/>
                <a:cs typeface="+mn-lt"/>
              </a:rPr>
            </a:br>
            <a:r>
              <a:rPr lang="en-US" sz="2200" dirty="0">
                <a:solidFill>
                  <a:schemeClr val="tx1"/>
                </a:solidFill>
                <a:ea typeface="+mn-lt"/>
                <a:cs typeface="+mn-lt"/>
              </a:rPr>
              <a:t>Find the maximum points you can get.</a:t>
            </a:r>
          </a:p>
          <a:p>
            <a:pPr algn="l"/>
            <a:endParaRPr lang="en-US" sz="1600" dirty="0">
              <a:solidFill>
                <a:schemeClr val="tx1"/>
              </a:solidFill>
              <a:cs typeface="Calibri"/>
            </a:endParaRPr>
          </a:p>
          <a:p>
            <a:pPr algn="l"/>
            <a:r>
              <a:rPr lang="en-US" sz="2200" b="1" dirty="0">
                <a:solidFill>
                  <a:schemeClr val="tx1"/>
                </a:solidFill>
                <a:ea typeface="+mn-lt"/>
                <a:cs typeface="+mn-lt"/>
              </a:rPr>
              <a:t>Test cases:</a:t>
            </a:r>
          </a:p>
          <a:p>
            <a:pPr algn="l"/>
            <a:r>
              <a:rPr lang="en-US" sz="2200" dirty="0">
                <a:solidFill>
                  <a:schemeClr val="tx1"/>
                </a:solidFill>
                <a:ea typeface="+mn-lt"/>
                <a:cs typeface="+mn-lt"/>
              </a:rPr>
              <a:t>Boxes contains only 2 different colors, then remove all the less-frequent color boxes until all that is left is the more frequent color box. Then remove all of the remaining boxes in one move.</a:t>
            </a:r>
          </a:p>
          <a:p>
            <a:pPr algn="l"/>
            <a:r>
              <a:rPr lang="en-US" sz="2200" dirty="0">
                <a:solidFill>
                  <a:schemeClr val="tx1"/>
                </a:solidFill>
                <a:ea typeface="+mn-lt"/>
                <a:cs typeface="+mn-lt"/>
              </a:rPr>
              <a:t>[1,2,1,2,2,1,2,1,1] # total = 0 there are four 2 and five 1, so remove all 2 first </a:t>
            </a:r>
          </a:p>
          <a:p>
            <a:pPr algn="l"/>
            <a:r>
              <a:rPr lang="en-US" sz="2200" dirty="0">
                <a:solidFill>
                  <a:schemeClr val="tx1"/>
                </a:solidFill>
                <a:ea typeface="+mn-lt"/>
                <a:cs typeface="+mn-lt"/>
              </a:rPr>
              <a:t>[1,1,1,1,1] # total = 6 </a:t>
            </a:r>
          </a:p>
          <a:p>
            <a:pPr algn="l"/>
            <a:r>
              <a:rPr lang="en-US" sz="2200" dirty="0">
                <a:solidFill>
                  <a:schemeClr val="tx1"/>
                </a:solidFill>
                <a:ea typeface="+mn-lt"/>
                <a:cs typeface="+mn-lt"/>
              </a:rPr>
              <a:t>[] # total = 31</a:t>
            </a:r>
          </a:p>
          <a:p>
            <a:pPr algn="l"/>
            <a:r>
              <a:rPr lang="en-US" sz="1600" dirty="0">
                <a:ea typeface="+mn-lt"/>
                <a:cs typeface="+mn-lt"/>
              </a:rPr>
              <a:t>-----------------------------------------------</a:t>
            </a:r>
          </a:p>
          <a:p>
            <a:pPr algn="l"/>
            <a:r>
              <a:rPr lang="en-US" sz="2200" dirty="0">
                <a:solidFill>
                  <a:schemeClr val="tx1"/>
                </a:solidFill>
                <a:ea typeface="+mn-lt"/>
                <a:cs typeface="+mn-lt"/>
              </a:rPr>
              <a:t>It is always beneficial to remove all boxes with a count of 1 first. If there is only one box of a certain color, all it is doing is blocking more common colors from forming larger groups.</a:t>
            </a:r>
          </a:p>
          <a:p>
            <a:pPr algn="l"/>
            <a:r>
              <a:rPr lang="en-US" sz="2200" dirty="0">
                <a:solidFill>
                  <a:schemeClr val="tx1"/>
                </a:solidFill>
                <a:ea typeface="+mn-lt"/>
                <a:cs typeface="+mn-lt"/>
              </a:rPr>
              <a:t>[1,2,3,4,3,1,2,5] # points = 0 </a:t>
            </a:r>
          </a:p>
          <a:p>
            <a:pPr algn="l"/>
            <a:r>
              <a:rPr lang="en-US" sz="2200" dirty="0">
                <a:solidFill>
                  <a:schemeClr val="tx1"/>
                </a:solidFill>
                <a:ea typeface="+mn-lt"/>
                <a:cs typeface="+mn-lt"/>
              </a:rPr>
              <a:t>[1,2,3,3,1,2] # points = 2</a:t>
            </a:r>
          </a:p>
          <a:p>
            <a:pPr algn="l"/>
            <a:r>
              <a:rPr lang="en-US" sz="1600" dirty="0">
                <a:ea typeface="+mn-lt"/>
                <a:cs typeface="+mn-lt"/>
              </a:rPr>
              <a:t>---------------------------------------------</a:t>
            </a:r>
            <a:endParaRPr lang="en-US" dirty="0"/>
          </a:p>
        </p:txBody>
      </p:sp>
    </p:spTree>
    <p:extLst>
      <p:ext uri="{BB962C8B-B14F-4D97-AF65-F5344CB8AC3E}">
        <p14:creationId xmlns:p14="http://schemas.microsoft.com/office/powerpoint/2010/main" val="368403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01A7-465E-4918-A488-A5821F2D6767}"/>
              </a:ext>
            </a:extLst>
          </p:cNvPr>
          <p:cNvSpPr>
            <a:spLocks noGrp="1"/>
          </p:cNvSpPr>
          <p:nvPr>
            <p:ph type="title"/>
          </p:nvPr>
        </p:nvSpPr>
        <p:spPr/>
        <p:txBody>
          <a:bodyPr/>
          <a:lstStyle/>
          <a:p>
            <a:r>
              <a:rPr lang="en-US" dirty="0">
                <a:cs typeface="Calibri"/>
              </a:rPr>
              <a:t>Top-Down</a:t>
            </a:r>
            <a:endParaRPr lang="en-US" dirty="0"/>
          </a:p>
        </p:txBody>
      </p:sp>
      <p:sp>
        <p:nvSpPr>
          <p:cNvPr id="3" name="Content Placeholder 2">
            <a:extLst>
              <a:ext uri="{FF2B5EF4-FFF2-40B4-BE49-F238E27FC236}">
                <a16:creationId xmlns:a16="http://schemas.microsoft.com/office/drawing/2014/main" id="{89FCF039-3993-4C0A-937F-15A33C2965FB}"/>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US" dirty="0">
                <a:ea typeface="+mn-lt"/>
                <a:cs typeface="+mn-lt"/>
              </a:rPr>
              <a:t>S = "AABFACD"</a:t>
            </a:r>
          </a:p>
          <a:p>
            <a:pPr marL="0" indent="0">
              <a:buNone/>
            </a:pPr>
            <a:endParaRPr lang="en-US" dirty="0">
              <a:cs typeface="Calibri"/>
            </a:endParaRPr>
          </a:p>
          <a:p>
            <a:pPr marL="0" indent="0">
              <a:buNone/>
            </a:pPr>
            <a:r>
              <a:rPr lang="en-US" b="1" dirty="0">
                <a:ea typeface="+mn-lt"/>
                <a:cs typeface="+mn-lt"/>
              </a:rPr>
              <a:t>Case 1:</a:t>
            </a:r>
            <a:r>
              <a:rPr lang="en-US" dirty="0">
                <a:ea typeface="+mn-lt"/>
                <a:cs typeface="+mn-lt"/>
              </a:rPr>
              <a:t> Count (k) all the same letters which are already grouped together at the start</a:t>
            </a:r>
            <a:endParaRPr lang="en-US" dirty="0">
              <a:cs typeface="Calibri"/>
            </a:endParaRPr>
          </a:p>
          <a:p>
            <a:r>
              <a:rPr lang="en-US" dirty="0">
                <a:ea typeface="+mn-lt"/>
                <a:cs typeface="+mn-lt"/>
              </a:rPr>
              <a:t>Remove the initial grouped letters, hence remaining S = "BFACD"</a:t>
            </a:r>
            <a:endParaRPr lang="en-US" dirty="0"/>
          </a:p>
          <a:p>
            <a:endParaRPr lang="en-US" dirty="0">
              <a:ea typeface="+mn-lt"/>
              <a:cs typeface="+mn-lt"/>
            </a:endParaRPr>
          </a:p>
          <a:p>
            <a:pPr marL="0" indent="0">
              <a:buNone/>
            </a:pPr>
            <a:r>
              <a:rPr lang="en-US" b="1" i="1" dirty="0">
                <a:ea typeface="+mn-lt"/>
                <a:cs typeface="+mn-lt"/>
              </a:rPr>
              <a:t>Ans1 = 1 + </a:t>
            </a:r>
            <a:r>
              <a:rPr lang="en-US" b="1" i="1" dirty="0" err="1">
                <a:ea typeface="+mn-lt"/>
                <a:cs typeface="+mn-lt"/>
              </a:rPr>
              <a:t>dfs</a:t>
            </a:r>
            <a:r>
              <a:rPr lang="en-US" b="1" i="1" dirty="0">
                <a:ea typeface="+mn-lt"/>
                <a:cs typeface="+mn-lt"/>
              </a:rPr>
              <a:t>(remaining string)</a:t>
            </a:r>
            <a:endParaRPr lang="en-US" b="1" i="1" dirty="0">
              <a:cs typeface="Calibri"/>
            </a:endParaRPr>
          </a:p>
          <a:p>
            <a:endParaRPr lang="en-US"/>
          </a:p>
          <a:p>
            <a:pPr marL="0" indent="0">
              <a:buNone/>
            </a:pPr>
            <a:r>
              <a:rPr lang="en-US" b="1" dirty="0">
                <a:ea typeface="+mn-lt"/>
                <a:cs typeface="+mn-lt"/>
              </a:rPr>
              <a:t>Case 2: </a:t>
            </a:r>
            <a:r>
              <a:rPr lang="en-US" dirty="0">
                <a:ea typeface="+mn-lt"/>
                <a:cs typeface="+mn-lt"/>
              </a:rPr>
              <a:t>Bring same letters together, which are apart from each other</a:t>
            </a:r>
            <a:endParaRPr lang="en-US" dirty="0">
              <a:cs typeface="Calibri"/>
            </a:endParaRPr>
          </a:p>
          <a:p>
            <a:r>
              <a:rPr lang="en-US" dirty="0">
                <a:ea typeface="+mn-lt"/>
                <a:cs typeface="+mn-lt"/>
              </a:rPr>
              <a:t>Now split in two groups:</a:t>
            </a:r>
            <a:endParaRPr lang="en-US" dirty="0"/>
          </a:p>
          <a:p>
            <a:pPr lvl="1"/>
            <a:r>
              <a:rPr lang="en-US" dirty="0">
                <a:ea typeface="+mn-lt"/>
                <a:cs typeface="+mn-lt"/>
              </a:rPr>
              <a:t>Letters before the starting letter, here is "A" form group 1 - "BF" </a:t>
            </a:r>
            <a:endParaRPr lang="en-US" dirty="0">
              <a:cs typeface="Calibri"/>
            </a:endParaRPr>
          </a:p>
          <a:p>
            <a:pPr lvl="1"/>
            <a:r>
              <a:rPr lang="en-US" dirty="0">
                <a:ea typeface="+mn-lt"/>
                <a:cs typeface="+mn-lt"/>
              </a:rPr>
              <a:t>Letters which start with the starting letter, which is "A" here to form group 2 - "ACD"</a:t>
            </a:r>
            <a:endParaRPr lang="en-US" dirty="0">
              <a:cs typeface="Calibri"/>
            </a:endParaRPr>
          </a:p>
          <a:p>
            <a:endParaRPr lang="en-US"/>
          </a:p>
          <a:p>
            <a:pPr marL="0" indent="0">
              <a:buNone/>
            </a:pPr>
            <a:r>
              <a:rPr lang="en-US" b="1" i="1" dirty="0">
                <a:ea typeface="+mn-lt"/>
                <a:cs typeface="+mn-lt"/>
              </a:rPr>
              <a:t>Ans2 = </a:t>
            </a:r>
            <a:r>
              <a:rPr lang="en-US" b="1" i="1" dirty="0" err="1">
                <a:ea typeface="+mn-lt"/>
                <a:cs typeface="+mn-lt"/>
              </a:rPr>
              <a:t>dfs</a:t>
            </a:r>
            <a:r>
              <a:rPr lang="en-US" b="1" i="1" dirty="0">
                <a:ea typeface="+mn-lt"/>
                <a:cs typeface="+mn-lt"/>
              </a:rPr>
              <a:t>(group1) + </a:t>
            </a:r>
            <a:r>
              <a:rPr lang="en-US" b="1" i="1" dirty="0" err="1">
                <a:ea typeface="+mn-lt"/>
                <a:cs typeface="+mn-lt"/>
              </a:rPr>
              <a:t>dfs</a:t>
            </a:r>
            <a:r>
              <a:rPr lang="en-US" b="1" i="1" dirty="0">
                <a:ea typeface="+mn-lt"/>
                <a:cs typeface="+mn-lt"/>
              </a:rPr>
              <a:t>(group2)</a:t>
            </a:r>
            <a:endParaRPr lang="en-US" b="1" i="1" dirty="0">
              <a:cs typeface="Calibri"/>
            </a:endParaRPr>
          </a:p>
          <a:p>
            <a:endParaRPr lang="en-US"/>
          </a:p>
          <a:p>
            <a:pPr marL="0" indent="0">
              <a:buNone/>
            </a:pPr>
            <a:r>
              <a:rPr lang="en-US" b="1" i="1" dirty="0">
                <a:ea typeface="+mn-lt"/>
                <a:cs typeface="+mn-lt"/>
              </a:rPr>
              <a:t>Ans = min(Ans1, Ans2)  </a:t>
            </a:r>
            <a:endParaRPr lang="en-US" b="1" i="1" dirty="0">
              <a:cs typeface="Calibri"/>
            </a:endParaRPr>
          </a:p>
          <a:p>
            <a:endParaRPr lang="en-US" dirty="0">
              <a:cs typeface="Calibri"/>
            </a:endParaRPr>
          </a:p>
        </p:txBody>
      </p:sp>
    </p:spTree>
    <p:extLst>
      <p:ext uri="{BB962C8B-B14F-4D97-AF65-F5344CB8AC3E}">
        <p14:creationId xmlns:p14="http://schemas.microsoft.com/office/powerpoint/2010/main" val="405544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0285-C269-497A-BCE1-CC0D80247B6E}"/>
              </a:ext>
            </a:extLst>
          </p:cNvPr>
          <p:cNvSpPr>
            <a:spLocks noGrp="1"/>
          </p:cNvSpPr>
          <p:nvPr>
            <p:ph type="title"/>
          </p:nvPr>
        </p:nvSpPr>
        <p:spPr/>
        <p:txBody>
          <a:bodyPr/>
          <a:lstStyle/>
          <a:p>
            <a:r>
              <a:rPr lang="en-US" dirty="0">
                <a:cs typeface="Calibri"/>
              </a:rPr>
              <a:t>Bottom up</a:t>
            </a:r>
            <a:endParaRPr lang="en-US" dirty="0"/>
          </a:p>
        </p:txBody>
      </p:sp>
      <p:sp>
        <p:nvSpPr>
          <p:cNvPr id="3" name="Content Placeholder 2">
            <a:extLst>
              <a:ext uri="{FF2B5EF4-FFF2-40B4-BE49-F238E27FC236}">
                <a16:creationId xmlns:a16="http://schemas.microsoft.com/office/drawing/2014/main" id="{02F8E84D-F828-44F1-9E5C-8F0B4B5AF73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ea typeface="+mn-lt"/>
                <a:cs typeface="+mn-lt"/>
              </a:rPr>
              <a:t>S = "</a:t>
            </a:r>
            <a:r>
              <a:rPr lang="en-US" dirty="0" err="1">
                <a:ea typeface="+mn-lt"/>
                <a:cs typeface="+mn-lt"/>
              </a:rPr>
              <a:t>abcad</a:t>
            </a:r>
            <a:r>
              <a:rPr lang="en-US" dirty="0">
                <a:ea typeface="+mn-lt"/>
                <a:cs typeface="+mn-lt"/>
              </a:rPr>
              <a:t>"</a:t>
            </a:r>
          </a:p>
          <a:p>
            <a:pPr marL="0" indent="0">
              <a:buNone/>
            </a:pPr>
            <a:r>
              <a:rPr lang="en-US" dirty="0">
                <a:ea typeface="+mn-lt"/>
                <a:cs typeface="+mn-lt"/>
              </a:rPr>
              <a:t>Dp[</a:t>
            </a:r>
            <a:r>
              <a:rPr lang="en-US" dirty="0" err="1">
                <a:ea typeface="+mn-lt"/>
                <a:cs typeface="+mn-lt"/>
              </a:rPr>
              <a:t>i</a:t>
            </a:r>
            <a:r>
              <a:rPr lang="en-US" dirty="0">
                <a:ea typeface="+mn-lt"/>
                <a:cs typeface="+mn-lt"/>
              </a:rPr>
              <a:t>][j] =</a:t>
            </a:r>
          </a:p>
          <a:p>
            <a:pPr marL="0" indent="0">
              <a:buNone/>
            </a:pPr>
            <a:r>
              <a:rPr lang="en-US" dirty="0">
                <a:ea typeface="+mn-lt"/>
                <a:cs typeface="+mn-lt"/>
              </a:rPr>
              <a:t>{</a:t>
            </a:r>
            <a:br>
              <a:rPr lang="en-US" dirty="0">
                <a:ea typeface="+mn-lt"/>
                <a:cs typeface="+mn-lt"/>
              </a:rPr>
            </a:br>
            <a:r>
              <a:rPr lang="en-US" dirty="0">
                <a:ea typeface="+mn-lt"/>
                <a:cs typeface="+mn-lt"/>
              </a:rPr>
              <a:t>   {1, 2, 3, 3, 4},</a:t>
            </a:r>
          </a:p>
          <a:p>
            <a:pPr marL="0" indent="0">
              <a:buNone/>
            </a:pPr>
            <a:r>
              <a:rPr lang="en-US" dirty="0">
                <a:ea typeface="+mn-lt"/>
                <a:cs typeface="+mn-lt"/>
              </a:rPr>
              <a:t>   {0, 1, 2, 3, 4},</a:t>
            </a:r>
            <a:br>
              <a:rPr lang="en-US" dirty="0">
                <a:ea typeface="+mn-lt"/>
                <a:cs typeface="+mn-lt"/>
              </a:rPr>
            </a:br>
            <a:r>
              <a:rPr lang="en-US" dirty="0">
                <a:ea typeface="+mn-lt"/>
                <a:cs typeface="+mn-lt"/>
              </a:rPr>
              <a:t>   {0, 0, 1, 2, 3},</a:t>
            </a:r>
            <a:endParaRPr lang="en-US" dirty="0">
              <a:cs typeface="Calibri"/>
            </a:endParaRPr>
          </a:p>
          <a:p>
            <a:pPr marL="0" indent="0">
              <a:buNone/>
            </a:pPr>
            <a:r>
              <a:rPr lang="en-US" dirty="0">
                <a:ea typeface="+mn-lt"/>
                <a:cs typeface="+mn-lt"/>
              </a:rPr>
              <a:t>   {0, 0, 0, 1, 2},</a:t>
            </a:r>
          </a:p>
          <a:p>
            <a:pPr marL="0" indent="0">
              <a:buNone/>
            </a:pPr>
            <a:r>
              <a:rPr lang="en-US" dirty="0">
                <a:ea typeface="+mn-lt"/>
                <a:cs typeface="+mn-lt"/>
              </a:rPr>
              <a:t>   {0, 0, 0, 0, 1}</a:t>
            </a:r>
          </a:p>
          <a:p>
            <a:pPr marL="0" indent="0">
              <a:buNone/>
            </a:pPr>
            <a:r>
              <a:rPr lang="en-US" dirty="0">
                <a:ea typeface="+mn-lt"/>
                <a:cs typeface="+mn-lt"/>
              </a:rPr>
              <a:t>}</a:t>
            </a:r>
          </a:p>
          <a:p>
            <a:pPr marL="0" indent="0">
              <a:buNone/>
            </a:pPr>
            <a:r>
              <a:rPr lang="en-US" b="1" dirty="0">
                <a:ea typeface="+mn-lt"/>
                <a:cs typeface="+mn-lt"/>
              </a:rPr>
              <a:t>Case 1:</a:t>
            </a:r>
            <a:r>
              <a:rPr lang="en-US" dirty="0">
                <a:ea typeface="+mn-lt"/>
                <a:cs typeface="+mn-lt"/>
              </a:rPr>
              <a:t> Dp[</a:t>
            </a:r>
            <a:r>
              <a:rPr lang="en-US" dirty="0" err="1">
                <a:ea typeface="+mn-lt"/>
                <a:cs typeface="+mn-lt"/>
              </a:rPr>
              <a:t>i</a:t>
            </a:r>
            <a:r>
              <a:rPr lang="en-US" dirty="0">
                <a:ea typeface="+mn-lt"/>
                <a:cs typeface="+mn-lt"/>
              </a:rPr>
              <a:t>][j] = 1 + Dp[i+1][j];</a:t>
            </a:r>
            <a:br>
              <a:rPr lang="en-US" dirty="0">
                <a:ea typeface="+mn-lt"/>
                <a:cs typeface="+mn-lt"/>
              </a:rPr>
            </a:br>
            <a:r>
              <a:rPr lang="en-US" b="1" dirty="0">
                <a:ea typeface="+mn-lt"/>
                <a:cs typeface="+mn-lt"/>
              </a:rPr>
              <a:t>Case 2: </a:t>
            </a:r>
            <a:r>
              <a:rPr lang="en-US" dirty="0">
                <a:ea typeface="+mn-lt"/>
                <a:cs typeface="+mn-lt"/>
              </a:rPr>
              <a:t>Dp[</a:t>
            </a:r>
            <a:r>
              <a:rPr lang="en-US" dirty="0" err="1">
                <a:ea typeface="+mn-lt"/>
                <a:cs typeface="+mn-lt"/>
              </a:rPr>
              <a:t>i</a:t>
            </a:r>
            <a:r>
              <a:rPr lang="en-US" dirty="0">
                <a:ea typeface="+mn-lt"/>
                <a:cs typeface="+mn-lt"/>
              </a:rPr>
              <a:t>][j] = min(res, Dp[i+1][m-1] + Dp[m][j]); where m is the index of the letter needs to be adjacent to the starting letter of the string.</a:t>
            </a:r>
          </a:p>
        </p:txBody>
      </p:sp>
    </p:spTree>
    <p:extLst>
      <p:ext uri="{BB962C8B-B14F-4D97-AF65-F5344CB8AC3E}">
        <p14:creationId xmlns:p14="http://schemas.microsoft.com/office/powerpoint/2010/main" val="241654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C552-4AF7-46CB-918B-72D5E2BFF57B}"/>
              </a:ext>
            </a:extLst>
          </p:cNvPr>
          <p:cNvSpPr>
            <a:spLocks noGrp="1"/>
          </p:cNvSpPr>
          <p:nvPr>
            <p:ph type="title"/>
          </p:nvPr>
        </p:nvSpPr>
        <p:spPr/>
        <p:txBody>
          <a:bodyPr/>
          <a:lstStyle/>
          <a:p>
            <a:r>
              <a:rPr lang="en-US" dirty="0">
                <a:cs typeface="Calibri"/>
              </a:rPr>
              <a:t>Burst Balloons</a:t>
            </a:r>
            <a:endParaRPr lang="en-US" dirty="0"/>
          </a:p>
        </p:txBody>
      </p:sp>
      <p:sp>
        <p:nvSpPr>
          <p:cNvPr id="3" name="Content Placeholder 2">
            <a:extLst>
              <a:ext uri="{FF2B5EF4-FFF2-40B4-BE49-F238E27FC236}">
                <a16:creationId xmlns:a16="http://schemas.microsoft.com/office/drawing/2014/main" id="{9F1464BC-7B97-467D-984F-5159183FD2AA}"/>
              </a:ext>
            </a:extLst>
          </p:cNvPr>
          <p:cNvSpPr>
            <a:spLocks noGrp="1"/>
          </p:cNvSpPr>
          <p:nvPr>
            <p:ph idx="1"/>
          </p:nvPr>
        </p:nvSpPr>
        <p:spPr/>
        <p:txBody>
          <a:bodyPr vert="horz" lIns="91440" tIns="45720" rIns="91440" bIns="45720" rtlCol="0" anchor="t">
            <a:normAutofit/>
          </a:bodyPr>
          <a:lstStyle/>
          <a:p>
            <a:pPr marL="0" indent="0">
              <a:buNone/>
            </a:pPr>
            <a:r>
              <a:rPr lang="en-US" sz="2000" b="1" dirty="0">
                <a:cs typeface="Calibri"/>
              </a:rPr>
              <a:t>LC#312:</a:t>
            </a:r>
            <a:r>
              <a:rPr lang="en-US" dirty="0">
                <a:cs typeface="Calibri"/>
              </a:rPr>
              <a:t> </a:t>
            </a:r>
            <a:r>
              <a:rPr lang="en-US" sz="2000" dirty="0">
                <a:ea typeface="+mn-lt"/>
                <a:cs typeface="+mn-lt"/>
              </a:rPr>
              <a:t>Given </a:t>
            </a:r>
            <a:r>
              <a:rPr lang="en-US" sz="2000" dirty="0">
                <a:latin typeface="Consolas"/>
                <a:cs typeface="Calibri"/>
              </a:rPr>
              <a:t>n</a:t>
            </a:r>
            <a:r>
              <a:rPr lang="en-US" sz="2000" dirty="0">
                <a:ea typeface="+mn-lt"/>
                <a:cs typeface="+mn-lt"/>
              </a:rPr>
              <a:t> balloons, indexed from </a:t>
            </a:r>
            <a:r>
              <a:rPr lang="en-US" sz="2000" dirty="0">
                <a:latin typeface="Consolas"/>
                <a:cs typeface="Calibri"/>
              </a:rPr>
              <a:t>0</a:t>
            </a:r>
            <a:r>
              <a:rPr lang="en-US" sz="2000" dirty="0">
                <a:ea typeface="+mn-lt"/>
                <a:cs typeface="+mn-lt"/>
              </a:rPr>
              <a:t> to </a:t>
            </a:r>
            <a:r>
              <a:rPr lang="en-US" sz="2000" dirty="0">
                <a:latin typeface="Consolas"/>
                <a:cs typeface="Calibri"/>
              </a:rPr>
              <a:t>n-1</a:t>
            </a:r>
            <a:r>
              <a:rPr lang="en-US" sz="2000" dirty="0">
                <a:ea typeface="+mn-lt"/>
                <a:cs typeface="+mn-lt"/>
              </a:rPr>
              <a:t>. Each balloon is painted with a number on it represented by array </a:t>
            </a:r>
            <a:r>
              <a:rPr lang="en-US" sz="2000" dirty="0" err="1">
                <a:latin typeface="Consolas"/>
                <a:cs typeface="Calibri"/>
              </a:rPr>
              <a:t>nums</a:t>
            </a:r>
            <a:r>
              <a:rPr lang="en-US" sz="2000" dirty="0">
                <a:ea typeface="+mn-lt"/>
                <a:cs typeface="+mn-lt"/>
              </a:rPr>
              <a:t>. You are asked to burst all the balloons. If the you burst balloon </a:t>
            </a:r>
            <a:r>
              <a:rPr lang="en-US" sz="2000" dirty="0" err="1">
                <a:latin typeface="Consolas"/>
                <a:cs typeface="Calibri"/>
              </a:rPr>
              <a:t>i</a:t>
            </a:r>
            <a:r>
              <a:rPr lang="en-US" sz="2000" dirty="0">
                <a:ea typeface="+mn-lt"/>
                <a:cs typeface="+mn-lt"/>
              </a:rPr>
              <a:t> you will get </a:t>
            </a:r>
            <a:r>
              <a:rPr lang="en-US" sz="2000" dirty="0" err="1">
                <a:latin typeface="Consolas"/>
                <a:cs typeface="Calibri"/>
              </a:rPr>
              <a:t>nums</a:t>
            </a:r>
            <a:r>
              <a:rPr lang="en-US" sz="2000" dirty="0">
                <a:latin typeface="Consolas"/>
                <a:cs typeface="Calibri"/>
              </a:rPr>
              <a:t>[left]*</a:t>
            </a:r>
            <a:r>
              <a:rPr lang="en-US" sz="2000" dirty="0" err="1">
                <a:latin typeface="Consolas"/>
                <a:cs typeface="Calibri"/>
              </a:rPr>
              <a:t>nums</a:t>
            </a:r>
            <a:r>
              <a:rPr lang="en-US" sz="2000" dirty="0">
                <a:latin typeface="Consolas"/>
                <a:cs typeface="Calibri"/>
              </a:rPr>
              <a:t>[</a:t>
            </a:r>
            <a:r>
              <a:rPr lang="en-US" sz="2000" dirty="0" err="1">
                <a:latin typeface="Consolas"/>
                <a:cs typeface="Calibri"/>
              </a:rPr>
              <a:t>i</a:t>
            </a:r>
            <a:r>
              <a:rPr lang="en-US" sz="2000" dirty="0">
                <a:latin typeface="Consolas"/>
                <a:cs typeface="Calibri"/>
              </a:rPr>
              <a:t>]*</a:t>
            </a:r>
            <a:r>
              <a:rPr lang="en-US" sz="2000" dirty="0" err="1">
                <a:latin typeface="Consolas"/>
                <a:cs typeface="Calibri"/>
              </a:rPr>
              <a:t>nums</a:t>
            </a:r>
            <a:r>
              <a:rPr lang="en-US" sz="2000" dirty="0">
                <a:latin typeface="Consolas"/>
                <a:cs typeface="Calibri"/>
              </a:rPr>
              <a:t>[right]</a:t>
            </a:r>
            <a:r>
              <a:rPr lang="en-US" sz="2000" dirty="0">
                <a:ea typeface="+mn-lt"/>
                <a:cs typeface="+mn-lt"/>
              </a:rPr>
              <a:t> coins. Here </a:t>
            </a:r>
            <a:r>
              <a:rPr lang="en-US" sz="2000" dirty="0">
                <a:latin typeface="Consolas"/>
                <a:cs typeface="Calibri"/>
              </a:rPr>
              <a:t>left</a:t>
            </a:r>
            <a:r>
              <a:rPr lang="en-US" sz="2000" dirty="0">
                <a:ea typeface="+mn-lt"/>
                <a:cs typeface="+mn-lt"/>
              </a:rPr>
              <a:t> and </a:t>
            </a:r>
            <a:r>
              <a:rPr lang="en-US" sz="2000" dirty="0">
                <a:latin typeface="Consolas"/>
                <a:cs typeface="Calibri"/>
              </a:rPr>
              <a:t>right</a:t>
            </a:r>
            <a:r>
              <a:rPr lang="en-US" sz="2000" dirty="0">
                <a:ea typeface="+mn-lt"/>
                <a:cs typeface="+mn-lt"/>
              </a:rPr>
              <a:t> are adjacent indices of </a:t>
            </a:r>
            <a:r>
              <a:rPr lang="en-US" sz="2000" dirty="0" err="1">
                <a:latin typeface="Consolas"/>
                <a:cs typeface="Calibri"/>
              </a:rPr>
              <a:t>i</a:t>
            </a:r>
            <a:r>
              <a:rPr lang="en-US" sz="2000" dirty="0">
                <a:ea typeface="+mn-lt"/>
                <a:cs typeface="+mn-lt"/>
              </a:rPr>
              <a:t>. After the burst, the </a:t>
            </a:r>
            <a:r>
              <a:rPr lang="en-US" sz="2000" dirty="0">
                <a:latin typeface="Consolas"/>
                <a:cs typeface="Calibri"/>
              </a:rPr>
              <a:t>left</a:t>
            </a:r>
            <a:r>
              <a:rPr lang="en-US" sz="2000" dirty="0">
                <a:ea typeface="+mn-lt"/>
                <a:cs typeface="+mn-lt"/>
              </a:rPr>
              <a:t> and </a:t>
            </a:r>
            <a:r>
              <a:rPr lang="en-US" sz="2000" dirty="0">
                <a:latin typeface="Consolas"/>
                <a:cs typeface="Calibri"/>
              </a:rPr>
              <a:t>right</a:t>
            </a:r>
            <a:r>
              <a:rPr lang="en-US" sz="2000" dirty="0">
                <a:ea typeface="+mn-lt"/>
                <a:cs typeface="+mn-lt"/>
              </a:rPr>
              <a:t> then becomes adjacent.</a:t>
            </a:r>
          </a:p>
          <a:p>
            <a:pPr>
              <a:buNone/>
            </a:pPr>
            <a:r>
              <a:rPr lang="en-US" sz="2000" dirty="0">
                <a:ea typeface="+mn-lt"/>
                <a:cs typeface="+mn-lt"/>
              </a:rPr>
              <a:t>Find the maximum coins you can collect by bursting the balloons wisely.</a:t>
            </a:r>
          </a:p>
          <a:p>
            <a:pPr marL="0" indent="0">
              <a:buNone/>
            </a:pPr>
            <a:r>
              <a:rPr lang="en-US" sz="1800" b="1" dirty="0">
                <a:cs typeface="Calibri"/>
              </a:rPr>
              <a:t>Test Case: </a:t>
            </a:r>
            <a:endParaRPr lang="en-US" sz="1800" b="1">
              <a:latin typeface="Calibri"/>
              <a:cs typeface="Calibri"/>
            </a:endParaRPr>
          </a:p>
          <a:p>
            <a:pPr marL="0" indent="0">
              <a:buNone/>
            </a:pPr>
            <a:r>
              <a:rPr lang="en-US" sz="1800" b="1" dirty="0">
                <a:latin typeface="Consolas"/>
                <a:cs typeface="Calibri"/>
              </a:rPr>
              <a:t>Input:</a:t>
            </a:r>
            <a:r>
              <a:rPr lang="en-US" sz="1800" dirty="0">
                <a:latin typeface="Consolas"/>
                <a:cs typeface="Calibri"/>
              </a:rPr>
              <a:t> [3,1,5,8]
</a:t>
            </a:r>
            <a:r>
              <a:rPr lang="en-US" sz="1800" b="1" dirty="0">
                <a:latin typeface="Consolas"/>
                <a:cs typeface="Calibri"/>
              </a:rPr>
              <a:t>Output:</a:t>
            </a:r>
            <a:r>
              <a:rPr lang="en-US" sz="1800" dirty="0">
                <a:latin typeface="Consolas"/>
                <a:cs typeface="Calibri"/>
              </a:rPr>
              <a:t> 167 
</a:t>
            </a:r>
            <a:r>
              <a:rPr lang="en-US" sz="1800" b="1" dirty="0">
                <a:latin typeface="Consolas"/>
                <a:cs typeface="Calibri"/>
              </a:rPr>
              <a:t>Explanation: </a:t>
            </a:r>
            <a:r>
              <a:rPr lang="en-US" sz="1800" dirty="0" err="1">
                <a:latin typeface="Consolas"/>
                <a:cs typeface="Calibri"/>
              </a:rPr>
              <a:t>nums</a:t>
            </a:r>
            <a:r>
              <a:rPr lang="en-US" sz="1800" dirty="0">
                <a:latin typeface="Consolas"/>
                <a:cs typeface="Calibri"/>
              </a:rPr>
              <a:t> = [3,1,5,8]--&gt;[3,5,8]--&gt;[3,8]--&gt;[8]--&gt;[]
             coins = 3*1*5  +  3*5*8  +  1*3*8 + 1*8*1 = 167</a:t>
            </a:r>
            <a:endParaRPr lang="en-US" sz="1800" dirty="0">
              <a:cs typeface="Calibri"/>
            </a:endParaRPr>
          </a:p>
        </p:txBody>
      </p:sp>
    </p:spTree>
    <p:extLst>
      <p:ext uri="{BB962C8B-B14F-4D97-AF65-F5344CB8AC3E}">
        <p14:creationId xmlns:p14="http://schemas.microsoft.com/office/powerpoint/2010/main" val="352249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Recursion tree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611" y="1600200"/>
            <a:ext cx="6032777" cy="4525963"/>
          </a:xfrm>
        </p:spPr>
      </p:pic>
    </p:spTree>
    <p:extLst>
      <p:ext uri="{BB962C8B-B14F-4D97-AF65-F5344CB8AC3E}">
        <p14:creationId xmlns:p14="http://schemas.microsoft.com/office/powerpoint/2010/main" val="187019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Top down</a:t>
            </a:r>
          </a:p>
        </p:txBody>
      </p:sp>
      <p:sp>
        <p:nvSpPr>
          <p:cNvPr id="3" name="Content Placeholder 2"/>
          <p:cNvSpPr>
            <a:spLocks noGrp="1"/>
          </p:cNvSpPr>
          <p:nvPr>
            <p:ph idx="1"/>
          </p:nvPr>
        </p:nvSpPr>
        <p:spPr/>
        <p:txBody>
          <a:bodyPr vert="horz" lIns="91440" tIns="45720" rIns="91440" bIns="45720" rtlCol="0" anchor="t">
            <a:normAutofit fontScale="55000" lnSpcReduction="20000"/>
          </a:bodyPr>
          <a:lstStyle/>
          <a:p>
            <a:pPr marL="0" indent="0">
              <a:buNone/>
            </a:pPr>
            <a:r>
              <a:rPr lang="en-US" b="1" dirty="0"/>
              <a:t>input</a:t>
            </a:r>
            <a:r>
              <a:rPr lang="en-US" dirty="0"/>
              <a:t> = [3,1,5,8]</a:t>
            </a:r>
            <a:endParaRPr lang="en-US" dirty="0">
              <a:ea typeface="+mn-lt"/>
              <a:cs typeface="+mn-lt"/>
            </a:endParaRPr>
          </a:p>
          <a:p>
            <a:pPr marL="0" indent="0">
              <a:buNone/>
            </a:pPr>
            <a:endParaRPr lang="en-US" dirty="0">
              <a:ea typeface="+mn-lt"/>
              <a:cs typeface="+mn-lt"/>
            </a:endParaRPr>
          </a:p>
          <a:p>
            <a:pPr marL="0" indent="0">
              <a:buNone/>
            </a:pPr>
            <a:r>
              <a:rPr lang="en-US" dirty="0"/>
              <a:t>add 1 to both ends</a:t>
            </a:r>
            <a:endParaRPr lang="en-US" dirty="0">
              <a:ea typeface="+mn-lt"/>
              <a:cs typeface="+mn-lt"/>
            </a:endParaRPr>
          </a:p>
          <a:p>
            <a:pPr marL="0" indent="0">
              <a:buNone/>
            </a:pPr>
            <a:r>
              <a:rPr lang="en-US" b="1" dirty="0"/>
              <a:t>input</a:t>
            </a:r>
            <a:r>
              <a:rPr lang="en-US" dirty="0"/>
              <a:t> =  [1,3,1,5,8,1]</a:t>
            </a:r>
            <a:endParaRPr lang="en-US" dirty="0">
              <a:ea typeface="+mn-lt"/>
              <a:cs typeface="+mn-lt"/>
            </a:endParaRPr>
          </a:p>
          <a:p>
            <a:pPr marL="400050" lvl="1" indent="0">
              <a:buNone/>
            </a:pPr>
            <a:endParaRPr lang="en-US" dirty="0">
              <a:cs typeface="Calibri"/>
            </a:endParaRPr>
          </a:p>
          <a:p>
            <a:pPr marL="400050" lvl="1" indent="0">
              <a:buNone/>
            </a:pPr>
            <a:r>
              <a:rPr lang="en-US" dirty="0"/>
              <a:t>{//memo</a:t>
            </a:r>
            <a:endParaRPr lang="en-US"/>
          </a:p>
          <a:p>
            <a:pPr marL="800100" lvl="2" indent="0">
              <a:buNone/>
            </a:pPr>
            <a:r>
              <a:rPr lang="en-US" dirty="0"/>
              <a:t>{-1, -1,  3, 30, 159, 167}, </a:t>
            </a:r>
          </a:p>
          <a:p>
            <a:pPr marL="800100" lvl="2" indent="0">
              <a:buNone/>
            </a:pPr>
            <a:r>
              <a:rPr lang="en-US" dirty="0"/>
              <a:t>{-1, -1, -1, 15, 135, 159}, </a:t>
            </a:r>
          </a:p>
          <a:p>
            <a:pPr marL="800100" lvl="2" indent="0">
              <a:buNone/>
            </a:pPr>
            <a:r>
              <a:rPr lang="en-US" dirty="0"/>
              <a:t>{-1, -1, -1, -1,   40,    48}, </a:t>
            </a:r>
          </a:p>
          <a:p>
            <a:pPr marL="800100" lvl="2" indent="0">
              <a:buNone/>
            </a:pPr>
            <a:r>
              <a:rPr lang="en-US" dirty="0"/>
              <a:t>{-1, -1, -1, -1,   -1,     40}, </a:t>
            </a:r>
          </a:p>
          <a:p>
            <a:pPr marL="800100" lvl="2" indent="0">
              <a:buNone/>
            </a:pPr>
            <a:r>
              <a:rPr lang="en-US" dirty="0"/>
              <a:t>{-1, -1, -1, -1,   -1,     -1}, </a:t>
            </a:r>
          </a:p>
          <a:p>
            <a:pPr marL="800100" lvl="2" indent="0">
              <a:buNone/>
            </a:pPr>
            <a:r>
              <a:rPr lang="en-US" dirty="0"/>
              <a:t>{-1, -1, -1, -1,   -1,     -1}</a:t>
            </a:r>
          </a:p>
          <a:p>
            <a:pPr marL="400050" lvl="1" indent="0">
              <a:buNone/>
            </a:pPr>
            <a:r>
              <a:rPr lang="en-US" dirty="0"/>
              <a:t>}</a:t>
            </a:r>
          </a:p>
          <a:p>
            <a:pPr marL="400050" lvl="1" indent="0">
              <a:buNone/>
            </a:pPr>
            <a:endParaRPr lang="en-US" dirty="0">
              <a:cs typeface="Calibri"/>
            </a:endParaRPr>
          </a:p>
          <a:p>
            <a:pPr marL="0" indent="0">
              <a:buNone/>
            </a:pPr>
            <a:r>
              <a:rPr lang="en-US" dirty="0"/>
              <a:t>[3,1,5,8] --&gt; [3,5,8] --&gt;   [3,8]   --&gt;  [8]  --&gt; []</a:t>
            </a:r>
          </a:p>
          <a:p>
            <a:pPr marL="0" indent="0">
              <a:buNone/>
            </a:pPr>
            <a:r>
              <a:rPr lang="en-US" dirty="0"/>
              <a:t>            </a:t>
            </a:r>
          </a:p>
          <a:p>
            <a:pPr marL="0" indent="0">
              <a:buNone/>
            </a:pPr>
            <a:r>
              <a:rPr lang="en-US" dirty="0"/>
              <a:t>coins = </a:t>
            </a:r>
          </a:p>
          <a:p>
            <a:pPr marL="0" indent="0">
              <a:buNone/>
            </a:pPr>
            <a:r>
              <a:rPr lang="en-US" dirty="0"/>
              <a:t>3*1*5   + 3*5*8   + 1*3*8   +  1*8*1   = 167</a:t>
            </a:r>
          </a:p>
        </p:txBody>
      </p:sp>
    </p:spTree>
    <p:extLst>
      <p:ext uri="{BB962C8B-B14F-4D97-AF65-F5344CB8AC3E}">
        <p14:creationId xmlns:p14="http://schemas.microsoft.com/office/powerpoint/2010/main" val="2519662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9D8C-B19D-492C-9977-E0B2C15CCC61}"/>
              </a:ext>
            </a:extLst>
          </p:cNvPr>
          <p:cNvSpPr>
            <a:spLocks noGrp="1"/>
          </p:cNvSpPr>
          <p:nvPr>
            <p:ph type="title"/>
          </p:nvPr>
        </p:nvSpPr>
        <p:spPr/>
        <p:txBody>
          <a:bodyPr/>
          <a:lstStyle/>
          <a:p>
            <a:r>
              <a:rPr lang="en-US" dirty="0">
                <a:cs typeface="Calibri"/>
              </a:rPr>
              <a:t>Bottom up</a:t>
            </a:r>
            <a:endParaRPr lang="en-US" dirty="0"/>
          </a:p>
        </p:txBody>
      </p:sp>
      <p:sp>
        <p:nvSpPr>
          <p:cNvPr id="3" name="Content Placeholder 2">
            <a:extLst>
              <a:ext uri="{FF2B5EF4-FFF2-40B4-BE49-F238E27FC236}">
                <a16:creationId xmlns:a16="http://schemas.microsoft.com/office/drawing/2014/main" id="{EBD3002A-26BB-45E6-A11F-5912F58380EC}"/>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b="1" dirty="0">
                <a:ea typeface="+mn-lt"/>
                <a:cs typeface="+mn-lt"/>
              </a:rPr>
              <a:t>input</a:t>
            </a:r>
            <a:r>
              <a:rPr lang="en-US" dirty="0">
                <a:ea typeface="+mn-lt"/>
                <a:cs typeface="+mn-lt"/>
              </a:rPr>
              <a:t> = [3,1,5,8]</a:t>
            </a:r>
            <a:endParaRPr lang="en-US" dirty="0">
              <a:cs typeface="Calibri"/>
            </a:endParaRPr>
          </a:p>
          <a:p>
            <a:pPr marL="0" indent="0">
              <a:buNone/>
            </a:pPr>
            <a:endParaRPr lang="en-US">
              <a:cs typeface="Calibri"/>
            </a:endParaRPr>
          </a:p>
          <a:p>
            <a:pPr marL="0" indent="0">
              <a:buNone/>
            </a:pPr>
            <a:r>
              <a:rPr lang="en-US" dirty="0">
                <a:ea typeface="+mn-lt"/>
                <a:cs typeface="+mn-lt"/>
              </a:rPr>
              <a:t>add 1 to both ends</a:t>
            </a:r>
            <a:endParaRPr lang="en-US" dirty="0">
              <a:cs typeface="Calibri"/>
            </a:endParaRPr>
          </a:p>
          <a:p>
            <a:pPr marL="0" indent="0">
              <a:buNone/>
            </a:pPr>
            <a:r>
              <a:rPr lang="en-US" b="1" dirty="0">
                <a:ea typeface="+mn-lt"/>
                <a:cs typeface="+mn-lt"/>
              </a:rPr>
              <a:t>input</a:t>
            </a:r>
            <a:r>
              <a:rPr lang="en-US" dirty="0">
                <a:ea typeface="+mn-lt"/>
                <a:cs typeface="+mn-lt"/>
              </a:rPr>
              <a:t> =  [1,3,1,5,8,1]</a:t>
            </a:r>
            <a:endParaRPr lang="en-US" dirty="0">
              <a:cs typeface="Calibri"/>
            </a:endParaRPr>
          </a:p>
          <a:p>
            <a:pPr marL="0" indent="0">
              <a:buNone/>
            </a:pPr>
            <a:endParaRPr lang="en-US" dirty="0">
              <a:ea typeface="+mn-lt"/>
              <a:cs typeface="+mn-lt"/>
            </a:endParaRPr>
          </a:p>
          <a:p>
            <a:pPr marL="0" indent="0">
              <a:buNone/>
            </a:pPr>
            <a:r>
              <a:rPr lang="en-US" dirty="0">
                <a:ea typeface="+mn-lt"/>
                <a:cs typeface="+mn-lt"/>
              </a:rPr>
              <a:t>Dp[</a:t>
            </a:r>
            <a:r>
              <a:rPr lang="en-US" dirty="0" err="1">
                <a:ea typeface="+mn-lt"/>
                <a:cs typeface="+mn-lt"/>
              </a:rPr>
              <a:t>i</a:t>
            </a:r>
            <a:r>
              <a:rPr lang="en-US" dirty="0">
                <a:ea typeface="+mn-lt"/>
                <a:cs typeface="+mn-lt"/>
              </a:rPr>
              <a:t>][j] = </a:t>
            </a:r>
            <a:endParaRPr lang="en-US" dirty="0">
              <a:cs typeface="Calibri"/>
            </a:endParaRPr>
          </a:p>
          <a:p>
            <a:pPr marL="0" indent="0">
              <a:buNone/>
            </a:pPr>
            <a:r>
              <a:rPr lang="en-US" dirty="0">
                <a:ea typeface="+mn-lt"/>
                <a:cs typeface="+mn-lt"/>
              </a:rPr>
              <a:t>{</a:t>
            </a:r>
          </a:p>
          <a:p>
            <a:pPr marL="0" indent="0">
              <a:buNone/>
            </a:pPr>
            <a:r>
              <a:rPr lang="en-US" dirty="0">
                <a:ea typeface="+mn-lt"/>
                <a:cs typeface="+mn-lt"/>
              </a:rPr>
              <a:t>    {0,  0,  3,  30,  159,  167}, </a:t>
            </a:r>
          </a:p>
          <a:p>
            <a:pPr marL="0" indent="0">
              <a:buNone/>
            </a:pPr>
            <a:r>
              <a:rPr lang="en-US" dirty="0">
                <a:ea typeface="+mn-lt"/>
                <a:cs typeface="+mn-lt"/>
              </a:rPr>
              <a:t>    {0,  0,  0,  15,  135,  159},</a:t>
            </a:r>
          </a:p>
          <a:p>
            <a:pPr marL="0" indent="0">
              <a:buNone/>
            </a:pPr>
            <a:r>
              <a:rPr lang="en-US" dirty="0">
                <a:ea typeface="+mn-lt"/>
                <a:cs typeface="+mn-lt"/>
              </a:rPr>
              <a:t>    {0,  0,  0,  0,  40,  48}, </a:t>
            </a:r>
            <a:endParaRPr lang="en-US" dirty="0">
              <a:cs typeface="Calibri"/>
            </a:endParaRPr>
          </a:p>
          <a:p>
            <a:pPr marL="0" indent="0">
              <a:buNone/>
            </a:pPr>
            <a:r>
              <a:rPr lang="en-US" dirty="0">
                <a:ea typeface="+mn-lt"/>
                <a:cs typeface="+mn-lt"/>
              </a:rPr>
              <a:t>    {0,  0,  0,  0,  0,  40},</a:t>
            </a:r>
          </a:p>
          <a:p>
            <a:pPr marL="0" indent="0">
              <a:buNone/>
            </a:pPr>
            <a:r>
              <a:rPr lang="en-US" dirty="0">
                <a:ea typeface="+mn-lt"/>
                <a:cs typeface="+mn-lt"/>
              </a:rPr>
              <a:t>    {0,  0,  0,  0,  0,  0}, </a:t>
            </a:r>
            <a:endParaRPr lang="en-US" dirty="0">
              <a:cs typeface="Calibri"/>
            </a:endParaRPr>
          </a:p>
          <a:p>
            <a:pPr marL="0" indent="0">
              <a:buNone/>
            </a:pPr>
            <a:r>
              <a:rPr lang="en-US" dirty="0">
                <a:ea typeface="+mn-lt"/>
                <a:cs typeface="+mn-lt"/>
              </a:rPr>
              <a:t>    {0,  0,  0,  0,  0,  0}</a:t>
            </a:r>
          </a:p>
          <a:p>
            <a:pPr marL="0" indent="0">
              <a:buNone/>
            </a:pPr>
            <a:r>
              <a:rPr lang="en-US" dirty="0">
                <a:ea typeface="+mn-lt"/>
                <a:cs typeface="+mn-lt"/>
              </a:rPr>
              <a:t>} </a:t>
            </a:r>
            <a:endParaRPr lang="en-US" dirty="0">
              <a:cs typeface="Calibri"/>
            </a:endParaRPr>
          </a:p>
        </p:txBody>
      </p:sp>
    </p:spTree>
    <p:extLst>
      <p:ext uri="{BB962C8B-B14F-4D97-AF65-F5344CB8AC3E}">
        <p14:creationId xmlns:p14="http://schemas.microsoft.com/office/powerpoint/2010/main" val="398651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B2B9-F702-4C81-8161-937964680CE4}"/>
              </a:ext>
            </a:extLst>
          </p:cNvPr>
          <p:cNvSpPr>
            <a:spLocks noGrp="1"/>
          </p:cNvSpPr>
          <p:nvPr>
            <p:ph type="title"/>
          </p:nvPr>
        </p:nvSpPr>
        <p:spPr/>
        <p:txBody>
          <a:bodyPr/>
          <a:lstStyle/>
          <a:p>
            <a:r>
              <a:rPr lang="en-US" dirty="0">
                <a:cs typeface="Calibri"/>
              </a:rPr>
              <a:t>Bottom up...</a:t>
            </a:r>
            <a:endParaRPr lang="en-US" dirty="0"/>
          </a:p>
        </p:txBody>
      </p:sp>
      <p:sp>
        <p:nvSpPr>
          <p:cNvPr id="3" name="Content Placeholder 2">
            <a:extLst>
              <a:ext uri="{FF2B5EF4-FFF2-40B4-BE49-F238E27FC236}">
                <a16:creationId xmlns:a16="http://schemas.microsoft.com/office/drawing/2014/main" id="{38A21A73-F6B7-4C33-BC09-B0B73CB5D28A}"/>
              </a:ext>
            </a:extLst>
          </p:cNvPr>
          <p:cNvSpPr>
            <a:spLocks noGrp="1"/>
          </p:cNvSpPr>
          <p:nvPr>
            <p:ph idx="1"/>
          </p:nvPr>
        </p:nvSpPr>
        <p:spPr>
          <a:xfrm>
            <a:off x="144967" y="1243361"/>
            <a:ext cx="4493937" cy="5005465"/>
          </a:xfrm>
        </p:spPr>
        <p:txBody>
          <a:bodyPr vert="horz" lIns="91440" tIns="45720" rIns="91440" bIns="45720" rtlCol="0" anchor="t">
            <a:noAutofit/>
          </a:bodyPr>
          <a:lstStyle/>
          <a:p>
            <a:pPr marL="0" indent="0">
              <a:buNone/>
            </a:pPr>
            <a:r>
              <a:rPr lang="en-US" sz="1400" b="1" dirty="0" err="1">
                <a:ea typeface="+mn-lt"/>
                <a:cs typeface="+mn-lt"/>
              </a:rPr>
              <a:t>len</a:t>
            </a:r>
            <a:r>
              <a:rPr lang="en-US" sz="1400" b="1" dirty="0">
                <a:ea typeface="+mn-lt"/>
                <a:cs typeface="+mn-lt"/>
              </a:rPr>
              <a:t> = 2</a:t>
            </a:r>
            <a:endParaRPr lang="en-US" sz="1400" b="1" dirty="0">
              <a:cs typeface="Calibri"/>
            </a:endParaRPr>
          </a:p>
          <a:p>
            <a:pPr marL="0" indent="0">
              <a:buNone/>
            </a:pPr>
            <a:r>
              <a:rPr lang="en-US" sz="1400" dirty="0">
                <a:ea typeface="+mn-lt"/>
                <a:cs typeface="+mn-lt"/>
              </a:rPr>
              <a:t>1) </a:t>
            </a:r>
            <a:r>
              <a:rPr lang="en-US" sz="1400" dirty="0" err="1">
                <a:ea typeface="+mn-lt"/>
                <a:cs typeface="+mn-lt"/>
              </a:rPr>
              <a:t>i</a:t>
            </a:r>
            <a:r>
              <a:rPr lang="en-US" sz="1400" dirty="0">
                <a:ea typeface="+mn-lt"/>
                <a:cs typeface="+mn-lt"/>
              </a:rPr>
              <a:t> = 0 j = 2 m = 1 -&gt; 1*3*1 + </a:t>
            </a:r>
            <a:r>
              <a:rPr lang="en-US" sz="1400" dirty="0" err="1">
                <a:ea typeface="+mn-lt"/>
                <a:cs typeface="+mn-lt"/>
              </a:rPr>
              <a:t>dp</a:t>
            </a:r>
            <a:r>
              <a:rPr lang="en-US" sz="1400" dirty="0">
                <a:ea typeface="+mn-lt"/>
                <a:cs typeface="+mn-lt"/>
              </a:rPr>
              <a:t>[0][1] + </a:t>
            </a:r>
            <a:r>
              <a:rPr lang="en-US" sz="1400" dirty="0" err="1">
                <a:ea typeface="+mn-lt"/>
                <a:cs typeface="+mn-lt"/>
              </a:rPr>
              <a:t>dp</a:t>
            </a:r>
            <a:r>
              <a:rPr lang="en-US" sz="1400" dirty="0">
                <a:ea typeface="+mn-lt"/>
                <a:cs typeface="+mn-lt"/>
              </a:rPr>
              <a:t>[1][2] = 3</a:t>
            </a:r>
            <a:endParaRPr lang="en-US" sz="1400" dirty="0">
              <a:cs typeface="Calibri"/>
            </a:endParaRPr>
          </a:p>
          <a:p>
            <a:pPr marL="0" indent="0">
              <a:buNone/>
            </a:pPr>
            <a:r>
              <a:rPr lang="en-US" sz="1400" dirty="0">
                <a:ea typeface="+mn-lt"/>
                <a:cs typeface="+mn-lt"/>
              </a:rPr>
              <a:t>2) </a:t>
            </a:r>
            <a:r>
              <a:rPr lang="en-US" sz="1400" dirty="0" err="1">
                <a:ea typeface="+mn-lt"/>
                <a:cs typeface="+mn-lt"/>
              </a:rPr>
              <a:t>i</a:t>
            </a:r>
            <a:r>
              <a:rPr lang="en-US" sz="1400" dirty="0">
                <a:ea typeface="+mn-lt"/>
                <a:cs typeface="+mn-lt"/>
              </a:rPr>
              <a:t> = 1 j = 3 m = 2 -&gt; 3*1*5 + </a:t>
            </a:r>
            <a:r>
              <a:rPr lang="en-US" sz="1400" dirty="0" err="1">
                <a:ea typeface="+mn-lt"/>
                <a:cs typeface="+mn-lt"/>
              </a:rPr>
              <a:t>dp</a:t>
            </a:r>
            <a:r>
              <a:rPr lang="en-US" sz="1400" dirty="0">
                <a:ea typeface="+mn-lt"/>
                <a:cs typeface="+mn-lt"/>
              </a:rPr>
              <a:t>[1][2] + </a:t>
            </a:r>
            <a:r>
              <a:rPr lang="en-US" sz="1400" dirty="0" err="1">
                <a:ea typeface="+mn-lt"/>
                <a:cs typeface="+mn-lt"/>
              </a:rPr>
              <a:t>dp</a:t>
            </a:r>
            <a:r>
              <a:rPr lang="en-US" sz="1400" dirty="0">
                <a:ea typeface="+mn-lt"/>
                <a:cs typeface="+mn-lt"/>
              </a:rPr>
              <a:t>[2][3] = 15</a:t>
            </a:r>
            <a:endParaRPr lang="en-US" sz="1400" dirty="0">
              <a:cs typeface="Calibri"/>
            </a:endParaRPr>
          </a:p>
          <a:p>
            <a:pPr marL="0" indent="0">
              <a:buNone/>
            </a:pPr>
            <a:r>
              <a:rPr lang="en-US" sz="1400" dirty="0">
                <a:ea typeface="+mn-lt"/>
                <a:cs typeface="+mn-lt"/>
              </a:rPr>
              <a:t>3) </a:t>
            </a:r>
            <a:r>
              <a:rPr lang="en-US" sz="1400" dirty="0" err="1">
                <a:ea typeface="+mn-lt"/>
                <a:cs typeface="+mn-lt"/>
              </a:rPr>
              <a:t>i</a:t>
            </a:r>
            <a:r>
              <a:rPr lang="en-US" sz="1400" dirty="0">
                <a:ea typeface="+mn-lt"/>
                <a:cs typeface="+mn-lt"/>
              </a:rPr>
              <a:t> = 2 j = 4 m = 3 -&gt; 1*5*8 + </a:t>
            </a:r>
            <a:r>
              <a:rPr lang="en-US" sz="1400" dirty="0" err="1">
                <a:ea typeface="+mn-lt"/>
                <a:cs typeface="+mn-lt"/>
              </a:rPr>
              <a:t>dp</a:t>
            </a:r>
            <a:r>
              <a:rPr lang="en-US" sz="1400" dirty="0">
                <a:ea typeface="+mn-lt"/>
                <a:cs typeface="+mn-lt"/>
              </a:rPr>
              <a:t>[2][3] + </a:t>
            </a:r>
            <a:r>
              <a:rPr lang="en-US" sz="1400" dirty="0" err="1">
                <a:ea typeface="+mn-lt"/>
                <a:cs typeface="+mn-lt"/>
              </a:rPr>
              <a:t>dp</a:t>
            </a:r>
            <a:r>
              <a:rPr lang="en-US" sz="1400" dirty="0">
                <a:ea typeface="+mn-lt"/>
                <a:cs typeface="+mn-lt"/>
              </a:rPr>
              <a:t>[3][4] = 40</a:t>
            </a:r>
            <a:endParaRPr lang="en-US" sz="1400" dirty="0">
              <a:cs typeface="Calibri"/>
            </a:endParaRPr>
          </a:p>
          <a:p>
            <a:pPr marL="0" indent="0">
              <a:buNone/>
            </a:pPr>
            <a:r>
              <a:rPr lang="en-US" sz="1400" dirty="0">
                <a:ea typeface="+mn-lt"/>
                <a:cs typeface="+mn-lt"/>
              </a:rPr>
              <a:t>4) </a:t>
            </a:r>
            <a:r>
              <a:rPr lang="en-US" sz="1400" dirty="0" err="1">
                <a:ea typeface="+mn-lt"/>
                <a:cs typeface="+mn-lt"/>
              </a:rPr>
              <a:t>i</a:t>
            </a:r>
            <a:r>
              <a:rPr lang="en-US" sz="1400" dirty="0">
                <a:ea typeface="+mn-lt"/>
                <a:cs typeface="+mn-lt"/>
              </a:rPr>
              <a:t> = 3 j = 5 m = 4 -&gt; 5*8*1 + </a:t>
            </a:r>
            <a:r>
              <a:rPr lang="en-US" sz="1400" dirty="0" err="1">
                <a:ea typeface="+mn-lt"/>
                <a:cs typeface="+mn-lt"/>
              </a:rPr>
              <a:t>dp</a:t>
            </a:r>
            <a:r>
              <a:rPr lang="en-US" sz="1400" dirty="0">
                <a:ea typeface="+mn-lt"/>
                <a:cs typeface="+mn-lt"/>
              </a:rPr>
              <a:t>[3][4] + </a:t>
            </a:r>
            <a:r>
              <a:rPr lang="en-US" sz="1400" dirty="0" err="1">
                <a:ea typeface="+mn-lt"/>
                <a:cs typeface="+mn-lt"/>
              </a:rPr>
              <a:t>dp</a:t>
            </a:r>
            <a:r>
              <a:rPr lang="en-US" sz="1400" dirty="0">
                <a:ea typeface="+mn-lt"/>
                <a:cs typeface="+mn-lt"/>
              </a:rPr>
              <a:t>[4][5] = 40</a:t>
            </a:r>
            <a:endParaRPr lang="en-US" sz="1400" dirty="0">
              <a:cs typeface="Calibri"/>
            </a:endParaRPr>
          </a:p>
          <a:p>
            <a:pPr marL="0" indent="0">
              <a:buNone/>
            </a:pPr>
            <a:endParaRPr lang="en-US" sz="1400" dirty="0">
              <a:cs typeface="Calibri"/>
            </a:endParaRPr>
          </a:p>
          <a:p>
            <a:pPr marL="0" indent="0">
              <a:buNone/>
            </a:pPr>
            <a:r>
              <a:rPr lang="en-US" sz="1400" b="1" dirty="0" err="1">
                <a:ea typeface="+mn-lt"/>
                <a:cs typeface="+mn-lt"/>
              </a:rPr>
              <a:t>len</a:t>
            </a:r>
            <a:r>
              <a:rPr lang="en-US" sz="1400" b="1" dirty="0">
                <a:ea typeface="+mn-lt"/>
                <a:cs typeface="+mn-lt"/>
              </a:rPr>
              <a:t> = 3</a:t>
            </a:r>
            <a:endParaRPr lang="en-US" sz="1400" b="1" dirty="0">
              <a:cs typeface="Calibri"/>
            </a:endParaRPr>
          </a:p>
          <a:p>
            <a:pPr marL="0" indent="0">
              <a:buNone/>
            </a:pPr>
            <a:r>
              <a:rPr lang="en-US" sz="1400" dirty="0">
                <a:ea typeface="+mn-lt"/>
                <a:cs typeface="+mn-lt"/>
              </a:rPr>
              <a:t>1) </a:t>
            </a:r>
            <a:r>
              <a:rPr lang="en-US" sz="1400" dirty="0" err="1">
                <a:ea typeface="+mn-lt"/>
                <a:cs typeface="+mn-lt"/>
              </a:rPr>
              <a:t>i</a:t>
            </a:r>
            <a:r>
              <a:rPr lang="en-US" sz="1400" dirty="0">
                <a:ea typeface="+mn-lt"/>
                <a:cs typeface="+mn-lt"/>
              </a:rPr>
              <a:t> = 0 j = 3</a:t>
            </a:r>
            <a:endParaRPr lang="en-US" sz="1400" dirty="0">
              <a:cs typeface="Calibri"/>
            </a:endParaRPr>
          </a:p>
          <a:p>
            <a:pPr marL="0" indent="0">
              <a:buNone/>
            </a:pPr>
            <a:r>
              <a:rPr lang="en-US" sz="1400" dirty="0">
                <a:ea typeface="+mn-lt"/>
                <a:cs typeface="+mn-lt"/>
              </a:rPr>
              <a:t>   m = 1 -&gt; 1*3*5 + </a:t>
            </a:r>
            <a:r>
              <a:rPr lang="en-US" sz="1400" dirty="0" err="1">
                <a:ea typeface="+mn-lt"/>
                <a:cs typeface="+mn-lt"/>
              </a:rPr>
              <a:t>dp</a:t>
            </a:r>
            <a:r>
              <a:rPr lang="en-US" sz="1400" dirty="0">
                <a:ea typeface="+mn-lt"/>
                <a:cs typeface="+mn-lt"/>
              </a:rPr>
              <a:t>[0][1] + </a:t>
            </a:r>
            <a:r>
              <a:rPr lang="en-US" sz="1400" dirty="0" err="1">
                <a:ea typeface="+mn-lt"/>
                <a:cs typeface="+mn-lt"/>
              </a:rPr>
              <a:t>dp</a:t>
            </a:r>
            <a:r>
              <a:rPr lang="en-US" sz="1400" dirty="0">
                <a:ea typeface="+mn-lt"/>
                <a:cs typeface="+mn-lt"/>
              </a:rPr>
              <a:t>[1][3] = 15 + 0 + 15 = 30</a:t>
            </a:r>
            <a:endParaRPr lang="en-US" sz="1400" dirty="0">
              <a:cs typeface="Calibri"/>
            </a:endParaRPr>
          </a:p>
          <a:p>
            <a:pPr marL="0" indent="0">
              <a:buNone/>
            </a:pPr>
            <a:r>
              <a:rPr lang="en-US" sz="1400" dirty="0">
                <a:ea typeface="+mn-lt"/>
                <a:cs typeface="+mn-lt"/>
              </a:rPr>
              <a:t>   m = 2 -&gt; 1*1*5 + </a:t>
            </a:r>
            <a:r>
              <a:rPr lang="en-US" sz="1400" dirty="0" err="1">
                <a:ea typeface="+mn-lt"/>
                <a:cs typeface="+mn-lt"/>
              </a:rPr>
              <a:t>dp</a:t>
            </a:r>
            <a:r>
              <a:rPr lang="en-US" sz="1400" dirty="0">
                <a:ea typeface="+mn-lt"/>
                <a:cs typeface="+mn-lt"/>
              </a:rPr>
              <a:t>[0][2] + </a:t>
            </a:r>
            <a:r>
              <a:rPr lang="en-US" sz="1400" dirty="0" err="1">
                <a:ea typeface="+mn-lt"/>
                <a:cs typeface="+mn-lt"/>
              </a:rPr>
              <a:t>dp</a:t>
            </a:r>
            <a:r>
              <a:rPr lang="en-US" sz="1400" dirty="0">
                <a:ea typeface="+mn-lt"/>
                <a:cs typeface="+mn-lt"/>
              </a:rPr>
              <a:t>[2][3] = 5 + 3 + 0 = 5</a:t>
            </a:r>
            <a:endParaRPr lang="en-US" sz="1400" dirty="0">
              <a:cs typeface="Calibri"/>
            </a:endParaRPr>
          </a:p>
          <a:p>
            <a:pPr marL="0" indent="0">
              <a:buNone/>
            </a:pPr>
            <a:r>
              <a:rPr lang="en-US" sz="1400" dirty="0">
                <a:ea typeface="+mn-lt"/>
                <a:cs typeface="+mn-lt"/>
              </a:rPr>
              <a:t>2) </a:t>
            </a:r>
            <a:r>
              <a:rPr lang="en-US" sz="1400" dirty="0" err="1">
                <a:ea typeface="+mn-lt"/>
                <a:cs typeface="+mn-lt"/>
              </a:rPr>
              <a:t>i</a:t>
            </a:r>
            <a:r>
              <a:rPr lang="en-US" sz="1400" dirty="0">
                <a:ea typeface="+mn-lt"/>
                <a:cs typeface="+mn-lt"/>
              </a:rPr>
              <a:t> = 1 j = 4</a:t>
            </a:r>
            <a:endParaRPr lang="en-US" sz="1400" dirty="0">
              <a:cs typeface="Calibri"/>
            </a:endParaRPr>
          </a:p>
          <a:p>
            <a:pPr marL="0" indent="0">
              <a:buNone/>
            </a:pPr>
            <a:r>
              <a:rPr lang="en-US" sz="1400" dirty="0">
                <a:ea typeface="+mn-lt"/>
                <a:cs typeface="+mn-lt"/>
              </a:rPr>
              <a:t>   m = 2 -&gt; 3*1*8 + </a:t>
            </a:r>
            <a:r>
              <a:rPr lang="en-US" sz="1400" dirty="0" err="1">
                <a:ea typeface="+mn-lt"/>
                <a:cs typeface="+mn-lt"/>
              </a:rPr>
              <a:t>dp</a:t>
            </a:r>
            <a:r>
              <a:rPr lang="en-US" sz="1400" dirty="0">
                <a:ea typeface="+mn-lt"/>
                <a:cs typeface="+mn-lt"/>
              </a:rPr>
              <a:t>[1][2] + </a:t>
            </a:r>
            <a:r>
              <a:rPr lang="en-US" sz="1400" dirty="0" err="1">
                <a:ea typeface="+mn-lt"/>
                <a:cs typeface="+mn-lt"/>
              </a:rPr>
              <a:t>dp</a:t>
            </a:r>
            <a:r>
              <a:rPr lang="en-US" sz="1400" dirty="0">
                <a:ea typeface="+mn-lt"/>
                <a:cs typeface="+mn-lt"/>
              </a:rPr>
              <a:t>[2][4] = 24 + 0 + 40 = 64</a:t>
            </a:r>
            <a:endParaRPr lang="en-US" sz="1400" dirty="0">
              <a:cs typeface="Calibri"/>
            </a:endParaRPr>
          </a:p>
          <a:p>
            <a:pPr marL="0" indent="0">
              <a:buNone/>
            </a:pPr>
            <a:r>
              <a:rPr lang="en-US" sz="1400" dirty="0">
                <a:ea typeface="+mn-lt"/>
                <a:cs typeface="+mn-lt"/>
              </a:rPr>
              <a:t>   m = 3 -&gt; 3*5*8 + </a:t>
            </a:r>
            <a:r>
              <a:rPr lang="en-US" sz="1400" dirty="0" err="1">
                <a:ea typeface="+mn-lt"/>
                <a:cs typeface="+mn-lt"/>
              </a:rPr>
              <a:t>dp</a:t>
            </a:r>
            <a:r>
              <a:rPr lang="en-US" sz="1400" dirty="0">
                <a:ea typeface="+mn-lt"/>
                <a:cs typeface="+mn-lt"/>
              </a:rPr>
              <a:t>[1][3] + </a:t>
            </a:r>
            <a:r>
              <a:rPr lang="en-US" sz="1400" dirty="0" err="1">
                <a:ea typeface="+mn-lt"/>
                <a:cs typeface="+mn-lt"/>
              </a:rPr>
              <a:t>dp</a:t>
            </a:r>
            <a:r>
              <a:rPr lang="en-US" sz="1400" dirty="0">
                <a:ea typeface="+mn-lt"/>
                <a:cs typeface="+mn-lt"/>
              </a:rPr>
              <a:t>[3][4] = 120 + 15 + 0 = 135</a:t>
            </a:r>
            <a:endParaRPr lang="en-US" sz="1400" dirty="0">
              <a:cs typeface="Calibri"/>
            </a:endParaRPr>
          </a:p>
          <a:p>
            <a:pPr marL="0" indent="0">
              <a:buNone/>
            </a:pPr>
            <a:r>
              <a:rPr lang="en-US" sz="1400" dirty="0">
                <a:ea typeface="+mn-lt"/>
                <a:cs typeface="+mn-lt"/>
              </a:rPr>
              <a:t>3) </a:t>
            </a:r>
            <a:r>
              <a:rPr lang="en-US" sz="1400" dirty="0" err="1">
                <a:ea typeface="+mn-lt"/>
                <a:cs typeface="+mn-lt"/>
              </a:rPr>
              <a:t>i</a:t>
            </a:r>
            <a:r>
              <a:rPr lang="en-US" sz="1400" dirty="0">
                <a:ea typeface="+mn-lt"/>
                <a:cs typeface="+mn-lt"/>
              </a:rPr>
              <a:t> = 2 j = 5</a:t>
            </a:r>
            <a:endParaRPr lang="en-US" sz="1400" dirty="0">
              <a:cs typeface="Calibri"/>
            </a:endParaRPr>
          </a:p>
          <a:p>
            <a:pPr marL="0" indent="0">
              <a:buNone/>
            </a:pPr>
            <a:r>
              <a:rPr lang="en-US" sz="1400" dirty="0">
                <a:ea typeface="+mn-lt"/>
                <a:cs typeface="+mn-lt"/>
              </a:rPr>
              <a:t>   m = 3 -&gt; 1*5*1 + </a:t>
            </a:r>
            <a:r>
              <a:rPr lang="en-US" sz="1400" dirty="0" err="1">
                <a:ea typeface="+mn-lt"/>
                <a:cs typeface="+mn-lt"/>
              </a:rPr>
              <a:t>dp</a:t>
            </a:r>
            <a:r>
              <a:rPr lang="en-US" sz="1400" dirty="0">
                <a:ea typeface="+mn-lt"/>
                <a:cs typeface="+mn-lt"/>
              </a:rPr>
              <a:t>[2][3] + </a:t>
            </a:r>
            <a:r>
              <a:rPr lang="en-US" sz="1400" dirty="0" err="1">
                <a:ea typeface="+mn-lt"/>
                <a:cs typeface="+mn-lt"/>
              </a:rPr>
              <a:t>dp</a:t>
            </a:r>
            <a:r>
              <a:rPr lang="en-US" sz="1400" dirty="0">
                <a:ea typeface="+mn-lt"/>
                <a:cs typeface="+mn-lt"/>
              </a:rPr>
              <a:t>[3][5] = 5 + 0 + 40 = 45</a:t>
            </a:r>
            <a:endParaRPr lang="en-US" sz="1400" dirty="0">
              <a:cs typeface="Calibri"/>
            </a:endParaRPr>
          </a:p>
          <a:p>
            <a:pPr marL="0" indent="0">
              <a:buNone/>
            </a:pPr>
            <a:r>
              <a:rPr lang="en-US" sz="1400" dirty="0">
                <a:ea typeface="+mn-lt"/>
                <a:cs typeface="+mn-lt"/>
              </a:rPr>
              <a:t>   m = 4 -&gt; 1*8*1 + </a:t>
            </a:r>
            <a:r>
              <a:rPr lang="en-US" sz="1400" dirty="0" err="1">
                <a:ea typeface="+mn-lt"/>
                <a:cs typeface="+mn-lt"/>
              </a:rPr>
              <a:t>dp</a:t>
            </a:r>
            <a:r>
              <a:rPr lang="en-US" sz="1400" dirty="0">
                <a:ea typeface="+mn-lt"/>
                <a:cs typeface="+mn-lt"/>
              </a:rPr>
              <a:t>[2][4] + </a:t>
            </a:r>
            <a:r>
              <a:rPr lang="en-US" sz="1400" dirty="0" err="1">
                <a:ea typeface="+mn-lt"/>
                <a:cs typeface="+mn-lt"/>
              </a:rPr>
              <a:t>dp</a:t>
            </a:r>
            <a:r>
              <a:rPr lang="en-US" sz="1400" dirty="0">
                <a:ea typeface="+mn-lt"/>
                <a:cs typeface="+mn-lt"/>
              </a:rPr>
              <a:t>[4][5] = 8 + 40 + 0 = 48</a:t>
            </a:r>
            <a:endParaRPr lang="en-US" sz="1400" dirty="0">
              <a:cs typeface="Calibri"/>
            </a:endParaRPr>
          </a:p>
        </p:txBody>
      </p:sp>
      <p:sp>
        <p:nvSpPr>
          <p:cNvPr id="5" name="Content Placeholder 2">
            <a:extLst>
              <a:ext uri="{FF2B5EF4-FFF2-40B4-BE49-F238E27FC236}">
                <a16:creationId xmlns:a16="http://schemas.microsoft.com/office/drawing/2014/main" id="{E0C31631-E1EE-4EDA-934C-2627F2EC0431}"/>
              </a:ext>
            </a:extLst>
          </p:cNvPr>
          <p:cNvSpPr txBox="1">
            <a:spLocks/>
          </p:cNvSpPr>
          <p:nvPr/>
        </p:nvSpPr>
        <p:spPr>
          <a:xfrm>
            <a:off x="4501377" y="1239644"/>
            <a:ext cx="4482787" cy="4994314"/>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400" b="1" dirty="0" err="1">
                <a:ea typeface="+mn-lt"/>
                <a:cs typeface="+mn-lt"/>
              </a:rPr>
              <a:t>len</a:t>
            </a:r>
            <a:r>
              <a:rPr lang="en-US" sz="1400" b="1" dirty="0">
                <a:ea typeface="+mn-lt"/>
                <a:cs typeface="+mn-lt"/>
              </a:rPr>
              <a:t> = 4</a:t>
            </a:r>
            <a:endParaRPr lang="en-US" sz="1400" b="1" dirty="0">
              <a:cs typeface="Calibri"/>
            </a:endParaRPr>
          </a:p>
          <a:p>
            <a:pPr marL="0" indent="0">
              <a:buFont typeface="Arial" panose="020B0604020202020204" pitchFamily="34" charset="0"/>
              <a:buNone/>
            </a:pPr>
            <a:r>
              <a:rPr lang="en-US" sz="1400" dirty="0">
                <a:ea typeface="+mn-lt"/>
                <a:cs typeface="+mn-lt"/>
              </a:rPr>
              <a:t>1) </a:t>
            </a:r>
            <a:r>
              <a:rPr lang="en-US" sz="1400" dirty="0" err="1">
                <a:ea typeface="+mn-lt"/>
                <a:cs typeface="+mn-lt"/>
              </a:rPr>
              <a:t>i</a:t>
            </a:r>
            <a:r>
              <a:rPr lang="en-US" sz="1400" dirty="0">
                <a:ea typeface="+mn-lt"/>
                <a:cs typeface="+mn-lt"/>
              </a:rPr>
              <a:t> = 0 j = 4</a:t>
            </a:r>
            <a:endParaRPr lang="en-US" sz="1400" dirty="0">
              <a:cs typeface="Calibri"/>
            </a:endParaRPr>
          </a:p>
          <a:p>
            <a:pPr marL="0" indent="0">
              <a:buFont typeface="Arial" panose="020B0604020202020204" pitchFamily="34" charset="0"/>
              <a:buNone/>
            </a:pPr>
            <a:r>
              <a:rPr lang="en-US" sz="1400" dirty="0">
                <a:ea typeface="+mn-lt"/>
                <a:cs typeface="+mn-lt"/>
              </a:rPr>
              <a:t>   m = 1 -&gt; 1*3*8 + </a:t>
            </a:r>
            <a:r>
              <a:rPr lang="en-US" sz="1400" dirty="0" err="1">
                <a:ea typeface="+mn-lt"/>
                <a:cs typeface="+mn-lt"/>
              </a:rPr>
              <a:t>dp</a:t>
            </a:r>
            <a:r>
              <a:rPr lang="en-US" sz="1400" dirty="0">
                <a:ea typeface="+mn-lt"/>
                <a:cs typeface="+mn-lt"/>
              </a:rPr>
              <a:t>[0][1] + </a:t>
            </a:r>
            <a:r>
              <a:rPr lang="en-US" sz="1400" dirty="0" err="1">
                <a:ea typeface="+mn-lt"/>
                <a:cs typeface="+mn-lt"/>
              </a:rPr>
              <a:t>dp</a:t>
            </a:r>
            <a:r>
              <a:rPr lang="en-US" sz="1400" dirty="0">
                <a:ea typeface="+mn-lt"/>
                <a:cs typeface="+mn-lt"/>
              </a:rPr>
              <a:t>[1][4] = 24 + 0 + 135 = 159</a:t>
            </a:r>
            <a:endParaRPr lang="en-US" sz="1400" dirty="0">
              <a:cs typeface="Calibri"/>
            </a:endParaRPr>
          </a:p>
          <a:p>
            <a:pPr marL="0" indent="0">
              <a:buFont typeface="Arial" panose="020B0604020202020204" pitchFamily="34" charset="0"/>
              <a:buNone/>
            </a:pPr>
            <a:r>
              <a:rPr lang="en-US" sz="1400" dirty="0">
                <a:ea typeface="+mn-lt"/>
                <a:cs typeface="+mn-lt"/>
              </a:rPr>
              <a:t>   m = 2 -&gt; 1*1*8 + </a:t>
            </a:r>
            <a:r>
              <a:rPr lang="en-US" sz="1400" dirty="0" err="1">
                <a:ea typeface="+mn-lt"/>
                <a:cs typeface="+mn-lt"/>
              </a:rPr>
              <a:t>dp</a:t>
            </a:r>
            <a:r>
              <a:rPr lang="en-US" sz="1400" dirty="0">
                <a:ea typeface="+mn-lt"/>
                <a:cs typeface="+mn-lt"/>
              </a:rPr>
              <a:t>[0][2] + </a:t>
            </a:r>
            <a:r>
              <a:rPr lang="en-US" sz="1400" dirty="0" err="1">
                <a:ea typeface="+mn-lt"/>
                <a:cs typeface="+mn-lt"/>
              </a:rPr>
              <a:t>dp</a:t>
            </a:r>
            <a:r>
              <a:rPr lang="en-US" sz="1400" dirty="0">
                <a:ea typeface="+mn-lt"/>
                <a:cs typeface="+mn-lt"/>
              </a:rPr>
              <a:t>[2][4] = 8 + 3 + 40 = 51</a:t>
            </a:r>
            <a:endParaRPr lang="en-US" sz="1400" dirty="0">
              <a:cs typeface="Calibri"/>
            </a:endParaRPr>
          </a:p>
          <a:p>
            <a:pPr marL="0" indent="0">
              <a:buFont typeface="Arial" panose="020B0604020202020204" pitchFamily="34" charset="0"/>
              <a:buNone/>
            </a:pPr>
            <a:r>
              <a:rPr lang="en-US" sz="1400" dirty="0">
                <a:ea typeface="+mn-lt"/>
                <a:cs typeface="+mn-lt"/>
              </a:rPr>
              <a:t>   m = 3 -&gt; 1*5*8 + </a:t>
            </a:r>
            <a:r>
              <a:rPr lang="en-US" sz="1400" dirty="0" err="1">
                <a:ea typeface="+mn-lt"/>
                <a:cs typeface="+mn-lt"/>
              </a:rPr>
              <a:t>dp</a:t>
            </a:r>
            <a:r>
              <a:rPr lang="en-US" sz="1400" dirty="0">
                <a:ea typeface="+mn-lt"/>
                <a:cs typeface="+mn-lt"/>
              </a:rPr>
              <a:t>[0][3] + </a:t>
            </a:r>
            <a:r>
              <a:rPr lang="en-US" sz="1400" dirty="0" err="1">
                <a:ea typeface="+mn-lt"/>
                <a:cs typeface="+mn-lt"/>
              </a:rPr>
              <a:t>dp</a:t>
            </a:r>
            <a:r>
              <a:rPr lang="en-US" sz="1400" dirty="0">
                <a:ea typeface="+mn-lt"/>
                <a:cs typeface="+mn-lt"/>
              </a:rPr>
              <a:t>[3][4] = 40 + 30 + 0 = 70</a:t>
            </a:r>
            <a:endParaRPr lang="en-US" sz="1400" dirty="0">
              <a:cs typeface="Calibri"/>
            </a:endParaRPr>
          </a:p>
          <a:p>
            <a:pPr marL="0" indent="0">
              <a:buFont typeface="Arial" panose="020B0604020202020204" pitchFamily="34" charset="0"/>
              <a:buNone/>
            </a:pPr>
            <a:r>
              <a:rPr lang="en-US" sz="1400" dirty="0">
                <a:ea typeface="+mn-lt"/>
                <a:cs typeface="+mn-lt"/>
              </a:rPr>
              <a:t>2) </a:t>
            </a:r>
            <a:r>
              <a:rPr lang="en-US" sz="1400" dirty="0" err="1">
                <a:ea typeface="+mn-lt"/>
                <a:cs typeface="+mn-lt"/>
              </a:rPr>
              <a:t>i</a:t>
            </a:r>
            <a:r>
              <a:rPr lang="en-US" sz="1400" dirty="0">
                <a:ea typeface="+mn-lt"/>
                <a:cs typeface="+mn-lt"/>
              </a:rPr>
              <a:t> = 1 j = 5</a:t>
            </a:r>
            <a:endParaRPr lang="en-US" sz="1400" dirty="0">
              <a:cs typeface="Calibri"/>
            </a:endParaRPr>
          </a:p>
          <a:p>
            <a:pPr marL="0" indent="0">
              <a:buFont typeface="Arial" panose="020B0604020202020204" pitchFamily="34" charset="0"/>
              <a:buNone/>
            </a:pPr>
            <a:r>
              <a:rPr lang="en-US" sz="1400" dirty="0">
                <a:ea typeface="+mn-lt"/>
                <a:cs typeface="+mn-lt"/>
              </a:rPr>
              <a:t>   m = 2 -&gt; 3*1*1 + </a:t>
            </a:r>
            <a:r>
              <a:rPr lang="en-US" sz="1400" dirty="0" err="1">
                <a:ea typeface="+mn-lt"/>
                <a:cs typeface="+mn-lt"/>
              </a:rPr>
              <a:t>dp</a:t>
            </a:r>
            <a:r>
              <a:rPr lang="en-US" sz="1400" dirty="0">
                <a:ea typeface="+mn-lt"/>
                <a:cs typeface="+mn-lt"/>
              </a:rPr>
              <a:t>[1][2] + </a:t>
            </a:r>
            <a:r>
              <a:rPr lang="en-US" sz="1400" dirty="0" err="1">
                <a:ea typeface="+mn-lt"/>
                <a:cs typeface="+mn-lt"/>
              </a:rPr>
              <a:t>dp</a:t>
            </a:r>
            <a:r>
              <a:rPr lang="en-US" sz="1400" dirty="0">
                <a:ea typeface="+mn-lt"/>
                <a:cs typeface="+mn-lt"/>
              </a:rPr>
              <a:t>[2][5] = 3 + 0 + 48 = 51</a:t>
            </a:r>
            <a:endParaRPr lang="en-US" sz="1400" dirty="0">
              <a:cs typeface="Calibri"/>
            </a:endParaRPr>
          </a:p>
          <a:p>
            <a:pPr marL="0" indent="0">
              <a:buFont typeface="Arial" panose="020B0604020202020204" pitchFamily="34" charset="0"/>
              <a:buNone/>
            </a:pPr>
            <a:r>
              <a:rPr lang="en-US" sz="1400" dirty="0">
                <a:ea typeface="+mn-lt"/>
                <a:cs typeface="+mn-lt"/>
              </a:rPr>
              <a:t>   m = 3 -&gt; 3*5*1 + </a:t>
            </a:r>
            <a:r>
              <a:rPr lang="en-US" sz="1400" dirty="0" err="1">
                <a:ea typeface="+mn-lt"/>
                <a:cs typeface="+mn-lt"/>
              </a:rPr>
              <a:t>dp</a:t>
            </a:r>
            <a:r>
              <a:rPr lang="en-US" sz="1400" dirty="0">
                <a:ea typeface="+mn-lt"/>
                <a:cs typeface="+mn-lt"/>
              </a:rPr>
              <a:t>[1][3] + </a:t>
            </a:r>
            <a:r>
              <a:rPr lang="en-US" sz="1400" dirty="0" err="1">
                <a:ea typeface="+mn-lt"/>
                <a:cs typeface="+mn-lt"/>
              </a:rPr>
              <a:t>dp</a:t>
            </a:r>
            <a:r>
              <a:rPr lang="en-US" sz="1400" dirty="0">
                <a:ea typeface="+mn-lt"/>
                <a:cs typeface="+mn-lt"/>
              </a:rPr>
              <a:t>[3][5] = 15 + 15 + 40 = 70</a:t>
            </a:r>
            <a:endParaRPr lang="en-US" sz="1400" dirty="0">
              <a:cs typeface="Calibri"/>
            </a:endParaRPr>
          </a:p>
          <a:p>
            <a:pPr marL="0" indent="0">
              <a:buFont typeface="Arial" panose="020B0604020202020204" pitchFamily="34" charset="0"/>
              <a:buNone/>
            </a:pPr>
            <a:r>
              <a:rPr lang="en-US" sz="1400" dirty="0">
                <a:ea typeface="+mn-lt"/>
                <a:cs typeface="+mn-lt"/>
              </a:rPr>
              <a:t>   m = 4 -&gt; 3*8*1 + </a:t>
            </a:r>
            <a:r>
              <a:rPr lang="en-US" sz="1400" dirty="0" err="1">
                <a:ea typeface="+mn-lt"/>
                <a:cs typeface="+mn-lt"/>
              </a:rPr>
              <a:t>dp</a:t>
            </a:r>
            <a:r>
              <a:rPr lang="en-US" sz="1400" dirty="0">
                <a:ea typeface="+mn-lt"/>
                <a:cs typeface="+mn-lt"/>
              </a:rPr>
              <a:t>[1][4] + </a:t>
            </a:r>
            <a:r>
              <a:rPr lang="en-US" sz="1400" dirty="0" err="1">
                <a:ea typeface="+mn-lt"/>
                <a:cs typeface="+mn-lt"/>
              </a:rPr>
              <a:t>dp</a:t>
            </a:r>
            <a:r>
              <a:rPr lang="en-US" sz="1400" dirty="0">
                <a:ea typeface="+mn-lt"/>
                <a:cs typeface="+mn-lt"/>
              </a:rPr>
              <a:t>[4][5] = 24 + 135 + 0 = 159</a:t>
            </a:r>
            <a:endParaRPr lang="en-US" sz="1400" dirty="0">
              <a:cs typeface="Calibri"/>
            </a:endParaRPr>
          </a:p>
          <a:p>
            <a:pPr marL="0" indent="0">
              <a:buFont typeface="Arial" panose="020B0604020202020204" pitchFamily="34" charset="0"/>
              <a:buNone/>
            </a:pPr>
            <a:endParaRPr lang="en-US" sz="1400" dirty="0">
              <a:cs typeface="Calibri"/>
            </a:endParaRPr>
          </a:p>
          <a:p>
            <a:pPr marL="0" indent="0">
              <a:buFont typeface="Arial" panose="020B0604020202020204" pitchFamily="34" charset="0"/>
              <a:buNone/>
            </a:pPr>
            <a:r>
              <a:rPr lang="en-US" sz="1400" b="1" dirty="0" err="1">
                <a:ea typeface="+mn-lt"/>
                <a:cs typeface="+mn-lt"/>
              </a:rPr>
              <a:t>len</a:t>
            </a:r>
            <a:r>
              <a:rPr lang="en-US" sz="1400" b="1" dirty="0">
                <a:ea typeface="+mn-lt"/>
                <a:cs typeface="+mn-lt"/>
              </a:rPr>
              <a:t> = 5</a:t>
            </a:r>
            <a:endParaRPr lang="en-US" sz="1400" b="1" dirty="0">
              <a:cs typeface="Calibri"/>
            </a:endParaRPr>
          </a:p>
          <a:p>
            <a:pPr marL="0" indent="0">
              <a:buFont typeface="Arial" panose="020B0604020202020204" pitchFamily="34" charset="0"/>
              <a:buNone/>
            </a:pPr>
            <a:r>
              <a:rPr lang="en-US" sz="1400" dirty="0">
                <a:ea typeface="+mn-lt"/>
                <a:cs typeface="+mn-lt"/>
              </a:rPr>
              <a:t>1) </a:t>
            </a:r>
            <a:r>
              <a:rPr lang="en-US" sz="1400" dirty="0" err="1">
                <a:ea typeface="+mn-lt"/>
                <a:cs typeface="+mn-lt"/>
              </a:rPr>
              <a:t>i</a:t>
            </a:r>
            <a:r>
              <a:rPr lang="en-US" sz="1400" dirty="0">
                <a:ea typeface="+mn-lt"/>
                <a:cs typeface="+mn-lt"/>
              </a:rPr>
              <a:t> = 0 j = 5</a:t>
            </a:r>
            <a:endParaRPr lang="en-US" sz="1400" dirty="0">
              <a:cs typeface="Calibri"/>
            </a:endParaRPr>
          </a:p>
          <a:p>
            <a:pPr marL="0" indent="0">
              <a:buFont typeface="Arial" panose="020B0604020202020204" pitchFamily="34" charset="0"/>
              <a:buNone/>
            </a:pPr>
            <a:r>
              <a:rPr lang="en-US" sz="1400" dirty="0">
                <a:ea typeface="+mn-lt"/>
                <a:cs typeface="+mn-lt"/>
              </a:rPr>
              <a:t>   m = 1 -&gt; 1*3*1 + </a:t>
            </a:r>
            <a:r>
              <a:rPr lang="en-US" sz="1400" dirty="0" err="1">
                <a:ea typeface="+mn-lt"/>
                <a:cs typeface="+mn-lt"/>
              </a:rPr>
              <a:t>dp</a:t>
            </a:r>
            <a:r>
              <a:rPr lang="en-US" sz="1400" dirty="0">
                <a:ea typeface="+mn-lt"/>
                <a:cs typeface="+mn-lt"/>
              </a:rPr>
              <a:t>[0][1] + </a:t>
            </a:r>
            <a:r>
              <a:rPr lang="en-US" sz="1400" dirty="0" err="1">
                <a:ea typeface="+mn-lt"/>
                <a:cs typeface="+mn-lt"/>
              </a:rPr>
              <a:t>dp</a:t>
            </a:r>
            <a:r>
              <a:rPr lang="en-US" sz="1400" dirty="0">
                <a:ea typeface="+mn-lt"/>
                <a:cs typeface="+mn-lt"/>
              </a:rPr>
              <a:t>[1][5] = 3 + 0 + 159 = 162</a:t>
            </a:r>
            <a:endParaRPr lang="en-US" sz="1400" dirty="0">
              <a:cs typeface="Calibri"/>
            </a:endParaRPr>
          </a:p>
          <a:p>
            <a:pPr marL="0" indent="0">
              <a:buFont typeface="Arial" panose="020B0604020202020204" pitchFamily="34" charset="0"/>
              <a:buNone/>
            </a:pPr>
            <a:r>
              <a:rPr lang="en-US" sz="1400" dirty="0">
                <a:ea typeface="+mn-lt"/>
                <a:cs typeface="+mn-lt"/>
              </a:rPr>
              <a:t>   m = 2 -&gt; 1*1*1 + </a:t>
            </a:r>
            <a:r>
              <a:rPr lang="en-US" sz="1400" dirty="0" err="1">
                <a:ea typeface="+mn-lt"/>
                <a:cs typeface="+mn-lt"/>
              </a:rPr>
              <a:t>dp</a:t>
            </a:r>
            <a:r>
              <a:rPr lang="en-US" sz="1400" dirty="0">
                <a:ea typeface="+mn-lt"/>
                <a:cs typeface="+mn-lt"/>
              </a:rPr>
              <a:t>[0][2] + </a:t>
            </a:r>
            <a:r>
              <a:rPr lang="en-US" sz="1400" dirty="0" err="1">
                <a:ea typeface="+mn-lt"/>
                <a:cs typeface="+mn-lt"/>
              </a:rPr>
              <a:t>dp</a:t>
            </a:r>
            <a:r>
              <a:rPr lang="en-US" sz="1400" dirty="0">
                <a:ea typeface="+mn-lt"/>
                <a:cs typeface="+mn-lt"/>
              </a:rPr>
              <a:t>[2][5] = 1 + 3 + 48 = 52</a:t>
            </a:r>
            <a:endParaRPr lang="en-US" sz="1400" dirty="0">
              <a:cs typeface="Calibri"/>
            </a:endParaRPr>
          </a:p>
          <a:p>
            <a:pPr marL="0" indent="0">
              <a:buFont typeface="Arial" panose="020B0604020202020204" pitchFamily="34" charset="0"/>
              <a:buNone/>
            </a:pPr>
            <a:r>
              <a:rPr lang="en-US" sz="1400" dirty="0">
                <a:ea typeface="+mn-lt"/>
                <a:cs typeface="+mn-lt"/>
              </a:rPr>
              <a:t>   m = 3 -&gt; 1*5*1 + </a:t>
            </a:r>
            <a:r>
              <a:rPr lang="en-US" sz="1400" dirty="0" err="1">
                <a:ea typeface="+mn-lt"/>
                <a:cs typeface="+mn-lt"/>
              </a:rPr>
              <a:t>dp</a:t>
            </a:r>
            <a:r>
              <a:rPr lang="en-US" sz="1400" dirty="0">
                <a:ea typeface="+mn-lt"/>
                <a:cs typeface="+mn-lt"/>
              </a:rPr>
              <a:t>[0][3] + </a:t>
            </a:r>
            <a:r>
              <a:rPr lang="en-US" sz="1400" dirty="0" err="1">
                <a:ea typeface="+mn-lt"/>
                <a:cs typeface="+mn-lt"/>
              </a:rPr>
              <a:t>dp</a:t>
            </a:r>
            <a:r>
              <a:rPr lang="en-US" sz="1400" dirty="0">
                <a:ea typeface="+mn-lt"/>
                <a:cs typeface="+mn-lt"/>
              </a:rPr>
              <a:t>[3][5] = 5 + 30 + 40 = 75</a:t>
            </a:r>
            <a:endParaRPr lang="en-US" sz="1400" dirty="0">
              <a:cs typeface="Calibri"/>
            </a:endParaRPr>
          </a:p>
          <a:p>
            <a:pPr marL="0" indent="0">
              <a:buFont typeface="Arial" panose="020B0604020202020204" pitchFamily="34" charset="0"/>
              <a:buNone/>
            </a:pPr>
            <a:r>
              <a:rPr lang="en-US" sz="1400" dirty="0">
                <a:ea typeface="+mn-lt"/>
                <a:cs typeface="+mn-lt"/>
              </a:rPr>
              <a:t>   m = 4 -&gt; 1*8*1 + </a:t>
            </a:r>
            <a:r>
              <a:rPr lang="en-US" sz="1400" dirty="0" err="1">
                <a:ea typeface="+mn-lt"/>
                <a:cs typeface="+mn-lt"/>
              </a:rPr>
              <a:t>dp</a:t>
            </a:r>
            <a:r>
              <a:rPr lang="en-US" sz="1400" dirty="0">
                <a:ea typeface="+mn-lt"/>
                <a:cs typeface="+mn-lt"/>
              </a:rPr>
              <a:t>[0][4] + </a:t>
            </a:r>
            <a:r>
              <a:rPr lang="en-US" sz="1400" dirty="0" err="1">
                <a:ea typeface="+mn-lt"/>
                <a:cs typeface="+mn-lt"/>
              </a:rPr>
              <a:t>dp</a:t>
            </a:r>
            <a:r>
              <a:rPr lang="en-US" sz="1400" dirty="0">
                <a:ea typeface="+mn-lt"/>
                <a:cs typeface="+mn-lt"/>
              </a:rPr>
              <a:t>[4][5] = 8 + 159 + 0 = 167</a:t>
            </a:r>
            <a:endParaRPr lang="en-US" sz="1400" dirty="0">
              <a:cs typeface="Calibri"/>
            </a:endParaRPr>
          </a:p>
          <a:p>
            <a:endParaRPr lang="en-US" dirty="0">
              <a:cs typeface="Calibri"/>
            </a:endParaRPr>
          </a:p>
        </p:txBody>
      </p:sp>
    </p:spTree>
    <p:extLst>
      <p:ext uri="{BB962C8B-B14F-4D97-AF65-F5344CB8AC3E}">
        <p14:creationId xmlns:p14="http://schemas.microsoft.com/office/powerpoint/2010/main" val="199036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C4B4-C367-456B-9CFA-9D74240F07BF}"/>
              </a:ext>
            </a:extLst>
          </p:cNvPr>
          <p:cNvSpPr>
            <a:spLocks noGrp="1"/>
          </p:cNvSpPr>
          <p:nvPr>
            <p:ph type="title"/>
          </p:nvPr>
        </p:nvSpPr>
        <p:spPr/>
        <p:txBody>
          <a:bodyPr/>
          <a:lstStyle/>
          <a:p>
            <a:r>
              <a:rPr lang="en-US" dirty="0">
                <a:cs typeface="Calibri"/>
              </a:rPr>
              <a:t>Subproblem case 1:</a:t>
            </a:r>
            <a:endParaRPr lang="en-US" dirty="0"/>
          </a:p>
        </p:txBody>
      </p:sp>
      <p:sp>
        <p:nvSpPr>
          <p:cNvPr id="3" name="Content Placeholder 2">
            <a:extLst>
              <a:ext uri="{FF2B5EF4-FFF2-40B4-BE49-F238E27FC236}">
                <a16:creationId xmlns:a16="http://schemas.microsoft.com/office/drawing/2014/main" id="{0A7DB5F2-5FA1-4F36-A3BF-C49EC7C6283A}"/>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dirty="0">
                <a:cs typeface="Calibri"/>
              </a:rPr>
              <a:t>Input = </a:t>
            </a:r>
            <a:r>
              <a:rPr lang="en-US" dirty="0">
                <a:ea typeface="+mn-lt"/>
                <a:cs typeface="+mn-lt"/>
              </a:rPr>
              <a:t>[1,3,2,2,2,3,4,3,1]</a:t>
            </a:r>
            <a:endParaRPr lang="en-US" dirty="0">
              <a:cs typeface="Calibri"/>
            </a:endParaRPr>
          </a:p>
          <a:p>
            <a:pPr marL="0" indent="0">
              <a:buNone/>
            </a:pPr>
            <a:r>
              <a:rPr lang="en-US" b="1" dirty="0">
                <a:cs typeface="Calibri"/>
              </a:rPr>
              <a:t>Steps:</a:t>
            </a:r>
          </a:p>
          <a:p>
            <a:pPr marL="514350" indent="-514350">
              <a:buAutoNum type="arabicPeriod"/>
            </a:pPr>
            <a:r>
              <a:rPr lang="en-US" dirty="0">
                <a:ea typeface="+mn-lt"/>
                <a:cs typeface="+mn-lt"/>
              </a:rPr>
              <a:t>Remove 1 -&gt; points += 1*1            input = [3,2,2,2,3,4,3,1]</a:t>
            </a:r>
            <a:endParaRPr lang="en-US" dirty="0">
              <a:cs typeface="Calibri"/>
            </a:endParaRPr>
          </a:p>
          <a:p>
            <a:pPr marL="514350" indent="-514350">
              <a:buAutoNum type="arabicPeriod"/>
            </a:pPr>
            <a:r>
              <a:rPr lang="en-US" dirty="0">
                <a:ea typeface="+mn-lt"/>
                <a:cs typeface="+mn-lt"/>
              </a:rPr>
              <a:t>Remove 3 -&gt; points += 1*1            input = [2,2,2,3,4,3,1]</a:t>
            </a:r>
            <a:endParaRPr lang="en-US" dirty="0">
              <a:cs typeface="Calibri"/>
            </a:endParaRPr>
          </a:p>
          <a:p>
            <a:pPr marL="514350" indent="-514350">
              <a:buAutoNum type="arabicPeriod"/>
            </a:pPr>
            <a:r>
              <a:rPr lang="en-US" dirty="0">
                <a:ea typeface="+mn-lt"/>
                <a:cs typeface="+mn-lt"/>
              </a:rPr>
              <a:t>Remove 2 -&gt; points += 3*3            input = [3,4,3,1]</a:t>
            </a:r>
            <a:endParaRPr lang="en-US" dirty="0">
              <a:cs typeface="Calibri"/>
            </a:endParaRPr>
          </a:p>
          <a:p>
            <a:pPr marL="514350" indent="-514350">
              <a:buAutoNum type="arabicPeriod"/>
            </a:pPr>
            <a:r>
              <a:rPr lang="en-US" dirty="0">
                <a:ea typeface="+mn-lt"/>
                <a:cs typeface="+mn-lt"/>
              </a:rPr>
              <a:t>Remove 3 -&gt; points += 1*1            input = [4, 3, 1]</a:t>
            </a:r>
          </a:p>
          <a:p>
            <a:pPr marL="514350" indent="-514350">
              <a:buAutoNum type="arabicPeriod"/>
            </a:pPr>
            <a:r>
              <a:rPr lang="en-US" dirty="0">
                <a:cs typeface="Calibri"/>
              </a:rPr>
              <a:t>Remove 4 -&gt; points += 1*1            input = [3,1]</a:t>
            </a:r>
          </a:p>
          <a:p>
            <a:pPr marL="514350" indent="-514350">
              <a:buAutoNum type="arabicPeriod"/>
            </a:pPr>
            <a:r>
              <a:rPr lang="en-US" dirty="0">
                <a:cs typeface="Calibri"/>
              </a:rPr>
              <a:t>Remove 3 -&gt; points += 1*1            input = [1]</a:t>
            </a:r>
          </a:p>
          <a:p>
            <a:pPr marL="514350" indent="-514350">
              <a:buAutoNum type="arabicPeriod"/>
            </a:pPr>
            <a:r>
              <a:rPr lang="en-US" dirty="0">
                <a:ea typeface="+mn-lt"/>
                <a:cs typeface="+mn-lt"/>
              </a:rPr>
              <a:t>Remove 1 -&gt; points += 1*1            input = NULL</a:t>
            </a:r>
          </a:p>
          <a:p>
            <a:endParaRPr lang="en-US">
              <a:ea typeface="+mn-lt"/>
              <a:cs typeface="+mn-lt"/>
            </a:endParaRPr>
          </a:p>
          <a:p>
            <a:pPr marL="0" indent="0">
              <a:buNone/>
            </a:pPr>
            <a:r>
              <a:rPr lang="en-US" b="1" dirty="0">
                <a:ea typeface="+mn-lt"/>
                <a:cs typeface="+mn-lt"/>
              </a:rPr>
              <a:t>Total points = 13</a:t>
            </a:r>
            <a:endParaRPr lang="en-US" b="1" dirty="0">
              <a:cs typeface="Calibri"/>
            </a:endParaRPr>
          </a:p>
          <a:p>
            <a:endParaRPr lang="en-US" dirty="0">
              <a:cs typeface="Calibri"/>
            </a:endParaRPr>
          </a:p>
        </p:txBody>
      </p:sp>
    </p:spTree>
    <p:extLst>
      <p:ext uri="{BB962C8B-B14F-4D97-AF65-F5344CB8AC3E}">
        <p14:creationId xmlns:p14="http://schemas.microsoft.com/office/powerpoint/2010/main" val="152651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C4B4-C367-456B-9CFA-9D74240F07BF}"/>
              </a:ext>
            </a:extLst>
          </p:cNvPr>
          <p:cNvSpPr>
            <a:spLocks noGrp="1"/>
          </p:cNvSpPr>
          <p:nvPr>
            <p:ph type="title"/>
          </p:nvPr>
        </p:nvSpPr>
        <p:spPr/>
        <p:txBody>
          <a:bodyPr/>
          <a:lstStyle/>
          <a:p>
            <a:r>
              <a:rPr lang="en-US" dirty="0">
                <a:cs typeface="Calibri"/>
              </a:rPr>
              <a:t>Subproblem case 2:</a:t>
            </a:r>
            <a:endParaRPr lang="en-US" dirty="0"/>
          </a:p>
        </p:txBody>
      </p:sp>
      <p:sp>
        <p:nvSpPr>
          <p:cNvPr id="3" name="Content Placeholder 2">
            <a:extLst>
              <a:ext uri="{FF2B5EF4-FFF2-40B4-BE49-F238E27FC236}">
                <a16:creationId xmlns:a16="http://schemas.microsoft.com/office/drawing/2014/main" id="{0A7DB5F2-5FA1-4F36-A3BF-C49EC7C6283A}"/>
              </a:ext>
            </a:extLst>
          </p:cNvPr>
          <p:cNvSpPr>
            <a:spLocks noGrp="1"/>
          </p:cNvSpPr>
          <p:nvPr>
            <p:ph idx="1"/>
          </p:nvPr>
        </p:nvSpPr>
        <p:spPr/>
        <p:txBody>
          <a:bodyPr vert="horz" lIns="91440" tIns="45720" rIns="91440" bIns="45720" rtlCol="0" anchor="t">
            <a:normAutofit fontScale="92500"/>
          </a:bodyPr>
          <a:lstStyle/>
          <a:p>
            <a:pPr marL="0" indent="0">
              <a:buNone/>
            </a:pPr>
            <a:r>
              <a:rPr lang="en-US" dirty="0">
                <a:cs typeface="Calibri"/>
              </a:rPr>
              <a:t>Input = </a:t>
            </a:r>
            <a:r>
              <a:rPr lang="en-US" dirty="0">
                <a:ea typeface="+mn-lt"/>
                <a:cs typeface="+mn-lt"/>
              </a:rPr>
              <a:t>[1,3,2,2,2,3,4,3,1]</a:t>
            </a:r>
            <a:endParaRPr lang="en-US" dirty="0">
              <a:cs typeface="Calibri"/>
            </a:endParaRPr>
          </a:p>
          <a:p>
            <a:pPr marL="0" indent="0">
              <a:buNone/>
            </a:pPr>
            <a:r>
              <a:rPr lang="en-US" b="1" dirty="0">
                <a:cs typeface="Calibri"/>
              </a:rPr>
              <a:t>Steps:</a:t>
            </a:r>
          </a:p>
          <a:p>
            <a:pPr marL="514350" indent="-514350">
              <a:buAutoNum type="arabicPeriod"/>
            </a:pPr>
            <a:r>
              <a:rPr lang="en-US" dirty="0">
                <a:ea typeface="+mn-lt"/>
                <a:cs typeface="+mn-lt"/>
              </a:rPr>
              <a:t>Remove 2 -&gt; points += 3*3    input = [1,3,3,4,3,1]</a:t>
            </a:r>
            <a:endParaRPr lang="en-US" dirty="0">
              <a:cs typeface="Calibri"/>
            </a:endParaRPr>
          </a:p>
          <a:p>
            <a:pPr marL="514350" indent="-514350">
              <a:buAutoNum type="arabicPeriod"/>
            </a:pPr>
            <a:r>
              <a:rPr lang="en-US" dirty="0">
                <a:ea typeface="+mn-lt"/>
                <a:cs typeface="+mn-lt"/>
              </a:rPr>
              <a:t>Remove 4 -&gt; points += 1*1    input = [1,3,3,3,1]</a:t>
            </a:r>
            <a:endParaRPr lang="en-US" dirty="0">
              <a:cs typeface="Calibri"/>
            </a:endParaRPr>
          </a:p>
          <a:p>
            <a:pPr marL="514350" indent="-514350">
              <a:buAutoNum type="arabicPeriod"/>
            </a:pPr>
            <a:r>
              <a:rPr lang="en-US" dirty="0">
                <a:ea typeface="+mn-lt"/>
                <a:cs typeface="+mn-lt"/>
              </a:rPr>
              <a:t>Remove 3 -&gt; points += 3*3    input = [1,1]</a:t>
            </a:r>
            <a:endParaRPr lang="en-US" dirty="0">
              <a:cs typeface="Calibri"/>
            </a:endParaRPr>
          </a:p>
          <a:p>
            <a:pPr marL="514350" indent="-514350">
              <a:buAutoNum type="arabicPeriod"/>
            </a:pPr>
            <a:r>
              <a:rPr lang="en-US" dirty="0">
                <a:ea typeface="+mn-lt"/>
                <a:cs typeface="+mn-lt"/>
              </a:rPr>
              <a:t>Remove 1 -&gt; points += 2*2       input = NULL</a:t>
            </a:r>
          </a:p>
          <a:p>
            <a:endParaRPr lang="en-US">
              <a:ea typeface="+mn-lt"/>
              <a:cs typeface="+mn-lt"/>
            </a:endParaRPr>
          </a:p>
          <a:p>
            <a:pPr marL="0" indent="0">
              <a:buNone/>
            </a:pPr>
            <a:r>
              <a:rPr lang="en-US" b="1" dirty="0">
                <a:ea typeface="+mn-lt"/>
                <a:cs typeface="+mn-lt"/>
              </a:rPr>
              <a:t>Total points = 23</a:t>
            </a:r>
            <a:endParaRPr lang="en-US" b="1" dirty="0">
              <a:cs typeface="Calibri"/>
            </a:endParaRPr>
          </a:p>
          <a:p>
            <a:endParaRPr lang="en-US" dirty="0">
              <a:cs typeface="Calibri"/>
            </a:endParaRPr>
          </a:p>
        </p:txBody>
      </p:sp>
    </p:spTree>
    <p:extLst>
      <p:ext uri="{BB962C8B-B14F-4D97-AF65-F5344CB8AC3E}">
        <p14:creationId xmlns:p14="http://schemas.microsoft.com/office/powerpoint/2010/main" val="8324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188016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01A7-465E-4918-A488-A5821F2D6767}"/>
              </a:ext>
            </a:extLst>
          </p:cNvPr>
          <p:cNvSpPr>
            <a:spLocks noGrp="1"/>
          </p:cNvSpPr>
          <p:nvPr>
            <p:ph type="title"/>
          </p:nvPr>
        </p:nvSpPr>
        <p:spPr/>
        <p:txBody>
          <a:bodyPr/>
          <a:lstStyle/>
          <a:p>
            <a:r>
              <a:rPr lang="en-US" dirty="0">
                <a:cs typeface="Calibri"/>
              </a:rPr>
              <a:t>Top-Down</a:t>
            </a:r>
            <a:endParaRPr lang="en-US" dirty="0"/>
          </a:p>
        </p:txBody>
      </p:sp>
      <p:sp>
        <p:nvSpPr>
          <p:cNvPr id="3" name="Content Placeholder 2">
            <a:extLst>
              <a:ext uri="{FF2B5EF4-FFF2-40B4-BE49-F238E27FC236}">
                <a16:creationId xmlns:a16="http://schemas.microsoft.com/office/drawing/2014/main" id="{89FCF039-3993-4C0A-937F-15A33C2965FB}"/>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dirty="0">
                <a:cs typeface="Calibri"/>
              </a:rPr>
              <a:t>Boxes =  [1,1,2,3,1,1,5,6]</a:t>
            </a:r>
            <a:endParaRPr lang="en-US" dirty="0">
              <a:ea typeface="+mn-lt"/>
              <a:cs typeface="+mn-lt"/>
            </a:endParaRPr>
          </a:p>
          <a:p>
            <a:pPr marL="0" indent="0">
              <a:buNone/>
            </a:pPr>
            <a:endParaRPr lang="en-US" dirty="0">
              <a:cs typeface="Calibri"/>
            </a:endParaRPr>
          </a:p>
          <a:p>
            <a:pPr marL="0" indent="0">
              <a:buNone/>
            </a:pPr>
            <a:r>
              <a:rPr lang="en-US" b="1" dirty="0">
                <a:ea typeface="+mn-lt"/>
                <a:cs typeface="+mn-lt"/>
              </a:rPr>
              <a:t>Case 1:</a:t>
            </a:r>
            <a:r>
              <a:rPr lang="en-US" dirty="0">
                <a:ea typeface="+mn-lt"/>
                <a:cs typeface="+mn-lt"/>
              </a:rPr>
              <a:t> Count (k) all the same colored boxes which are already grouped together</a:t>
            </a:r>
            <a:endParaRPr lang="en-US" dirty="0">
              <a:cs typeface="Calibri"/>
            </a:endParaRPr>
          </a:p>
          <a:p>
            <a:r>
              <a:rPr lang="en-US" dirty="0">
                <a:ea typeface="+mn-lt"/>
                <a:cs typeface="+mn-lt"/>
              </a:rPr>
              <a:t>Here the starting box is of color 1</a:t>
            </a:r>
            <a:endParaRPr lang="en-US" dirty="0"/>
          </a:p>
          <a:p>
            <a:r>
              <a:rPr lang="en-US" dirty="0">
                <a:ea typeface="+mn-lt"/>
                <a:cs typeface="+mn-lt"/>
              </a:rPr>
              <a:t>The count for color 1 is 2 (k = 2)</a:t>
            </a:r>
            <a:endParaRPr lang="en-US" dirty="0"/>
          </a:p>
          <a:p>
            <a:r>
              <a:rPr lang="en-US" dirty="0">
                <a:ea typeface="+mn-lt"/>
                <a:cs typeface="+mn-lt"/>
              </a:rPr>
              <a:t>Remove initial boxes of color 1, hence remaining Boxes = [2,3,1,1,5,6]</a:t>
            </a:r>
            <a:endParaRPr lang="en-US" dirty="0"/>
          </a:p>
          <a:p>
            <a:endParaRPr lang="en-US" dirty="0">
              <a:ea typeface="+mn-lt"/>
              <a:cs typeface="+mn-lt"/>
            </a:endParaRPr>
          </a:p>
          <a:p>
            <a:pPr marL="0" indent="0">
              <a:buNone/>
            </a:pPr>
            <a:r>
              <a:rPr lang="en-US" b="1" i="1" dirty="0">
                <a:ea typeface="+mn-lt"/>
                <a:cs typeface="+mn-lt"/>
              </a:rPr>
              <a:t>Ans1 = (2*2) + dfs(remaining Boxes)</a:t>
            </a:r>
            <a:endParaRPr lang="en-US" b="1" i="1">
              <a:cs typeface="Calibri"/>
            </a:endParaRPr>
          </a:p>
          <a:p>
            <a:endParaRPr lang="en-US"/>
          </a:p>
          <a:p>
            <a:pPr marL="0" indent="0">
              <a:buNone/>
            </a:pPr>
            <a:r>
              <a:rPr lang="en-US" b="1" dirty="0">
                <a:ea typeface="+mn-lt"/>
                <a:cs typeface="+mn-lt"/>
              </a:rPr>
              <a:t>Case 2: </a:t>
            </a:r>
            <a:r>
              <a:rPr lang="en-US" dirty="0">
                <a:ea typeface="+mn-lt"/>
                <a:cs typeface="+mn-lt"/>
              </a:rPr>
              <a:t>Bring same colored boxes together</a:t>
            </a:r>
            <a:endParaRPr lang="en-US" dirty="0">
              <a:cs typeface="Calibri"/>
            </a:endParaRPr>
          </a:p>
          <a:p>
            <a:r>
              <a:rPr lang="en-US" dirty="0">
                <a:ea typeface="+mn-lt"/>
                <a:cs typeface="+mn-lt"/>
              </a:rPr>
              <a:t>Find other boxes of same color as the start index, here the starting box color is 1</a:t>
            </a:r>
            <a:endParaRPr lang="en-US" dirty="0"/>
          </a:p>
          <a:p>
            <a:r>
              <a:rPr lang="en-US" dirty="0">
                <a:ea typeface="+mn-lt"/>
                <a:cs typeface="+mn-lt"/>
              </a:rPr>
              <a:t>Now split in two groups:</a:t>
            </a:r>
            <a:endParaRPr lang="en-US" dirty="0"/>
          </a:p>
          <a:p>
            <a:pPr lvl="1"/>
            <a:r>
              <a:rPr lang="en-US" dirty="0">
                <a:ea typeface="+mn-lt"/>
                <a:cs typeface="+mn-lt"/>
              </a:rPr>
              <a:t>Boxes before the starting box of color 1 form group 1 - [2,3] </a:t>
            </a:r>
            <a:endParaRPr lang="en-US" dirty="0">
              <a:cs typeface="Calibri"/>
            </a:endParaRPr>
          </a:p>
          <a:p>
            <a:pPr lvl="1"/>
            <a:r>
              <a:rPr lang="en-US" dirty="0">
                <a:ea typeface="+mn-lt"/>
                <a:cs typeface="+mn-lt"/>
              </a:rPr>
              <a:t>Boxes which start with the starting box of color 1 form group 2 - [1,1,5,6]</a:t>
            </a:r>
            <a:endParaRPr lang="en-US" dirty="0">
              <a:cs typeface="Calibri"/>
            </a:endParaRPr>
          </a:p>
          <a:p>
            <a:endParaRPr lang="en-US"/>
          </a:p>
          <a:p>
            <a:pPr marL="0" indent="0">
              <a:buNone/>
            </a:pPr>
            <a:r>
              <a:rPr lang="en-US" b="1" i="1" dirty="0">
                <a:ea typeface="+mn-lt"/>
                <a:cs typeface="+mn-lt"/>
              </a:rPr>
              <a:t>Ans2 = dfs(group1, 0) + dfs(group2, k)</a:t>
            </a:r>
            <a:endParaRPr lang="en-US" b="1" i="1" dirty="0">
              <a:cs typeface="Calibri"/>
            </a:endParaRPr>
          </a:p>
          <a:p>
            <a:endParaRPr lang="en-US"/>
          </a:p>
          <a:p>
            <a:pPr marL="0" indent="0">
              <a:buNone/>
            </a:pPr>
            <a:r>
              <a:rPr lang="en-US" b="1" i="1" dirty="0">
                <a:ea typeface="+mn-lt"/>
                <a:cs typeface="+mn-lt"/>
              </a:rPr>
              <a:t>Ans = max(Ans1, Ans2)  </a:t>
            </a:r>
            <a:endParaRPr lang="en-US" b="1" i="1" dirty="0">
              <a:cs typeface="Calibri"/>
            </a:endParaRPr>
          </a:p>
          <a:p>
            <a:endParaRPr lang="en-US" dirty="0">
              <a:cs typeface="Calibri"/>
            </a:endParaRPr>
          </a:p>
        </p:txBody>
      </p:sp>
    </p:spTree>
    <p:extLst>
      <p:ext uri="{BB962C8B-B14F-4D97-AF65-F5344CB8AC3E}">
        <p14:creationId xmlns:p14="http://schemas.microsoft.com/office/powerpoint/2010/main" val="178224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r>
              <a:rPr lang="en-US" dirty="0"/>
              <a:t>Boxes = [1,2,1]</a:t>
            </a:r>
          </a:p>
          <a:p>
            <a:pPr marL="0" indent="0">
              <a:buNone/>
            </a:pPr>
            <a:r>
              <a:rPr lang="en-US" dirty="0"/>
              <a:t>Dp[3][3][3] =</a:t>
            </a:r>
            <a:endParaRPr lang="en-US" dirty="0">
              <a:cs typeface="Calibri"/>
            </a:endParaRPr>
          </a:p>
          <a:p>
            <a:pPr marL="0" indent="0">
              <a:buNone/>
            </a:pPr>
            <a:r>
              <a:rPr lang="en-US" dirty="0"/>
              <a:t>{</a:t>
            </a:r>
          </a:p>
          <a:p>
            <a:pPr marL="0" indent="0">
              <a:buNone/>
            </a:pPr>
            <a:r>
              <a:rPr lang="en-US" dirty="0"/>
              <a:t>   {1,  ,  }, {2,   , },  {5,   ,  },</a:t>
            </a:r>
          </a:p>
          <a:p>
            <a:pPr marL="0" indent="0">
              <a:buNone/>
            </a:pPr>
            <a:r>
              <a:rPr lang="en-US" dirty="0"/>
              <a:t>   {  ,  ,  }, {1, 4, }, {2, 5,  },</a:t>
            </a:r>
          </a:p>
          <a:p>
            <a:pPr marL="0" indent="0">
              <a:buNone/>
            </a:pPr>
            <a:r>
              <a:rPr lang="en-US" dirty="0"/>
              <a:t>   {  ,  ,  }, {  ,   , }, {1, 4, 9},</a:t>
            </a:r>
          </a:p>
          <a:p>
            <a:pPr marL="0" indent="0">
              <a:buNone/>
            </a:pPr>
            <a:r>
              <a:rPr lang="en-US" dirty="0"/>
              <a:t>}</a:t>
            </a:r>
          </a:p>
          <a:p>
            <a:pPr marL="0" indent="0">
              <a:buNone/>
            </a:pPr>
            <a:r>
              <a:rPr lang="en-US" b="1" dirty="0">
                <a:cs typeface="Calibri"/>
              </a:rPr>
              <a:t>Case1: </a:t>
            </a:r>
            <a:r>
              <a:rPr lang="en-US" dirty="0">
                <a:cs typeface="Calibri"/>
              </a:rPr>
              <a:t>Dp[</a:t>
            </a:r>
            <a:r>
              <a:rPr lang="en-US" dirty="0" err="1">
                <a:cs typeface="Calibri"/>
              </a:rPr>
              <a:t>i</a:t>
            </a:r>
            <a:r>
              <a:rPr lang="en-US" dirty="0">
                <a:cs typeface="Calibri"/>
              </a:rPr>
              <a:t>][j][k] = (</a:t>
            </a:r>
            <a:r>
              <a:rPr lang="en-US" dirty="0">
                <a:ea typeface="+mn-lt"/>
                <a:cs typeface="+mn-lt"/>
              </a:rPr>
              <a:t>k*k) + Dp[i+1][j][0];</a:t>
            </a:r>
            <a:endParaRPr lang="en-US" dirty="0">
              <a:cs typeface="Calibri"/>
            </a:endParaRPr>
          </a:p>
          <a:p>
            <a:pPr marL="0" indent="0">
              <a:buNone/>
            </a:pPr>
            <a:r>
              <a:rPr lang="en-US" b="1" dirty="0">
                <a:cs typeface="Calibri"/>
              </a:rPr>
              <a:t>Case2:</a:t>
            </a:r>
            <a:r>
              <a:rPr lang="en-US" b="1" dirty="0">
                <a:ea typeface="+mn-lt"/>
                <a:cs typeface="+mn-lt"/>
              </a:rPr>
              <a:t> </a:t>
            </a:r>
            <a:r>
              <a:rPr lang="en-US" dirty="0">
                <a:ea typeface="+mn-lt"/>
                <a:cs typeface="+mn-lt"/>
              </a:rPr>
              <a:t>Dp[</a:t>
            </a:r>
            <a:r>
              <a:rPr lang="en-US" dirty="0" err="1">
                <a:ea typeface="+mn-lt"/>
                <a:cs typeface="+mn-lt"/>
              </a:rPr>
              <a:t>i</a:t>
            </a:r>
            <a:r>
              <a:rPr lang="en-US" dirty="0">
                <a:ea typeface="+mn-lt"/>
                <a:cs typeface="+mn-lt"/>
              </a:rPr>
              <a:t>][j][k]= max(Dp[</a:t>
            </a:r>
            <a:r>
              <a:rPr lang="en-US" dirty="0" err="1">
                <a:ea typeface="+mn-lt"/>
                <a:cs typeface="+mn-lt"/>
              </a:rPr>
              <a:t>i</a:t>
            </a:r>
            <a:r>
              <a:rPr lang="en-US" dirty="0">
                <a:ea typeface="+mn-lt"/>
                <a:cs typeface="+mn-lt"/>
              </a:rPr>
              <a:t>][j][k], Dp[i+1][m-1][0] + Dp[m][j][k+1]); where m is the index whose color is same as that of the starting box color and is not grouped with the starting color boxes</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17603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Strange printer:</a:t>
            </a:r>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marL="0" indent="0">
              <a:buNone/>
            </a:pPr>
            <a:r>
              <a:rPr lang="en-US" b="1" dirty="0">
                <a:cs typeface="Calibri"/>
              </a:rPr>
              <a:t>LC#664: </a:t>
            </a:r>
            <a:r>
              <a:rPr lang="en-US" dirty="0">
                <a:ea typeface="+mn-lt"/>
                <a:cs typeface="+mn-lt"/>
              </a:rPr>
              <a:t>There is a strange printer with the following two special requirements:</a:t>
            </a:r>
            <a:endParaRPr lang="en-US" dirty="0">
              <a:cs typeface="Calibri"/>
            </a:endParaRPr>
          </a:p>
          <a:p>
            <a:r>
              <a:rPr lang="en-US" dirty="0">
                <a:ea typeface="+mn-lt"/>
                <a:cs typeface="+mn-lt"/>
              </a:rPr>
              <a:t>The printer can only print a sequence of the same character each time.</a:t>
            </a:r>
            <a:endParaRPr lang="en-US" dirty="0"/>
          </a:p>
          <a:p>
            <a:r>
              <a:rPr lang="en-US" dirty="0">
                <a:ea typeface="+mn-lt"/>
                <a:cs typeface="+mn-lt"/>
              </a:rPr>
              <a:t>At each turn, the printer can print new characters starting from and ending at any places, and will cover the original existing characters.</a:t>
            </a:r>
          </a:p>
          <a:p>
            <a:pPr marL="0" indent="0">
              <a:buNone/>
            </a:pPr>
            <a:r>
              <a:rPr lang="en-US" dirty="0">
                <a:ea typeface="+mn-lt"/>
                <a:cs typeface="+mn-lt"/>
              </a:rPr>
              <a:t>Given a string consists of lower English letters only, your job is to count the minimum number of turns the printer needed in order to print it.</a:t>
            </a:r>
            <a:endParaRPr lang="en-US">
              <a:cs typeface="Calibri"/>
            </a:endParaRPr>
          </a:p>
          <a:p>
            <a:pPr marL="0" indent="0">
              <a:buNone/>
            </a:pPr>
            <a:endParaRPr lang="en-US" dirty="0"/>
          </a:p>
          <a:p>
            <a:pPr marL="0" indent="0">
              <a:buNone/>
            </a:pPr>
            <a:r>
              <a:rPr lang="en-US" dirty="0"/>
              <a:t>Test cases:</a:t>
            </a:r>
            <a:endParaRPr lang="en-US" dirty="0">
              <a:cs typeface="Calibri"/>
            </a:endParaRPr>
          </a:p>
          <a:p>
            <a:r>
              <a:rPr lang="en-US" sz="3100" dirty="0">
                <a:ea typeface="+mn-lt"/>
                <a:cs typeface="+mn-lt"/>
              </a:rPr>
              <a:t>Input: "</a:t>
            </a:r>
            <a:r>
              <a:rPr lang="en-US" sz="3100" dirty="0" err="1">
                <a:ea typeface="+mn-lt"/>
                <a:cs typeface="+mn-lt"/>
              </a:rPr>
              <a:t>aabbcc</a:t>
            </a:r>
            <a:r>
              <a:rPr lang="en-US" sz="3100" dirty="0">
                <a:ea typeface="+mn-lt"/>
                <a:cs typeface="+mn-lt"/>
              </a:rPr>
              <a:t>"; Output: 3 (operation 1: print "aa", operation 2: print "bb", operation 3: print "cc") </a:t>
            </a:r>
            <a:endParaRPr lang="en-US" dirty="0">
              <a:cs typeface="Calibri"/>
            </a:endParaRPr>
          </a:p>
          <a:p>
            <a:r>
              <a:rPr lang="en-US" sz="3100" dirty="0">
                <a:ea typeface="+mn-lt"/>
                <a:cs typeface="+mn-lt"/>
              </a:rPr>
              <a:t>Input: "</a:t>
            </a:r>
            <a:r>
              <a:rPr lang="en-US" sz="3100" dirty="0" err="1">
                <a:ea typeface="+mn-lt"/>
                <a:cs typeface="+mn-lt"/>
              </a:rPr>
              <a:t>aabbccaa</a:t>
            </a:r>
            <a:r>
              <a:rPr lang="en-US" sz="3100" dirty="0">
                <a:ea typeface="+mn-lt"/>
                <a:cs typeface="+mn-lt"/>
              </a:rPr>
              <a:t>"; Output: 3 (Operation 1: print "</a:t>
            </a:r>
            <a:r>
              <a:rPr lang="en-US" sz="3100" dirty="0" err="1">
                <a:ea typeface="+mn-lt"/>
                <a:cs typeface="+mn-lt"/>
              </a:rPr>
              <a:t>aaaaaaaa</a:t>
            </a:r>
            <a:r>
              <a:rPr lang="en-US" sz="3100" dirty="0">
                <a:ea typeface="+mn-lt"/>
                <a:cs typeface="+mn-lt"/>
              </a:rPr>
              <a:t>", operation 2: replace "aa" with "bb" in index 2 and 3, operation 3: replace "aa" with "cc" in index 4 and 5)</a:t>
            </a:r>
            <a:endParaRPr lang="en-US">
              <a:cs typeface="Calibri"/>
            </a:endParaRPr>
          </a:p>
        </p:txBody>
      </p:sp>
    </p:spTree>
    <p:extLst>
      <p:ext uri="{BB962C8B-B14F-4D97-AF65-F5344CB8AC3E}">
        <p14:creationId xmlns:p14="http://schemas.microsoft.com/office/powerpoint/2010/main" val="73867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F87C-CF69-489D-B372-CBDA51093B61}"/>
              </a:ext>
            </a:extLst>
          </p:cNvPr>
          <p:cNvSpPr>
            <a:spLocks noGrp="1"/>
          </p:cNvSpPr>
          <p:nvPr>
            <p:ph type="title"/>
          </p:nvPr>
        </p:nvSpPr>
        <p:spPr/>
        <p:txBody>
          <a:bodyPr/>
          <a:lstStyle/>
          <a:p>
            <a:r>
              <a:rPr lang="en-US" dirty="0">
                <a:cs typeface="Calibri"/>
              </a:rPr>
              <a:t>Subproblem</a:t>
            </a:r>
            <a:endParaRPr lang="en-US" dirty="0"/>
          </a:p>
        </p:txBody>
      </p:sp>
      <p:sp>
        <p:nvSpPr>
          <p:cNvPr id="3" name="Content Placeholder 2">
            <a:extLst>
              <a:ext uri="{FF2B5EF4-FFF2-40B4-BE49-F238E27FC236}">
                <a16:creationId xmlns:a16="http://schemas.microsoft.com/office/drawing/2014/main" id="{CECDFB01-CA31-4BC7-8484-FC974ED5CB05}"/>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US" dirty="0">
                <a:ea typeface="+mn-lt"/>
                <a:cs typeface="+mn-lt"/>
              </a:rPr>
              <a:t>S = "ABA"</a:t>
            </a:r>
            <a:endParaRPr lang="en-US" dirty="0">
              <a:cs typeface="Calibri"/>
            </a:endParaRPr>
          </a:p>
          <a:p>
            <a:pPr marL="0" indent="0">
              <a:buNone/>
            </a:pPr>
            <a:r>
              <a:rPr lang="en-US" b="1" dirty="0">
                <a:ea typeface="+mn-lt"/>
                <a:cs typeface="+mn-lt"/>
              </a:rPr>
              <a:t>Case 1: </a:t>
            </a:r>
            <a:endParaRPr lang="en-US">
              <a:cs typeface="Calibri"/>
            </a:endParaRPr>
          </a:p>
          <a:p>
            <a:r>
              <a:rPr lang="en-US" dirty="0">
                <a:ea typeface="+mn-lt"/>
                <a:cs typeface="+mn-lt"/>
              </a:rPr>
              <a:t>Print "A" - remaining "BA" - 1 turn</a:t>
            </a:r>
            <a:endParaRPr lang="en-US" dirty="0"/>
          </a:p>
          <a:p>
            <a:r>
              <a:rPr lang="en-US" dirty="0">
                <a:ea typeface="+mn-lt"/>
                <a:cs typeface="+mn-lt"/>
              </a:rPr>
              <a:t>Print "B" - remaining "A" - 1 turn</a:t>
            </a:r>
            <a:endParaRPr lang="en-US" dirty="0"/>
          </a:p>
          <a:p>
            <a:r>
              <a:rPr lang="en-US" dirty="0">
                <a:ea typeface="+mn-lt"/>
                <a:cs typeface="+mn-lt"/>
              </a:rPr>
              <a:t>Print "A" - remaining NULL - 1 turn</a:t>
            </a:r>
            <a:endParaRPr lang="en-US" dirty="0"/>
          </a:p>
          <a:p>
            <a:r>
              <a:rPr lang="en-US" dirty="0">
                <a:ea typeface="+mn-lt"/>
                <a:cs typeface="+mn-lt"/>
              </a:rPr>
              <a:t>Total = 3 turns</a:t>
            </a:r>
            <a:endParaRPr lang="en-US" dirty="0"/>
          </a:p>
          <a:p>
            <a:endParaRPr lang="en-US"/>
          </a:p>
          <a:p>
            <a:pPr marL="0" indent="0">
              <a:buNone/>
            </a:pPr>
            <a:r>
              <a:rPr lang="en-US" b="1" i="1" dirty="0">
                <a:ea typeface="+mn-lt"/>
                <a:cs typeface="+mn-lt"/>
              </a:rPr>
              <a:t>Dfs("ABA") = 1 + Dfs("BA");</a:t>
            </a:r>
            <a:endParaRPr lang="en-US" b="1" i="1" dirty="0">
              <a:cs typeface="Calibri"/>
            </a:endParaRPr>
          </a:p>
          <a:p>
            <a:endParaRPr lang="en-US"/>
          </a:p>
          <a:p>
            <a:pPr marL="0" indent="0">
              <a:buNone/>
            </a:pPr>
            <a:r>
              <a:rPr lang="en-US" b="1" dirty="0">
                <a:ea typeface="+mn-lt"/>
                <a:cs typeface="+mn-lt"/>
              </a:rPr>
              <a:t>Case 2:</a:t>
            </a:r>
            <a:endParaRPr lang="en-US" b="1" dirty="0">
              <a:cs typeface="Calibri"/>
            </a:endParaRPr>
          </a:p>
          <a:p>
            <a:r>
              <a:rPr lang="en-US" dirty="0">
                <a:ea typeface="+mn-lt"/>
                <a:cs typeface="+mn-lt"/>
              </a:rPr>
              <a:t>Print "AAA" - remaining NULL - 1 turn</a:t>
            </a:r>
            <a:endParaRPr lang="en-US" dirty="0"/>
          </a:p>
          <a:p>
            <a:r>
              <a:rPr lang="en-US" dirty="0">
                <a:ea typeface="+mn-lt"/>
                <a:cs typeface="+mn-lt"/>
              </a:rPr>
              <a:t>Print "B" - remaining "AAA"("AA") - 1 turn</a:t>
            </a:r>
            <a:endParaRPr lang="en-US" dirty="0"/>
          </a:p>
          <a:p>
            <a:r>
              <a:rPr lang="en-US" dirty="0">
                <a:ea typeface="+mn-lt"/>
                <a:cs typeface="+mn-lt"/>
              </a:rPr>
              <a:t>Total = 2 turns</a:t>
            </a:r>
            <a:endParaRPr lang="en-US" dirty="0"/>
          </a:p>
          <a:p>
            <a:endParaRPr lang="en-US" dirty="0">
              <a:ea typeface="+mn-lt"/>
              <a:cs typeface="+mn-lt"/>
            </a:endParaRPr>
          </a:p>
          <a:p>
            <a:pPr marL="0" indent="0">
              <a:buNone/>
            </a:pPr>
            <a:r>
              <a:rPr lang="en-US" b="1" i="1" dirty="0" err="1">
                <a:ea typeface="+mn-lt"/>
                <a:cs typeface="+mn-lt"/>
              </a:rPr>
              <a:t>Dfs</a:t>
            </a:r>
            <a:r>
              <a:rPr lang="en-US" b="1" i="1" dirty="0">
                <a:ea typeface="+mn-lt"/>
                <a:cs typeface="+mn-lt"/>
              </a:rPr>
              <a:t>(ABA) = </a:t>
            </a:r>
            <a:r>
              <a:rPr lang="en-US" b="1" i="1" dirty="0" err="1">
                <a:ea typeface="+mn-lt"/>
                <a:cs typeface="+mn-lt"/>
              </a:rPr>
              <a:t>Dfs</a:t>
            </a:r>
            <a:r>
              <a:rPr lang="en-US" b="1" i="1" dirty="0">
                <a:ea typeface="+mn-lt"/>
                <a:cs typeface="+mn-lt"/>
              </a:rPr>
              <a:t>("AAA") + </a:t>
            </a:r>
            <a:r>
              <a:rPr lang="en-US" b="1" i="1" dirty="0" err="1">
                <a:ea typeface="+mn-lt"/>
                <a:cs typeface="+mn-lt"/>
              </a:rPr>
              <a:t>Dfs</a:t>
            </a:r>
            <a:r>
              <a:rPr lang="en-US" b="1" i="1" dirty="0">
                <a:ea typeface="+mn-lt"/>
                <a:cs typeface="+mn-lt"/>
              </a:rPr>
              <a:t>("B")</a:t>
            </a:r>
          </a:p>
          <a:p>
            <a:endParaRPr lang="en-US" dirty="0">
              <a:cs typeface="Calibri"/>
            </a:endParaRPr>
          </a:p>
        </p:txBody>
      </p:sp>
    </p:spTree>
    <p:extLst>
      <p:ext uri="{BB962C8B-B14F-4D97-AF65-F5344CB8AC3E}">
        <p14:creationId xmlns:p14="http://schemas.microsoft.com/office/powerpoint/2010/main" val="374520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12" y="1600200"/>
            <a:ext cx="7510576" cy="4525963"/>
          </a:xfrm>
        </p:spPr>
      </p:pic>
    </p:spTree>
    <p:extLst>
      <p:ext uri="{BB962C8B-B14F-4D97-AF65-F5344CB8AC3E}">
        <p14:creationId xmlns:p14="http://schemas.microsoft.com/office/powerpoint/2010/main" val="212259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5091</TotalTime>
  <Words>1038</Words>
  <Application>Microsoft Office PowerPoint</Application>
  <PresentationFormat>On-screen Show (4:3)</PresentationFormat>
  <Paragraphs>135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Remove Boxes</vt:lpstr>
      <vt:lpstr>Subproblem case 1:</vt:lpstr>
      <vt:lpstr>Subproblem case 2:</vt:lpstr>
      <vt:lpstr>Recursion tree</vt:lpstr>
      <vt:lpstr>Top-Down</vt:lpstr>
      <vt:lpstr>Bottom up:</vt:lpstr>
      <vt:lpstr>Strange printer:</vt:lpstr>
      <vt:lpstr>Subproblem</vt:lpstr>
      <vt:lpstr>Recursion tree</vt:lpstr>
      <vt:lpstr>Top-Down</vt:lpstr>
      <vt:lpstr>Bottom up</vt:lpstr>
      <vt:lpstr>Burst Balloons</vt:lpstr>
      <vt:lpstr>Recursion tree</vt:lpstr>
      <vt:lpstr>Top down</vt:lpstr>
      <vt:lpstr>Bottom up</vt:lpstr>
      <vt:lpstr>Bottom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Remove Boxes</dc:title>
  <dc:creator>Administrator</dc:creator>
  <cp:lastModifiedBy>Administrator</cp:lastModifiedBy>
  <cp:revision>760</cp:revision>
  <dcterms:created xsi:type="dcterms:W3CDTF">2020-09-29T05:54:20Z</dcterms:created>
  <dcterms:modified xsi:type="dcterms:W3CDTF">2020-10-08T07:11:16Z</dcterms:modified>
</cp:coreProperties>
</file>