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36"/>
  </p:notesMasterIdLst>
  <p:handoutMasterIdLst>
    <p:handoutMasterId r:id="rId37"/>
  </p:handoutMasterIdLst>
  <p:sldIdLst>
    <p:sldId id="256" r:id="rId2"/>
    <p:sldId id="257" r:id="rId3"/>
    <p:sldId id="258" r:id="rId4"/>
    <p:sldId id="270" r:id="rId5"/>
    <p:sldId id="271" r:id="rId6"/>
    <p:sldId id="259" r:id="rId7"/>
    <p:sldId id="267" r:id="rId8"/>
    <p:sldId id="272" r:id="rId9"/>
    <p:sldId id="273" r:id="rId10"/>
    <p:sldId id="260" r:id="rId11"/>
    <p:sldId id="261" r:id="rId12"/>
    <p:sldId id="262" r:id="rId13"/>
    <p:sldId id="263" r:id="rId14"/>
    <p:sldId id="264" r:id="rId15"/>
    <p:sldId id="274" r:id="rId16"/>
    <p:sldId id="279" r:id="rId17"/>
    <p:sldId id="281" r:id="rId18"/>
    <p:sldId id="275" r:id="rId19"/>
    <p:sldId id="269" r:id="rId20"/>
    <p:sldId id="276" r:id="rId21"/>
    <p:sldId id="282" r:id="rId22"/>
    <p:sldId id="284" r:id="rId23"/>
    <p:sldId id="277" r:id="rId24"/>
    <p:sldId id="289" r:id="rId25"/>
    <p:sldId id="283" r:id="rId26"/>
    <p:sldId id="287" r:id="rId27"/>
    <p:sldId id="288" r:id="rId28"/>
    <p:sldId id="290" r:id="rId29"/>
    <p:sldId id="291" r:id="rId30"/>
    <p:sldId id="278" r:id="rId31"/>
    <p:sldId id="285" r:id="rId32"/>
    <p:sldId id="294" r:id="rId33"/>
    <p:sldId id="292"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our Decisions" id="{E92EE892-1E3A-4087-958E-BAFE4F4721F2}">
          <p14:sldIdLst>
            <p14:sldId id="256"/>
            <p14:sldId id="257"/>
            <p14:sldId id="258"/>
            <p14:sldId id="270"/>
            <p14:sldId id="271"/>
            <p14:sldId id="259"/>
            <p14:sldId id="267"/>
          </p14:sldIdLst>
        </p14:section>
        <p14:section name="People" id="{0B88B68D-F09B-44A0-BCB2-8673DC06FE68}">
          <p14:sldIdLst>
            <p14:sldId id="272"/>
            <p14:sldId id="273"/>
            <p14:sldId id="260"/>
            <p14:sldId id="261"/>
            <p14:sldId id="262"/>
            <p14:sldId id="263"/>
            <p14:sldId id="264"/>
          </p14:sldIdLst>
        </p14:section>
        <p14:section name="Strategy" id="{AE5DA482-4649-494A-9C54-0FFA1A64EAD7}">
          <p14:sldIdLst>
            <p14:sldId id="274"/>
            <p14:sldId id="279"/>
            <p14:sldId id="281"/>
            <p14:sldId id="275"/>
            <p14:sldId id="269"/>
          </p14:sldIdLst>
        </p14:section>
        <p14:section name="Call to Action" id="{F3E70376-2ECD-4FB8-9E48-4117BB3460BD}">
          <p14:sldIdLst>
            <p14:sldId id="276"/>
            <p14:sldId id="282"/>
            <p14:sldId id="284"/>
            <p14:sldId id="277"/>
            <p14:sldId id="289"/>
            <p14:sldId id="283"/>
            <p14:sldId id="287"/>
            <p14:sldId id="288"/>
            <p14:sldId id="290"/>
            <p14:sldId id="291"/>
            <p14:sldId id="278"/>
            <p14:sldId id="285"/>
            <p14:sldId id="294"/>
            <p14:sldId id="292"/>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0" autoAdjust="0"/>
    <p:restoredTop sz="76848" autoAdjust="0"/>
  </p:normalViewPr>
  <p:slideViewPr>
    <p:cSldViewPr>
      <p:cViewPr>
        <p:scale>
          <a:sx n="54" d="100"/>
          <a:sy n="54" d="100"/>
        </p:scale>
        <p:origin x="-2624" y="-408"/>
      </p:cViewPr>
      <p:guideLst>
        <p:guide orient="horz" pos="2160"/>
        <p:guide orient="horz" pos="192"/>
        <p:guide orient="horz" pos="528"/>
        <p:guide pos="2880"/>
      </p:guideLst>
    </p:cSldViewPr>
  </p:slideViewPr>
  <p:outlineViewPr>
    <p:cViewPr>
      <p:scale>
        <a:sx n="33" d="100"/>
        <a:sy n="33" d="100"/>
      </p:scale>
      <p:origin x="0" y="6328"/>
    </p:cViewPr>
  </p:outlineViewPr>
  <p:notesTextViewPr>
    <p:cViewPr>
      <p:scale>
        <a:sx n="1" d="1"/>
        <a:sy n="1" d="1"/>
      </p:scale>
      <p:origin x="0" y="0"/>
    </p:cViewPr>
  </p:notesTextViewPr>
  <p:notesViewPr>
    <p:cSldViewPr>
      <p:cViewPr varScale="1">
        <p:scale>
          <a:sx n="79" d="100"/>
          <a:sy n="79" d="100"/>
        </p:scale>
        <p:origin x="-39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702021-F9BB-432D-A212-2F02F84028E5}" type="datetimeFigureOut">
              <a:rPr lang="en-US" smtClean="0"/>
              <a:t>16/05/2013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8DA7D1-680C-47DA-98B9-12465CB350E2}" type="slidenum">
              <a:rPr lang="en-US" smtClean="0"/>
              <a:t>‹#›</a:t>
            </a:fld>
            <a:endParaRPr lang="en-US"/>
          </a:p>
        </p:txBody>
      </p:sp>
    </p:spTree>
    <p:extLst>
      <p:ext uri="{BB962C8B-B14F-4D97-AF65-F5344CB8AC3E}">
        <p14:creationId xmlns:p14="http://schemas.microsoft.com/office/powerpoint/2010/main" val="3602374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C7DBE9-A486-449D-BE33-F161E4FBCF0F}" type="datetimeFigureOut">
              <a:rPr lang="en-US" smtClean="0"/>
              <a:pPr/>
              <a:t>16/05/2013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BCB27-A446-4242-994B-61F6F8572BA8}" type="slidenum">
              <a:rPr lang="en-US" smtClean="0"/>
              <a:pPr/>
              <a:t>‹#›</a:t>
            </a:fld>
            <a:endParaRPr lang="en-US"/>
          </a:p>
        </p:txBody>
      </p:sp>
    </p:spTree>
    <p:extLst>
      <p:ext uri="{BB962C8B-B14F-4D97-AF65-F5344CB8AC3E}">
        <p14:creationId xmlns:p14="http://schemas.microsoft.com/office/powerpoint/2010/main" val="2293767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indent="-228600" algn="l" defTabSz="914400" rtl="0" eaLnBrk="1" latinLnBrk="0" hangingPunct="1">
      <a:spcBef>
        <a:spcPts val="600"/>
      </a:spcBef>
      <a:buFont typeface="Arial" pitchFamily="34" charset="0"/>
      <a:buChar char="•"/>
      <a:defRPr sz="1200" i="1" kern="1200">
        <a:solidFill>
          <a:schemeClr val="tx1"/>
        </a:solidFill>
        <a:latin typeface="+mn-lt"/>
        <a:ea typeface="+mn-ea"/>
        <a:cs typeface="+mn-cs"/>
      </a:defRPr>
    </a:lvl2pPr>
    <a:lvl3pPr marL="1085850"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1" indent="0">
              <a:buNone/>
            </a:pPr>
            <a:endParaRPr lang="en-US" sz="1200" i="1" kern="1200" baseline="0" noProof="0" dirty="0" smtClean="0">
              <a:solidFill>
                <a:schemeClr val="tx1"/>
              </a:solidFill>
              <a:latin typeface="+mn-lt"/>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fld id="{B36BCB27-A446-4242-994B-61F6F8572BA8}" type="slidenum">
              <a:rPr lang="en-US" smtClean="0"/>
              <a:pPr/>
              <a:t>1</a:t>
            </a:fld>
            <a:endParaRPr lang="en-US"/>
          </a:p>
        </p:txBody>
      </p:sp>
    </p:spTree>
    <p:extLst>
      <p:ext uri="{BB962C8B-B14F-4D97-AF65-F5344CB8AC3E}">
        <p14:creationId xmlns:p14="http://schemas.microsoft.com/office/powerpoint/2010/main" val="1976486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1" indent="0">
              <a:buNone/>
            </a:pPr>
            <a:endParaRPr lang="en-US" sz="1200" i="1" kern="1200" baseline="0" noProof="0" dirty="0" smtClean="0">
              <a:solidFill>
                <a:schemeClr val="tx1"/>
              </a:solidFill>
              <a:latin typeface="+mn-lt"/>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fld id="{B36BCB27-A446-4242-994B-61F6F8572BA8}" type="slidenum">
              <a:rPr lang="en-US" smtClean="0"/>
              <a:pPr/>
              <a:t>4</a:t>
            </a:fld>
            <a:endParaRPr lang="en-US"/>
          </a:p>
        </p:txBody>
      </p:sp>
    </p:spTree>
    <p:extLst>
      <p:ext uri="{BB962C8B-B14F-4D97-AF65-F5344CB8AC3E}">
        <p14:creationId xmlns:p14="http://schemas.microsoft.com/office/powerpoint/2010/main" val="197648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 -m </a:t>
            </a:r>
            <a:r>
              <a:rPr lang="en-US" dirty="0" err="1" smtClean="0"/>
              <a:t>SimpleHTTPServer</a:t>
            </a:r>
            <a:r>
              <a:rPr lang="en-US" dirty="0" smtClean="0"/>
              <a:t> 8080 / </a:t>
            </a:r>
            <a:r>
              <a:rPr lang="en-US" dirty="0" smtClean="0"/>
              <a:t>python -m </a:t>
            </a:r>
            <a:r>
              <a:rPr lang="en-US" dirty="0" err="1" smtClean="0"/>
              <a:t>http.server</a:t>
            </a:r>
            <a:r>
              <a:rPr lang="en-US" dirty="0" smtClean="0"/>
              <a:t> 8080</a:t>
            </a:r>
          </a:p>
          <a:p>
            <a:endParaRPr lang="en-US" dirty="0"/>
          </a:p>
        </p:txBody>
      </p:sp>
      <p:sp>
        <p:nvSpPr>
          <p:cNvPr id="4" name="Slide Number Placeholder 3"/>
          <p:cNvSpPr>
            <a:spLocks noGrp="1"/>
          </p:cNvSpPr>
          <p:nvPr>
            <p:ph type="sldNum" sz="quarter" idx="10"/>
          </p:nvPr>
        </p:nvSpPr>
        <p:spPr/>
        <p:txBody>
          <a:bodyPr/>
          <a:lstStyle/>
          <a:p>
            <a:fld id="{B36BCB27-A446-4242-994B-61F6F8572BA8}" type="slidenum">
              <a:rPr lang="en-US" smtClean="0"/>
              <a:pPr/>
              <a:t>25</a:t>
            </a:fld>
            <a:endParaRPr lang="en-US"/>
          </a:p>
        </p:txBody>
      </p:sp>
    </p:spTree>
    <p:extLst>
      <p:ext uri="{BB962C8B-B14F-4D97-AF65-F5344CB8AC3E}">
        <p14:creationId xmlns:p14="http://schemas.microsoft.com/office/powerpoint/2010/main" val="41677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ga-IE"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dirty="0"/>
          </a:p>
        </p:txBody>
      </p:sp>
      <p:sp>
        <p:nvSpPr>
          <p:cNvPr id="4" name="Date Placeholder 3"/>
          <p:cNvSpPr>
            <a:spLocks noGrp="1"/>
          </p:cNvSpPr>
          <p:nvPr>
            <p:ph type="dt" sz="half" idx="10"/>
          </p:nvPr>
        </p:nvSpPr>
        <p:spPr/>
        <p:txBody>
          <a:bodyPr/>
          <a:lstStyle/>
          <a:p>
            <a:pPr defTabSz="457200"/>
            <a:r>
              <a:rPr lang="is-IS" smtClean="0"/>
              <a:t>© Eamonn O’Loughlin</a:t>
            </a:r>
            <a:endParaRPr lang="is-IS" dirty="0"/>
          </a:p>
        </p:txBody>
      </p:sp>
      <p:sp>
        <p:nvSpPr>
          <p:cNvPr id="5" name="Footer Placeholder 4"/>
          <p:cNvSpPr>
            <a:spLocks noGrp="1"/>
          </p:cNvSpPr>
          <p:nvPr>
            <p:ph type="ftr" sz="quarter" idx="11"/>
          </p:nvPr>
        </p:nvSpPr>
        <p:spPr/>
        <p:txBody>
          <a:bodyPr/>
          <a:lstStyle/>
          <a:p>
            <a:pPr defTabSz="457200"/>
            <a:r>
              <a:rPr lang="en-US" smtClean="0"/>
              <a:t>Create rich interactive visualisations of your data</a:t>
            </a:r>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defTabSz="457200"/>
            <a:r>
              <a:rPr lang="en-US" smtClean="0"/>
              <a:t>21</a:t>
            </a:r>
            <a:r>
              <a:rPr lang="en-US" baseline="30000" smtClean="0"/>
              <a:t>st</a:t>
            </a:r>
            <a:r>
              <a:rPr lang="en-US" smtClean="0"/>
              <a:t> May ‘13</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6" name="Slide Number Placeholder 5"/>
          <p:cNvSpPr>
            <a:spLocks noGrp="1"/>
          </p:cNvSpPr>
          <p:nvPr>
            <p:ph type="sldNum" sz="quarter" idx="12"/>
          </p:nvPr>
        </p:nvSpPr>
        <p:spPr/>
        <p:txBody>
          <a:bodyPr/>
          <a:lstStyle/>
          <a:p>
            <a:fld id="{D3549F50-7AD4-464D-9032-CC0646FB2084}" type="slidenum">
              <a:rPr lang="en-US" smtClean="0"/>
              <a:pPr/>
              <a:t>‹#›</a:t>
            </a:fld>
            <a:endParaRPr lang="en-US"/>
          </a:p>
        </p:txBody>
      </p:sp>
      <p:sp>
        <p:nvSpPr>
          <p:cNvPr id="7"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r>
              <a:rPr lang="is-IS" smtClean="0"/>
              <a:t>© Eamonn O’Loughlin</a:t>
            </a:r>
            <a:endParaRPr lang="is-IS" dirty="0"/>
          </a:p>
        </p:txBody>
      </p:sp>
      <p:sp>
        <p:nvSpPr>
          <p:cNvPr id="8"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t>Create rich interactive visualisations of your data</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ga-I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6" name="Slide Number Placeholder 5"/>
          <p:cNvSpPr>
            <a:spLocks noGrp="1"/>
          </p:cNvSpPr>
          <p:nvPr>
            <p:ph type="sldNum" sz="quarter" idx="12"/>
          </p:nvPr>
        </p:nvSpPr>
        <p:spPr/>
        <p:txBody>
          <a:bodyPr/>
          <a:lstStyle/>
          <a:p>
            <a:fld id="{D3549F50-7AD4-464D-9032-CC0646FB2084}" type="slidenum">
              <a:rPr lang="en-US" smtClean="0"/>
              <a:pPr/>
              <a:t>‹#›</a:t>
            </a:fld>
            <a:endParaRPr lang="en-US"/>
          </a:p>
        </p:txBody>
      </p:sp>
      <p:sp>
        <p:nvSpPr>
          <p:cNvPr id="7"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r>
              <a:rPr lang="is-IS" smtClean="0"/>
              <a:t>© Eamonn O’Loughlin</a:t>
            </a:r>
            <a:endParaRPr lang="is-IS" dirty="0"/>
          </a:p>
        </p:txBody>
      </p:sp>
      <p:sp>
        <p:nvSpPr>
          <p:cNvPr id="8"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t>Create rich interactive visualisations of your data</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idx="1"/>
          </p:nvPr>
        </p:nvSpPr>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Date Placeholder 3"/>
          <p:cNvSpPr>
            <a:spLocks noGrp="1"/>
          </p:cNvSpPr>
          <p:nvPr>
            <p:ph type="dt" sz="half" idx="10"/>
          </p:nvPr>
        </p:nvSpPr>
        <p:spPr/>
        <p:txBody>
          <a:bodyPr/>
          <a:lstStyle/>
          <a:p>
            <a:pPr defTabSz="457200"/>
            <a:r>
              <a:rPr lang="is-IS" smtClean="0"/>
              <a:t>© Eamonn O’Loughlin</a:t>
            </a:r>
            <a:endParaRPr lang="is-IS" dirty="0"/>
          </a:p>
        </p:txBody>
      </p:sp>
      <p:sp>
        <p:nvSpPr>
          <p:cNvPr id="5" name="Footer Placeholder 4"/>
          <p:cNvSpPr>
            <a:spLocks noGrp="1"/>
          </p:cNvSpPr>
          <p:nvPr>
            <p:ph type="ftr" sz="quarter" idx="11"/>
          </p:nvPr>
        </p:nvSpPr>
        <p:spPr/>
        <p:txBody>
          <a:bodyPr/>
          <a:lstStyle/>
          <a:p>
            <a:pPr defTabSz="457200"/>
            <a:r>
              <a:rPr lang="en-US" smtClean="0"/>
              <a:t>Create rich interactive visualisations of your data</a:t>
            </a:r>
            <a:endParaRPr lang="en-US" dirty="0"/>
          </a:p>
        </p:txBody>
      </p:sp>
      <p:sp>
        <p:nvSpPr>
          <p:cNvPr id="6" name="Slide Number Placeholder 5"/>
          <p:cNvSpPr>
            <a:spLocks noGrp="1"/>
          </p:cNvSpPr>
          <p:nvPr>
            <p:ph type="sldNum" sz="quarter" idx="12"/>
          </p:nvPr>
        </p:nvSpPr>
        <p:spPr/>
        <p:txBody>
          <a:bodyPr/>
          <a:lstStyle/>
          <a:p>
            <a:pPr defTabSz="457200"/>
            <a:r>
              <a:rPr lang="en-US" smtClean="0"/>
              <a:t>21</a:t>
            </a:r>
            <a:r>
              <a:rPr lang="en-US" baseline="30000" smtClean="0"/>
              <a:t>st</a:t>
            </a:r>
            <a:r>
              <a:rPr lang="en-US" smtClean="0"/>
              <a:t> May ‘13</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ga-IE"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7" name="Date Placeholder 6"/>
          <p:cNvSpPr>
            <a:spLocks noGrp="1"/>
          </p:cNvSpPr>
          <p:nvPr>
            <p:ph type="dt" sz="half" idx="10"/>
          </p:nvPr>
        </p:nvSpPr>
        <p:spPr/>
        <p:txBody>
          <a:bodyPr/>
          <a:lstStyle/>
          <a:p>
            <a:pPr defTabSz="457200"/>
            <a:r>
              <a:rPr lang="is-IS" smtClean="0"/>
              <a:t>© Eamonn O’Loughlin</a:t>
            </a:r>
            <a:endParaRPr lang="is-IS" dirty="0"/>
          </a:p>
        </p:txBody>
      </p:sp>
      <p:sp>
        <p:nvSpPr>
          <p:cNvPr id="8" name="Slide Number Placeholder 7"/>
          <p:cNvSpPr>
            <a:spLocks noGrp="1"/>
          </p:cNvSpPr>
          <p:nvPr>
            <p:ph type="sldNum" sz="quarter" idx="11"/>
          </p:nvPr>
        </p:nvSpPr>
        <p:spPr/>
        <p:txBody>
          <a:bodyPr/>
          <a:lstStyle/>
          <a:p>
            <a:pPr defTabSz="457200"/>
            <a:r>
              <a:rPr lang="en-US" smtClean="0"/>
              <a:t>21</a:t>
            </a:r>
            <a:r>
              <a:rPr lang="en-US" baseline="30000" smtClean="0"/>
              <a:t>st</a:t>
            </a:r>
            <a:r>
              <a:rPr lang="en-US" smtClean="0"/>
              <a:t> May ‘13</a:t>
            </a:r>
            <a:endParaRPr lang="en-US" dirty="0"/>
          </a:p>
        </p:txBody>
      </p:sp>
      <p:sp>
        <p:nvSpPr>
          <p:cNvPr id="9" name="Footer Placeholder 8"/>
          <p:cNvSpPr>
            <a:spLocks noGrp="1"/>
          </p:cNvSpPr>
          <p:nvPr>
            <p:ph type="ftr" sz="quarter" idx="12"/>
          </p:nvPr>
        </p:nvSpPr>
        <p:spPr/>
        <p:txBody>
          <a:bodyPr/>
          <a:lstStyle/>
          <a:p>
            <a:pPr defTabSz="457200"/>
            <a:r>
              <a:rPr lang="en-US" smtClean="0"/>
              <a:t>Create rich interactive visualisations of your data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7" name="Slide Number Placeholder 6"/>
          <p:cNvSpPr>
            <a:spLocks noGrp="1"/>
          </p:cNvSpPr>
          <p:nvPr>
            <p:ph type="sldNum" sz="quarter" idx="12"/>
          </p:nvPr>
        </p:nvSpPr>
        <p:spPr/>
        <p:txBody>
          <a:bodyPr/>
          <a:lstStyle/>
          <a:p>
            <a:fld id="{D3549F50-7AD4-464D-9032-CC0646FB2084}" type="slidenum">
              <a:rPr lang="en-US" smtClean="0"/>
              <a:pPr/>
              <a:t>‹#›</a:t>
            </a:fld>
            <a:endParaRPr lang="en-US"/>
          </a:p>
        </p:txBody>
      </p:sp>
      <p:sp>
        <p:nvSpPr>
          <p:cNvPr id="8" name="Date Placeholder 3"/>
          <p:cNvSpPr>
            <a:spLocks noGrp="1"/>
          </p:cNvSpPr>
          <p:nvPr>
            <p:ph type="dt" sz="half" idx="13"/>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r>
              <a:rPr lang="is-IS" smtClean="0"/>
              <a:t>© Eamonn O’Loughlin</a:t>
            </a:r>
            <a:endParaRPr lang="is-IS" dirty="0"/>
          </a:p>
        </p:txBody>
      </p:sp>
      <p:sp>
        <p:nvSpPr>
          <p:cNvPr id="9"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t>Create rich interactive visualisations of your data</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ga-IE"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9" name="Slide Number Placeholder 8"/>
          <p:cNvSpPr>
            <a:spLocks noGrp="1"/>
          </p:cNvSpPr>
          <p:nvPr>
            <p:ph type="sldNum" sz="quarter" idx="12"/>
          </p:nvPr>
        </p:nvSpPr>
        <p:spPr/>
        <p:txBody>
          <a:bodyPr/>
          <a:lstStyle/>
          <a:p>
            <a:fld id="{D3549F50-7AD4-464D-9032-CC0646FB2084}" type="slidenum">
              <a:rPr lang="en-US" smtClean="0"/>
              <a:pPr/>
              <a:t>‹#›</a:t>
            </a:fld>
            <a:endParaRPr lang="en-US"/>
          </a:p>
        </p:txBody>
      </p:sp>
      <p:sp>
        <p:nvSpPr>
          <p:cNvPr id="10" name="Date Placeholder 3"/>
          <p:cNvSpPr>
            <a:spLocks noGrp="1"/>
          </p:cNvSpPr>
          <p:nvPr>
            <p:ph type="dt" sz="half" idx="13"/>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r>
              <a:rPr lang="is-IS" smtClean="0"/>
              <a:t>© Eamonn O’Loughlin</a:t>
            </a:r>
            <a:endParaRPr lang="is-IS" dirty="0"/>
          </a:p>
        </p:txBody>
      </p:sp>
      <p:sp>
        <p:nvSpPr>
          <p:cNvPr id="11" name="Footer Placeholder 4"/>
          <p:cNvSpPr>
            <a:spLocks noGrp="1"/>
          </p:cNvSpPr>
          <p:nvPr>
            <p:ph type="ftr" sz="quarter" idx="14"/>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t>Create rich interactive visualisations of your data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5" name="Slide Number Placeholder 4"/>
          <p:cNvSpPr>
            <a:spLocks noGrp="1"/>
          </p:cNvSpPr>
          <p:nvPr>
            <p:ph type="sldNum" sz="quarter" idx="12"/>
          </p:nvPr>
        </p:nvSpPr>
        <p:spPr/>
        <p:txBody>
          <a:bodyPr/>
          <a:lstStyle/>
          <a:p>
            <a:fld id="{D3549F50-7AD4-464D-9032-CC0646FB2084}" type="slidenum">
              <a:rPr lang="en-US" smtClean="0"/>
              <a:pPr/>
              <a:t>‹#›</a:t>
            </a:fld>
            <a:endParaRPr lang="en-US"/>
          </a:p>
        </p:txBody>
      </p:sp>
      <p:sp>
        <p:nvSpPr>
          <p:cNvPr id="6"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r>
              <a:rPr lang="is-IS" smtClean="0"/>
              <a:t>© Eamonn O’Loughlin</a:t>
            </a:r>
            <a:endParaRPr lang="is-IS" dirty="0"/>
          </a:p>
        </p:txBody>
      </p:sp>
      <p:sp>
        <p:nvSpPr>
          <p:cNvPr id="7"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t>Create rich interactive visualisations of your data</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549F50-7AD4-464D-9032-CC0646FB2084}" type="slidenum">
              <a:rPr lang="en-US" smtClean="0"/>
              <a:pPr/>
              <a:t>‹#›</a:t>
            </a:fld>
            <a:endParaRPr lang="en-US"/>
          </a:p>
        </p:txBody>
      </p:sp>
      <p:sp>
        <p:nvSpPr>
          <p:cNvPr id="5"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r>
              <a:rPr lang="is-IS" smtClean="0"/>
              <a:t>© Eamonn O’Loughlin</a:t>
            </a:r>
            <a:endParaRPr lang="is-IS" dirty="0"/>
          </a:p>
        </p:txBody>
      </p:sp>
      <p:sp>
        <p:nvSpPr>
          <p:cNvPr id="6"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t>Create rich interactive visualisations of your data</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7" name="Slide Number Placeholder 6"/>
          <p:cNvSpPr>
            <a:spLocks noGrp="1"/>
          </p:cNvSpPr>
          <p:nvPr>
            <p:ph type="sldNum" sz="quarter" idx="12"/>
          </p:nvPr>
        </p:nvSpPr>
        <p:spPr/>
        <p:txBody>
          <a:bodyPr/>
          <a:lstStyle/>
          <a:p>
            <a:fld id="{0B95427B-4F08-4D50-853B-896B91565839}" type="slidenum">
              <a:rPr lang="en-US" smtClean="0"/>
              <a:pPr/>
              <a:t>‹#›</a:t>
            </a:fld>
            <a:endParaRPr lang="en-US"/>
          </a:p>
        </p:txBody>
      </p:sp>
      <p:sp>
        <p:nvSpPr>
          <p:cNvPr id="8" name="Title 7"/>
          <p:cNvSpPr>
            <a:spLocks noGrp="1"/>
          </p:cNvSpPr>
          <p:nvPr>
            <p:ph type="title"/>
          </p:nvPr>
        </p:nvSpPr>
        <p:spPr/>
        <p:txBody>
          <a:bodyPr/>
          <a:lstStyle/>
          <a:p>
            <a:r>
              <a:rPr lang="ga-IE" smtClean="0"/>
              <a:t>Click to edit Master title style</a:t>
            </a:r>
            <a:endParaRPr lang="en-US"/>
          </a:p>
        </p:txBody>
      </p:sp>
      <p:sp>
        <p:nvSpPr>
          <p:cNvPr id="9" name="Date Placeholder 3"/>
          <p:cNvSpPr>
            <a:spLocks noGrp="1"/>
          </p:cNvSpPr>
          <p:nvPr>
            <p:ph type="dt" sz="half" idx="13"/>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r>
              <a:rPr lang="is-IS" smtClean="0"/>
              <a:t>© Eamonn O’Loughlin</a:t>
            </a:r>
            <a:endParaRPr lang="is-IS" dirty="0"/>
          </a:p>
        </p:txBody>
      </p:sp>
      <p:sp>
        <p:nvSpPr>
          <p:cNvPr id="10"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t>Create rich interactive visualisations of your data</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ga-IE"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B95427B-4F08-4D50-853B-896B91565839}"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ga-IE"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p:cNvSpPr>
            <a:spLocks noGrp="1"/>
          </p:cNvSpPr>
          <p:nvPr>
            <p:ph type="dt" sz="half" idx="13"/>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r>
              <a:rPr lang="is-IS" smtClean="0"/>
              <a:t>© Eamonn O’Loughlin</a:t>
            </a:r>
            <a:endParaRPr lang="is-IS" dirty="0"/>
          </a:p>
        </p:txBody>
      </p:sp>
      <p:sp>
        <p:nvSpPr>
          <p:cNvPr id="12"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t>Create rich interactive visualisations of your data</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ga-IE"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r>
              <a:rPr lang="is-IS" smtClean="0"/>
              <a:t>© Eamonn O’Loughlin</a:t>
            </a:r>
            <a:endParaRPr lang="is-I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t>Create rich interactive visualisations of your data</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defTabSz="457200"/>
            <a:r>
              <a:rPr lang="en-US" smtClean="0"/>
              <a:t>21</a:t>
            </a:r>
            <a:r>
              <a:rPr lang="en-US" baseline="30000" smtClean="0"/>
              <a:t>st</a:t>
            </a:r>
            <a:r>
              <a:rPr lang="en-US" smtClean="0"/>
              <a:t> May ‘13</a:t>
            </a:r>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3">
            <a:clrChange>
              <a:clrFrom>
                <a:srgbClr val="FFFFFF"/>
              </a:clrFrom>
              <a:clrTo>
                <a:srgbClr val="FFFFFF">
                  <a:alpha val="0"/>
                </a:srgbClr>
              </a:clrTo>
            </a:clrChange>
          </a:blip>
          <a:stretch>
            <a:fillRect/>
          </a:stretch>
        </p:blipFill>
        <p:spPr>
          <a:xfrm>
            <a:off x="8482909" y="6204708"/>
            <a:ext cx="584891" cy="577092"/>
          </a:xfrm>
          <a:prstGeom prst="rect">
            <a:avLst/>
          </a:prstGeom>
        </p:spPr>
      </p:pic>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sldNum="0" hdr="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hyperlink" Target="http://www.wendyrodrigue.com/2011/01/counting-on-art-and-painting-by-number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hyperlink" Target="http://www.wendyrodrigue.com/2011/01/counting-on-art-and-painting-by-number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ieeamo" TargetMode="External"/><Relationship Id="rId4" Type="http://schemas.openxmlformats.org/officeDocument/2006/relationships/hyperlink" Target="http://www.linkedin.com/in/eamonnoloughlin" TargetMode="External"/><Relationship Id="rId1" Type="http://schemas.openxmlformats.org/officeDocument/2006/relationships/slideLayout" Target="../slideLayouts/slideLayout2.xml"/><Relationship Id="rId2" Type="http://schemas.openxmlformats.org/officeDocument/2006/relationships/hyperlink" Target="http://dl.ucd.i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Dublin Data Visualisation </a:t>
            </a:r>
            <a:r>
              <a:rPr lang="en-US" sz="6600" dirty="0" err="1" smtClean="0"/>
              <a:t>Meetup</a:t>
            </a:r>
            <a:endParaRPr lang="en-US" sz="6600" dirty="0"/>
          </a:p>
        </p:txBody>
      </p:sp>
      <p:sp>
        <p:nvSpPr>
          <p:cNvPr id="3" name="Subtitle 2"/>
          <p:cNvSpPr>
            <a:spLocks noGrp="1"/>
          </p:cNvSpPr>
          <p:nvPr>
            <p:ph type="subTitle" idx="1"/>
          </p:nvPr>
        </p:nvSpPr>
        <p:spPr>
          <a:xfrm>
            <a:off x="685800" y="4343400"/>
            <a:ext cx="7772400" cy="1371600"/>
          </a:xfrm>
        </p:spPr>
        <p:txBody>
          <a:bodyPr>
            <a:normAutofit/>
          </a:bodyPr>
          <a:lstStyle/>
          <a:p>
            <a:endParaRPr lang="en-US" dirty="0"/>
          </a:p>
          <a:p>
            <a:r>
              <a:rPr lang="en-US" dirty="0" smtClean="0"/>
              <a:t>#</a:t>
            </a:r>
            <a:r>
              <a:rPr lang="en-US" dirty="0" err="1" smtClean="0"/>
              <a:t>DublinDataVis</a:t>
            </a:r>
            <a:r>
              <a:rPr lang="en-US" dirty="0" smtClean="0"/>
              <a:t> (21</a:t>
            </a:r>
            <a:r>
              <a:rPr lang="en-US" baseline="30000" dirty="0" smtClean="0"/>
              <a:t>st</a:t>
            </a:r>
            <a:r>
              <a:rPr lang="en-US" dirty="0" smtClean="0"/>
              <a:t> </a:t>
            </a:r>
            <a:r>
              <a:rPr lang="en-US" dirty="0" err="1" smtClean="0"/>
              <a:t>MAy</a:t>
            </a:r>
            <a:r>
              <a:rPr lang="en-US" dirty="0" smtClean="0"/>
              <a:t> 2013)</a:t>
            </a:r>
            <a:endParaRPr lang="en-US" dirty="0"/>
          </a:p>
        </p:txBody>
      </p:sp>
      <p:sp>
        <p:nvSpPr>
          <p:cNvPr id="4" name="Date Placeholder 3"/>
          <p:cNvSpPr>
            <a:spLocks noGrp="1"/>
          </p:cNvSpPr>
          <p:nvPr>
            <p:ph type="dt" sz="half" idx="10"/>
          </p:nvPr>
        </p:nvSpPr>
        <p:spPr/>
        <p:txBody>
          <a:bodyPr/>
          <a:lstStyle/>
          <a:p>
            <a:r>
              <a:rPr lang="en-US" dirty="0" smtClean="0"/>
              <a:t>© </a:t>
            </a:r>
            <a:r>
              <a:rPr lang="en-US" dirty="0" smtClean="0"/>
              <a:t>Eamonn O’Loughlin</a:t>
            </a:r>
            <a:endParaRPr lang="en-US" dirty="0"/>
          </a:p>
        </p:txBody>
      </p:sp>
      <p:sp>
        <p:nvSpPr>
          <p:cNvPr id="5" name="Footer Placeholder 4"/>
          <p:cNvSpPr>
            <a:spLocks noGrp="1"/>
          </p:cNvSpPr>
          <p:nvPr>
            <p:ph type="ftr" sz="quarter" idx="11"/>
          </p:nvPr>
        </p:nvSpPr>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18519716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we will be using</a:t>
            </a:r>
            <a:endParaRPr lang="en-US" dirty="0"/>
          </a:p>
        </p:txBody>
      </p:sp>
      <p:sp>
        <p:nvSpPr>
          <p:cNvPr id="3" name="Content Placeholder 2"/>
          <p:cNvSpPr>
            <a:spLocks noGrp="1"/>
          </p:cNvSpPr>
          <p:nvPr>
            <p:ph idx="1"/>
          </p:nvPr>
        </p:nvSpPr>
        <p:spPr/>
        <p:txBody>
          <a:bodyPr/>
          <a:lstStyle/>
          <a:p>
            <a:r>
              <a:rPr lang="en-US" dirty="0" smtClean="0"/>
              <a:t>Web Server </a:t>
            </a:r>
          </a:p>
          <a:p>
            <a:r>
              <a:rPr lang="en-US" dirty="0" err="1" smtClean="0"/>
              <a:t>dc.js</a:t>
            </a:r>
            <a:endParaRPr lang="en-US" dirty="0"/>
          </a:p>
          <a:p>
            <a:r>
              <a:rPr lang="en-US" dirty="0" smtClean="0"/>
              <a:t>Bootstrap</a:t>
            </a:r>
          </a:p>
          <a:p>
            <a:pPr marL="0" indent="0">
              <a:buNone/>
            </a:pPr>
            <a:endParaRPr lang="en-US" dirty="0" smtClean="0"/>
          </a:p>
          <a:p>
            <a:pPr marL="0" indent="0">
              <a:buNone/>
            </a:pPr>
            <a:endParaRPr lang="en-US" dirty="0"/>
          </a:p>
          <a:p>
            <a:pPr marL="0" indent="0">
              <a:buNone/>
            </a:pPr>
            <a:r>
              <a:rPr lang="en-US" dirty="0" smtClean="0"/>
              <a:t>Note: </a:t>
            </a:r>
            <a:r>
              <a:rPr lang="en-US" u="sng" dirty="0" err="1" smtClean="0"/>
              <a:t>dc.js</a:t>
            </a:r>
            <a:r>
              <a:rPr lang="en-US" dirty="0" smtClean="0"/>
              <a:t> is built on top of </a:t>
            </a:r>
            <a:r>
              <a:rPr lang="en-US" u="sng" dirty="0" smtClean="0"/>
              <a:t>d3.js</a:t>
            </a:r>
            <a:r>
              <a:rPr lang="en-US" dirty="0" smtClean="0"/>
              <a:t> and </a:t>
            </a:r>
            <a:r>
              <a:rPr lang="en-US" u="sng" dirty="0" err="1" smtClean="0"/>
              <a:t>crossfilter.js</a:t>
            </a:r>
            <a:endParaRPr lang="en-US" u="sng" dirty="0"/>
          </a:p>
          <a:p>
            <a:pPr marL="0" indent="0">
              <a:buNone/>
            </a:pPr>
            <a:r>
              <a:rPr lang="en-US" dirty="0" smtClean="0"/>
              <a:t>(so we will only be using these indirectly)</a:t>
            </a:r>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42588428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alphaModFix amt="19000"/>
          </a:blip>
          <a:stretch>
            <a:fillRect/>
          </a:stretch>
        </p:blipFill>
        <p:spPr>
          <a:xfrm>
            <a:off x="29945" y="2100664"/>
            <a:ext cx="9114055" cy="4757336"/>
          </a:xfrm>
          <a:prstGeom prst="rect">
            <a:avLst/>
          </a:prstGeom>
        </p:spPr>
      </p:pic>
      <p:sp>
        <p:nvSpPr>
          <p:cNvPr id="2" name="Title 1"/>
          <p:cNvSpPr>
            <a:spLocks noGrp="1"/>
          </p:cNvSpPr>
          <p:nvPr>
            <p:ph type="title"/>
          </p:nvPr>
        </p:nvSpPr>
        <p:spPr/>
        <p:txBody>
          <a:bodyPr/>
          <a:lstStyle/>
          <a:p>
            <a:r>
              <a:rPr lang="en-US" dirty="0" smtClean="0"/>
              <a:t>D3.js</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“D3</a:t>
            </a:r>
            <a:r>
              <a:rPr lang="en-US" i="1" dirty="0"/>
              <a:t>.js is a JavaScript library for manipulating documents based on data. D3 helps you bring data to life using HTML, SVG and CSS. D3’s emphasis on web standards gives you the full capabilities of modern browsers without tying yourself to a proprietary framework, combining powerful visualization </a:t>
            </a:r>
            <a:r>
              <a:rPr lang="en-US" i="1" dirty="0" smtClean="0"/>
              <a:t>components.”</a:t>
            </a:r>
          </a:p>
          <a:p>
            <a:pPr marL="0" indent="0">
              <a:buNone/>
            </a:pPr>
            <a:endParaRPr lang="en-US" dirty="0" smtClean="0"/>
          </a:p>
          <a:p>
            <a:pPr marL="0" indent="0">
              <a:buNone/>
            </a:pPr>
            <a:r>
              <a:rPr lang="en-US" dirty="0" smtClean="0"/>
              <a:t>Developed by Mike </a:t>
            </a:r>
            <a:r>
              <a:rPr lang="en-US" dirty="0" err="1" smtClean="0"/>
              <a:t>Bostock</a:t>
            </a:r>
            <a:r>
              <a:rPr lang="en-US" dirty="0" smtClean="0"/>
              <a:t> (Graphic Editor of New York Times)</a:t>
            </a:r>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38741879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alphaModFix amt="29000"/>
          </a:blip>
          <a:stretch>
            <a:fillRect/>
          </a:stretch>
        </p:blipFill>
        <p:spPr>
          <a:xfrm>
            <a:off x="0" y="3048000"/>
            <a:ext cx="9049657" cy="3276600"/>
          </a:xfrm>
          <a:prstGeom prst="rect">
            <a:avLst/>
          </a:prstGeom>
        </p:spPr>
      </p:pic>
      <p:sp>
        <p:nvSpPr>
          <p:cNvPr id="2" name="Title 1"/>
          <p:cNvSpPr>
            <a:spLocks noGrp="1"/>
          </p:cNvSpPr>
          <p:nvPr>
            <p:ph type="title"/>
          </p:nvPr>
        </p:nvSpPr>
        <p:spPr/>
        <p:txBody>
          <a:bodyPr/>
          <a:lstStyle/>
          <a:p>
            <a:r>
              <a:rPr lang="en-US" dirty="0" err="1" smtClean="0"/>
              <a:t>Crossfilter.js</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a:t>
            </a:r>
            <a:r>
              <a:rPr lang="en-US" i="1" dirty="0" err="1" smtClean="0"/>
              <a:t>Crossfilter</a:t>
            </a:r>
            <a:r>
              <a:rPr lang="en-US" i="1" dirty="0" smtClean="0"/>
              <a:t> </a:t>
            </a:r>
            <a:r>
              <a:rPr lang="en-US" i="1" dirty="0"/>
              <a:t>is a JavaScript library for exploring large multivariate datasets in the browser. </a:t>
            </a:r>
            <a:r>
              <a:rPr lang="en-US" i="1" dirty="0" err="1"/>
              <a:t>Crossfilter</a:t>
            </a:r>
            <a:r>
              <a:rPr lang="en-US" i="1" dirty="0"/>
              <a:t> supports extremely fast (&lt;30ms) interaction with coordinated views, even with datasets containing a million or more </a:t>
            </a:r>
            <a:r>
              <a:rPr lang="en-US" i="1" dirty="0" smtClean="0"/>
              <a:t>records.”</a:t>
            </a:r>
          </a:p>
          <a:p>
            <a:pPr marL="0" indent="0">
              <a:buNone/>
            </a:pPr>
            <a:endParaRPr lang="en-US" dirty="0" smtClean="0"/>
          </a:p>
          <a:p>
            <a:pPr marL="0" indent="0">
              <a:buNone/>
            </a:pPr>
            <a:r>
              <a:rPr lang="en-US" dirty="0" smtClean="0"/>
              <a:t>Built to </a:t>
            </a:r>
            <a:r>
              <a:rPr lang="en-US" dirty="0"/>
              <a:t>power analytics for Square Register, allowing merchants to slice and dice their payment history fluidly.</a:t>
            </a:r>
          </a:p>
          <a:p>
            <a:pPr marL="0" indent="0">
              <a:buNone/>
            </a:pPr>
            <a:endParaRPr lang="en-US" dirty="0" smtClean="0"/>
          </a:p>
          <a:p>
            <a:pPr marL="0" indent="0">
              <a:buNone/>
            </a:pPr>
            <a:endParaRPr lang="en-US" dirty="0" smtClean="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39670654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alphaModFix amt="30000"/>
          </a:blip>
          <a:stretch>
            <a:fillRect/>
          </a:stretch>
        </p:blipFill>
        <p:spPr>
          <a:xfrm>
            <a:off x="1496" y="2286000"/>
            <a:ext cx="8915400" cy="4237022"/>
          </a:xfrm>
          <a:prstGeom prst="rect">
            <a:avLst/>
          </a:prstGeom>
        </p:spPr>
      </p:pic>
      <p:sp>
        <p:nvSpPr>
          <p:cNvPr id="2" name="Title 1"/>
          <p:cNvSpPr>
            <a:spLocks noGrp="1"/>
          </p:cNvSpPr>
          <p:nvPr>
            <p:ph type="title"/>
          </p:nvPr>
        </p:nvSpPr>
        <p:spPr/>
        <p:txBody>
          <a:bodyPr/>
          <a:lstStyle/>
          <a:p>
            <a:r>
              <a:rPr lang="en-US" dirty="0" err="1" smtClean="0"/>
              <a:t>DC.js</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a:t>
            </a:r>
            <a:r>
              <a:rPr lang="en-US" i="1" dirty="0" err="1" smtClean="0"/>
              <a:t>dc.js</a:t>
            </a:r>
            <a:r>
              <a:rPr lang="en-US" i="1" dirty="0" smtClean="0"/>
              <a:t> </a:t>
            </a:r>
            <a:r>
              <a:rPr lang="en-US" i="1" dirty="0"/>
              <a:t>is a </a:t>
            </a:r>
            <a:r>
              <a:rPr lang="en-US" i="1" dirty="0" err="1"/>
              <a:t>javascript</a:t>
            </a:r>
            <a:r>
              <a:rPr lang="en-US" i="1" dirty="0"/>
              <a:t> charting library with native </a:t>
            </a:r>
            <a:r>
              <a:rPr lang="en-US" i="1" dirty="0" err="1"/>
              <a:t>crossfilter</a:t>
            </a:r>
            <a:r>
              <a:rPr lang="en-US" i="1" dirty="0"/>
              <a:t> support and allowing highly efficient exploration on large multi-dimensional </a:t>
            </a:r>
            <a:r>
              <a:rPr lang="en-US" i="1" dirty="0" smtClean="0"/>
              <a:t>dataset. </a:t>
            </a:r>
            <a:r>
              <a:rPr lang="en-US" i="1" dirty="0"/>
              <a:t>It leverages d3 engine to render charts in </a:t>
            </a:r>
            <a:r>
              <a:rPr lang="en-US" i="1" dirty="0" err="1"/>
              <a:t>css</a:t>
            </a:r>
            <a:r>
              <a:rPr lang="en-US" i="1" dirty="0"/>
              <a:t> friendly </a:t>
            </a:r>
            <a:r>
              <a:rPr lang="en-US" i="1" dirty="0" err="1"/>
              <a:t>svg</a:t>
            </a:r>
            <a:r>
              <a:rPr lang="en-US" i="1" dirty="0"/>
              <a:t> format</a:t>
            </a:r>
            <a:r>
              <a:rPr lang="en-US" i="1" dirty="0" smtClean="0"/>
              <a:t>.”</a:t>
            </a:r>
            <a:r>
              <a:rPr lang="en-US" dirty="0" smtClean="0"/>
              <a:t> </a:t>
            </a:r>
          </a:p>
          <a:p>
            <a:pPr marL="0" indent="0">
              <a:buNone/>
            </a:pPr>
            <a:endParaRPr lang="en-US" dirty="0"/>
          </a:p>
          <a:p>
            <a:pPr marL="0" indent="0">
              <a:buNone/>
            </a:pPr>
            <a:r>
              <a:rPr lang="en-US" dirty="0" smtClean="0"/>
              <a:t>Developed by Nick Qi Zhu at </a:t>
            </a:r>
            <a:r>
              <a:rPr lang="en-US" dirty="0" err="1" smtClean="0"/>
              <a:t>Thoughtworks</a:t>
            </a:r>
            <a:r>
              <a:rPr lang="en-US" dirty="0"/>
              <a:t> to perform data visualization and analysis in browser as well as on mobile device  </a:t>
            </a:r>
            <a:endParaRPr lang="en-US" dirty="0" smtClean="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17751087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alphaModFix amt="12000"/>
          </a:blip>
          <a:srcRect b="17719"/>
          <a:stretch/>
        </p:blipFill>
        <p:spPr>
          <a:xfrm>
            <a:off x="1496" y="2644678"/>
            <a:ext cx="9144000" cy="4213322"/>
          </a:xfrm>
          <a:prstGeom prst="rect">
            <a:avLst/>
          </a:prstGeom>
        </p:spPr>
      </p:pic>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idx="1"/>
          </p:nvPr>
        </p:nvSpPr>
        <p:spPr/>
        <p:txBody>
          <a:bodyPr>
            <a:normAutofit/>
          </a:bodyPr>
          <a:lstStyle/>
          <a:p>
            <a:r>
              <a:rPr lang="en-US" i="1" dirty="0" smtClean="0"/>
              <a:t>“Sleek</a:t>
            </a:r>
            <a:r>
              <a:rPr lang="en-US" i="1" dirty="0"/>
              <a:t>, intuitive, and powerful front-end framework for faster and easier web development</a:t>
            </a:r>
            <a:r>
              <a:rPr lang="en-US" i="1" dirty="0" smtClean="0"/>
              <a:t>. Bootstrap </a:t>
            </a:r>
            <a:r>
              <a:rPr lang="en-US" i="1" dirty="0"/>
              <a:t>was made to not only look and behave great in the latest desktop browsers, but in tablet and smartphone browsers via responsive CSS as well</a:t>
            </a:r>
            <a:r>
              <a:rPr lang="en-US" i="1" dirty="0" smtClean="0"/>
              <a:t>.”</a:t>
            </a:r>
          </a:p>
          <a:p>
            <a:pPr marL="0" indent="0">
              <a:buNone/>
            </a:pPr>
            <a:endParaRPr lang="en-US" dirty="0"/>
          </a:p>
          <a:p>
            <a:pPr marL="0" indent="0">
              <a:buNone/>
            </a:pPr>
            <a:r>
              <a:rPr lang="en-US" dirty="0" smtClean="0"/>
              <a:t>Developed by a team at Twitter.</a:t>
            </a:r>
          </a:p>
          <a:p>
            <a:pPr marL="0" indent="0">
              <a:buNone/>
            </a:pPr>
            <a:endParaRPr lang="en-US" dirty="0"/>
          </a:p>
          <a:p>
            <a:pPr marL="0" indent="0">
              <a:buNone/>
            </a:pPr>
            <a:endParaRPr lang="en-US" dirty="0" smtClean="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7706659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going to do</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Quick Review of underlying components</a:t>
            </a:r>
          </a:p>
          <a:p>
            <a:r>
              <a:rPr lang="en-US" dirty="0" smtClean="0"/>
              <a:t>Download a dataset</a:t>
            </a:r>
          </a:p>
          <a:p>
            <a:r>
              <a:rPr lang="en-US" dirty="0" smtClean="0">
                <a:solidFill>
                  <a:srgbClr val="7F7F7F"/>
                </a:solidFill>
              </a:rPr>
              <a:t>Explore the Data Structure</a:t>
            </a:r>
          </a:p>
          <a:p>
            <a:r>
              <a:rPr lang="en-US" dirty="0" smtClean="0">
                <a:solidFill>
                  <a:srgbClr val="7F7F7F"/>
                </a:solidFill>
              </a:rPr>
              <a:t>Design our Visualisation (</a:t>
            </a:r>
            <a:r>
              <a:rPr lang="en-US" dirty="0">
                <a:solidFill>
                  <a:srgbClr val="7F7F7F"/>
                </a:solidFill>
              </a:rPr>
              <a:t>R</a:t>
            </a:r>
            <a:r>
              <a:rPr lang="en-US" dirty="0" smtClean="0">
                <a:solidFill>
                  <a:srgbClr val="7F7F7F"/>
                </a:solidFill>
              </a:rPr>
              <a:t>ough Plan)</a:t>
            </a:r>
          </a:p>
          <a:p>
            <a:r>
              <a:rPr lang="en-US" dirty="0" smtClean="0">
                <a:solidFill>
                  <a:srgbClr val="7F7F7F"/>
                </a:solidFill>
              </a:rPr>
              <a:t>Iteratively Implement our Visualisation</a:t>
            </a:r>
          </a:p>
          <a:p>
            <a:r>
              <a:rPr lang="en-US" dirty="0" smtClean="0">
                <a:solidFill>
                  <a:srgbClr val="7F7F7F"/>
                </a:solidFill>
              </a:rPr>
              <a:t>Tidy and Wrap Up</a:t>
            </a:r>
          </a:p>
          <a:p>
            <a:endParaRPr lang="en-US" dirty="0" smtClean="0"/>
          </a:p>
          <a:p>
            <a:endParaRPr lang="en-US" dirty="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p:cNvPicPr>
            <a:picLocks noChangeAspect="1"/>
          </p:cNvPicPr>
          <p:nvPr/>
        </p:nvPicPr>
        <p:blipFill>
          <a:blip r:embed="rId2"/>
          <a:stretch>
            <a:fillRect/>
          </a:stretch>
        </p:blipFill>
        <p:spPr>
          <a:xfrm>
            <a:off x="5867400" y="1295400"/>
            <a:ext cx="2827020" cy="4038600"/>
          </a:xfrm>
          <a:prstGeom prst="rect">
            <a:avLst/>
          </a:prstGeom>
        </p:spPr>
      </p:pic>
    </p:spTree>
    <p:extLst>
      <p:ext uri="{BB962C8B-B14F-4D97-AF65-F5344CB8AC3E}">
        <p14:creationId xmlns:p14="http://schemas.microsoft.com/office/powerpoint/2010/main" val="27231994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YELP KAGGLE </a:t>
            </a:r>
            <a:r>
              <a:rPr lang="en-US" dirty="0" err="1" smtClean="0"/>
              <a:t>CHallenge</a:t>
            </a:r>
            <a:endParaRPr lang="en-US" dirty="0"/>
          </a:p>
        </p:txBody>
      </p:sp>
      <p:sp>
        <p:nvSpPr>
          <p:cNvPr id="3" name="Content Placeholder 2"/>
          <p:cNvSpPr>
            <a:spLocks noGrp="1"/>
          </p:cNvSpPr>
          <p:nvPr>
            <p:ph idx="1"/>
          </p:nvPr>
        </p:nvSpPr>
        <p:spPr>
          <a:prstGeom prst="roundRect">
            <a:avLst/>
          </a:prstGeom>
        </p:spPr>
        <p:txBody>
          <a:bodyPr/>
          <a:lstStyle/>
          <a:p>
            <a:r>
              <a:rPr lang="en-US" dirty="0" smtClean="0"/>
              <a:t>Download the yelp test set </a:t>
            </a:r>
            <a:endParaRPr lang="en-US" dirty="0"/>
          </a:p>
        </p:txBody>
      </p:sp>
      <p:pic>
        <p:nvPicPr>
          <p:cNvPr id="6" name="Picture 5" descr="Screen Shot 2013-05-21 at 09.32.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38400"/>
            <a:ext cx="7467600" cy="3602300"/>
          </a:xfrm>
          <a:prstGeom prst="rect">
            <a:avLst/>
          </a:prstGeom>
        </p:spPr>
      </p:pic>
      <p:sp>
        <p:nvSpPr>
          <p:cNvPr id="7" name="Rounded Rectangle 6"/>
          <p:cNvSpPr/>
          <p:nvPr/>
        </p:nvSpPr>
        <p:spPr>
          <a:xfrm>
            <a:off x="5897284" y="4999316"/>
            <a:ext cx="808316" cy="4572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9"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9422165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YELP KAGGLE </a:t>
            </a:r>
            <a:r>
              <a:rPr lang="en-US" dirty="0" err="1" smtClean="0"/>
              <a:t>CHallenge</a:t>
            </a:r>
            <a:endParaRPr lang="en-US" dirty="0"/>
          </a:p>
        </p:txBody>
      </p:sp>
      <p:sp>
        <p:nvSpPr>
          <p:cNvPr id="3" name="Content Placeholder 2"/>
          <p:cNvSpPr>
            <a:spLocks noGrp="1"/>
          </p:cNvSpPr>
          <p:nvPr>
            <p:ph idx="1"/>
          </p:nvPr>
        </p:nvSpPr>
        <p:spPr>
          <a:prstGeom prst="roundRect">
            <a:avLst/>
          </a:prstGeom>
        </p:spPr>
        <p:txBody>
          <a:bodyPr/>
          <a:lstStyle/>
          <a:p>
            <a:r>
              <a:rPr lang="en-US" dirty="0" err="1" smtClean="0"/>
              <a:t>yelp_test_set_business.json</a:t>
            </a:r>
            <a:endParaRPr lang="en-US" dirty="0"/>
          </a:p>
        </p:txBody>
      </p:sp>
      <p:sp>
        <p:nvSpPr>
          <p:cNvPr id="4" name="Date Placeholder 3"/>
          <p:cNvSpPr>
            <a:spLocks noGrp="1"/>
          </p:cNvSpPr>
          <p:nvPr>
            <p:ph type="dt" sz="half" idx="10"/>
          </p:nvPr>
        </p:nvSpPr>
        <p:spPr/>
        <p:txBody>
          <a:bodyPr/>
          <a:lstStyle/>
          <a:p>
            <a:pPr defTabSz="457200"/>
            <a:r>
              <a:rPr lang="is-IS" smtClean="0"/>
              <a:t>© Eamonn O’Loughlin</a:t>
            </a:r>
            <a:endParaRPr lang="is-IS" dirty="0"/>
          </a:p>
        </p:txBody>
      </p:sp>
      <p:sp>
        <p:nvSpPr>
          <p:cNvPr id="5" name="Footer Placeholder 4"/>
          <p:cNvSpPr>
            <a:spLocks noGrp="1"/>
          </p:cNvSpPr>
          <p:nvPr>
            <p:ph type="ftr" sz="quarter" idx="11"/>
          </p:nvPr>
        </p:nvSpPr>
        <p:spPr/>
        <p:txBody>
          <a:bodyPr/>
          <a:lstStyle/>
          <a:p>
            <a:pPr defTabSz="457200"/>
            <a:r>
              <a:rPr lang="en-US" smtClean="0"/>
              <a:t>Create rich interactive visualisations of your data</a:t>
            </a:r>
            <a:endParaRPr lang="en-US" dirty="0"/>
          </a:p>
        </p:txBody>
      </p:sp>
      <p:pic>
        <p:nvPicPr>
          <p:cNvPr id="8" name="Picture 7" descr="Screen Shot 2013-05-21 at 09.41.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20857"/>
            <a:ext cx="6553200" cy="3651343"/>
          </a:xfrm>
          <a:prstGeom prst="rect">
            <a:avLst/>
          </a:prstGeom>
        </p:spPr>
      </p:pic>
      <p:sp>
        <p:nvSpPr>
          <p:cNvPr id="9" name="Rounded Rectangle 8"/>
          <p:cNvSpPr/>
          <p:nvPr/>
        </p:nvSpPr>
        <p:spPr>
          <a:xfrm>
            <a:off x="1295400" y="3982578"/>
            <a:ext cx="3733800" cy="3810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048779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going to do</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Quick Review of underlying components</a:t>
            </a:r>
          </a:p>
          <a:p>
            <a:r>
              <a:rPr lang="en-US" dirty="0" smtClean="0">
                <a:solidFill>
                  <a:schemeClr val="tx1">
                    <a:lumMod val="50000"/>
                    <a:lumOff val="50000"/>
                  </a:schemeClr>
                </a:solidFill>
              </a:rPr>
              <a:t>Download a dataset</a:t>
            </a:r>
          </a:p>
          <a:p>
            <a:r>
              <a:rPr lang="en-US" dirty="0" smtClean="0"/>
              <a:t>Explore the Data Structure</a:t>
            </a:r>
          </a:p>
          <a:p>
            <a:r>
              <a:rPr lang="en-US" dirty="0" smtClean="0">
                <a:solidFill>
                  <a:srgbClr val="7F7F7F"/>
                </a:solidFill>
              </a:rPr>
              <a:t>Design our Visualisation (</a:t>
            </a:r>
            <a:r>
              <a:rPr lang="en-US" dirty="0">
                <a:solidFill>
                  <a:srgbClr val="7F7F7F"/>
                </a:solidFill>
              </a:rPr>
              <a:t>R</a:t>
            </a:r>
            <a:r>
              <a:rPr lang="en-US" dirty="0" smtClean="0">
                <a:solidFill>
                  <a:srgbClr val="7F7F7F"/>
                </a:solidFill>
              </a:rPr>
              <a:t>ough Plan)</a:t>
            </a:r>
          </a:p>
          <a:p>
            <a:r>
              <a:rPr lang="en-US" dirty="0" smtClean="0">
                <a:solidFill>
                  <a:srgbClr val="7F7F7F"/>
                </a:solidFill>
              </a:rPr>
              <a:t>Iteratively Implement our Visualisation</a:t>
            </a:r>
          </a:p>
          <a:p>
            <a:r>
              <a:rPr lang="en-US" dirty="0" smtClean="0">
                <a:solidFill>
                  <a:srgbClr val="7F7F7F"/>
                </a:solidFill>
              </a:rPr>
              <a:t>Tidy and Wrap Up</a:t>
            </a:r>
          </a:p>
          <a:p>
            <a:endParaRPr lang="en-US" dirty="0" smtClean="0"/>
          </a:p>
          <a:p>
            <a:endParaRPr lang="en-US" dirty="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p:cNvPicPr>
            <a:picLocks noChangeAspect="1"/>
          </p:cNvPicPr>
          <p:nvPr/>
        </p:nvPicPr>
        <p:blipFill>
          <a:blip r:embed="rId2"/>
          <a:stretch>
            <a:fillRect/>
          </a:stretch>
        </p:blipFill>
        <p:spPr>
          <a:xfrm>
            <a:off x="5867400" y="1295400"/>
            <a:ext cx="2827020" cy="4038600"/>
          </a:xfrm>
          <a:prstGeom prst="rect">
            <a:avLst/>
          </a:prstGeom>
        </p:spPr>
      </p:pic>
    </p:spTree>
    <p:extLst>
      <p:ext uri="{BB962C8B-B14F-4D97-AF65-F5344CB8AC3E}">
        <p14:creationId xmlns:p14="http://schemas.microsoft.com/office/powerpoint/2010/main" val="10598019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br>
              <a:rPr lang="en-US" dirty="0" smtClean="0"/>
            </a:br>
            <a:endParaRPr lang="en-US" dirty="0"/>
          </a:p>
        </p:txBody>
      </p:sp>
      <p:pic>
        <p:nvPicPr>
          <p:cNvPr id="6" name="Picture 5"/>
          <p:cNvPicPr>
            <a:picLocks noChangeAspect="1"/>
          </p:cNvPicPr>
          <p:nvPr/>
        </p:nvPicPr>
        <p:blipFill>
          <a:blip r:embed="rId2"/>
          <a:stretch>
            <a:fillRect/>
          </a:stretch>
        </p:blipFill>
        <p:spPr>
          <a:xfrm>
            <a:off x="457200" y="1158414"/>
            <a:ext cx="7848600" cy="4785186"/>
          </a:xfrm>
          <a:prstGeom prst="rect">
            <a:avLst/>
          </a:prstGeom>
        </p:spPr>
      </p:pic>
      <p:sp>
        <p:nvSpPr>
          <p:cNvPr id="7"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8"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24818813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did we Create this </a:t>
            </a:r>
            <a:r>
              <a:rPr lang="en-US" dirty="0" err="1" smtClean="0"/>
              <a:t>meetup</a:t>
            </a:r>
            <a:r>
              <a:rPr lang="en-US" dirty="0" smtClean="0"/>
              <a:t>?</a:t>
            </a:r>
            <a:endParaRPr lang="en-US" dirty="0"/>
          </a:p>
        </p:txBody>
      </p:sp>
      <p:pic>
        <p:nvPicPr>
          <p:cNvPr id="7" name="Picture 6"/>
          <p:cNvPicPr>
            <a:picLocks noChangeAspect="1"/>
          </p:cNvPicPr>
          <p:nvPr/>
        </p:nvPicPr>
        <p:blipFill>
          <a:blip r:embed="rId2"/>
          <a:stretch>
            <a:fillRect/>
          </a:stretch>
        </p:blipFill>
        <p:spPr>
          <a:xfrm>
            <a:off x="1676400" y="1511198"/>
            <a:ext cx="5664200" cy="3670402"/>
          </a:xfrm>
          <a:prstGeom prst="rect">
            <a:avLst/>
          </a:prstGeom>
        </p:spPr>
      </p:pic>
      <p:sp>
        <p:nvSpPr>
          <p:cNvPr id="8" name="Rectangle 7"/>
          <p:cNvSpPr/>
          <p:nvPr/>
        </p:nvSpPr>
        <p:spPr>
          <a:xfrm>
            <a:off x="457201" y="5181600"/>
            <a:ext cx="7772400" cy="923330"/>
          </a:xfrm>
          <a:prstGeom prst="rect">
            <a:avLst/>
          </a:prstGeom>
        </p:spPr>
        <p:txBody>
          <a:bodyPr wrap="square">
            <a:spAutoFit/>
          </a:bodyPr>
          <a:lstStyle/>
          <a:p>
            <a:r>
              <a:rPr lang="en-US" b="1" dirty="0" smtClean="0"/>
              <a:t>A community for </a:t>
            </a:r>
            <a:r>
              <a:rPr lang="en-US" b="1" dirty="0"/>
              <a:t>those interested in creating, sharing, discussing or learning how to create data-driven </a:t>
            </a:r>
            <a:r>
              <a:rPr lang="en-US" b="1" dirty="0" smtClean="0"/>
              <a:t>visualisations.</a:t>
            </a:r>
          </a:p>
          <a:p>
            <a:r>
              <a:rPr lang="en-US" i="1" dirty="0" smtClean="0"/>
              <a:t>Fighting the good fight against a massive data deluge.</a:t>
            </a:r>
            <a:endParaRPr lang="en-US" dirty="0" smtClean="0"/>
          </a:p>
        </p:txBody>
      </p:sp>
      <p:sp>
        <p:nvSpPr>
          <p:cNvPr id="9"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10"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10827952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going to do</a:t>
            </a:r>
            <a:endParaRPr lang="en-US" dirty="0"/>
          </a:p>
        </p:txBody>
      </p:sp>
      <p:sp>
        <p:nvSpPr>
          <p:cNvPr id="3" name="Content Placeholder 2"/>
          <p:cNvSpPr>
            <a:spLocks noGrp="1"/>
          </p:cNvSpPr>
          <p:nvPr>
            <p:ph idx="1"/>
          </p:nvPr>
        </p:nvSpPr>
        <p:spPr/>
        <p:txBody>
          <a:bodyPr/>
          <a:lstStyle/>
          <a:p>
            <a:r>
              <a:rPr lang="en-US" dirty="0" smtClean="0">
                <a:solidFill>
                  <a:srgbClr val="7F7F7F"/>
                </a:solidFill>
              </a:rPr>
              <a:t>Quick Review of underlying components</a:t>
            </a:r>
          </a:p>
          <a:p>
            <a:r>
              <a:rPr lang="en-US" dirty="0" smtClean="0">
                <a:solidFill>
                  <a:srgbClr val="7F7F7F"/>
                </a:solidFill>
              </a:rPr>
              <a:t>Download a dataset</a:t>
            </a:r>
          </a:p>
          <a:p>
            <a:r>
              <a:rPr lang="en-US" dirty="0" smtClean="0">
                <a:solidFill>
                  <a:srgbClr val="7F7F7F"/>
                </a:solidFill>
              </a:rPr>
              <a:t>Explore the Data Structure</a:t>
            </a:r>
          </a:p>
          <a:p>
            <a:r>
              <a:rPr lang="en-US" dirty="0" smtClean="0"/>
              <a:t>Design our Visualisation (</a:t>
            </a:r>
            <a:r>
              <a:rPr lang="en-US" dirty="0"/>
              <a:t>R</a:t>
            </a:r>
            <a:r>
              <a:rPr lang="en-US" dirty="0" smtClean="0"/>
              <a:t>ough Plan)</a:t>
            </a:r>
          </a:p>
          <a:p>
            <a:r>
              <a:rPr lang="en-US" dirty="0" smtClean="0">
                <a:solidFill>
                  <a:srgbClr val="7F7F7F"/>
                </a:solidFill>
              </a:rPr>
              <a:t>Iteratively Implement our Visualisation</a:t>
            </a:r>
          </a:p>
          <a:p>
            <a:r>
              <a:rPr lang="en-US" dirty="0" smtClean="0">
                <a:solidFill>
                  <a:srgbClr val="7F7F7F"/>
                </a:solidFill>
              </a:rPr>
              <a:t>Tidy and Wrap Up</a:t>
            </a:r>
          </a:p>
          <a:p>
            <a:endParaRPr lang="en-US" dirty="0" smtClean="0"/>
          </a:p>
          <a:p>
            <a:endParaRPr lang="en-US" dirty="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p:cNvPicPr>
            <a:picLocks noChangeAspect="1"/>
          </p:cNvPicPr>
          <p:nvPr/>
        </p:nvPicPr>
        <p:blipFill>
          <a:blip r:embed="rId2"/>
          <a:stretch>
            <a:fillRect/>
          </a:stretch>
        </p:blipFill>
        <p:spPr>
          <a:xfrm>
            <a:off x="5867400" y="1295400"/>
            <a:ext cx="2827020" cy="4038600"/>
          </a:xfrm>
          <a:prstGeom prst="rect">
            <a:avLst/>
          </a:prstGeom>
        </p:spPr>
      </p:pic>
    </p:spTree>
    <p:extLst>
      <p:ext uri="{BB962C8B-B14F-4D97-AF65-F5344CB8AC3E}">
        <p14:creationId xmlns:p14="http://schemas.microsoft.com/office/powerpoint/2010/main" val="10598019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dc.Js</a:t>
            </a:r>
            <a:r>
              <a:rPr lang="en-US" dirty="0" smtClean="0"/>
              <a:t> library</a:t>
            </a:r>
            <a:br>
              <a:rPr lang="en-US" dirty="0" smtClean="0"/>
            </a:br>
            <a:endParaRPr lang="en-US" dirty="0"/>
          </a:p>
        </p:txBody>
      </p:sp>
      <p:pic>
        <p:nvPicPr>
          <p:cNvPr id="6" name="Picture 5" descr="Screen Shot 2013-05-21 at 10.05.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95600"/>
            <a:ext cx="2590799" cy="792885"/>
          </a:xfrm>
          <a:prstGeom prst="rect">
            <a:avLst/>
          </a:prstGeom>
        </p:spPr>
      </p:pic>
      <p:pic>
        <p:nvPicPr>
          <p:cNvPr id="7" name="Picture 6" descr="Screen Shot 2013-05-21 at 10.05.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2514600"/>
            <a:ext cx="1609925" cy="1498600"/>
          </a:xfrm>
          <a:prstGeom prst="rect">
            <a:avLst/>
          </a:prstGeom>
        </p:spPr>
      </p:pic>
      <p:pic>
        <p:nvPicPr>
          <p:cNvPr id="8" name="Picture 7" descr="Screen Shot 2013-05-21 at 10.05.1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4343400"/>
            <a:ext cx="1475412" cy="1435100"/>
          </a:xfrm>
          <a:prstGeom prst="rect">
            <a:avLst/>
          </a:prstGeom>
        </p:spPr>
      </p:pic>
      <p:pic>
        <p:nvPicPr>
          <p:cNvPr id="9" name="Picture 8" descr="Screen Shot 2013-05-21 at 10.05.1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4114800"/>
            <a:ext cx="2717800" cy="1175449"/>
          </a:xfrm>
          <a:prstGeom prst="rect">
            <a:avLst/>
          </a:prstGeom>
        </p:spPr>
      </p:pic>
      <p:pic>
        <p:nvPicPr>
          <p:cNvPr id="10" name="Picture 9" descr="Screen Shot 2013-05-21 at 10.05.0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400" y="1371600"/>
            <a:ext cx="2971800" cy="770236"/>
          </a:xfrm>
          <a:prstGeom prst="rect">
            <a:avLst/>
          </a:prstGeom>
        </p:spPr>
      </p:pic>
      <p:pic>
        <p:nvPicPr>
          <p:cNvPr id="11" name="Picture 10" descr="Screen Shot 2013-05-21 at 10.06.4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5399" y="1219200"/>
            <a:ext cx="2624137" cy="838200"/>
          </a:xfrm>
          <a:prstGeom prst="rect">
            <a:avLst/>
          </a:prstGeom>
        </p:spPr>
      </p:pic>
      <p:pic>
        <p:nvPicPr>
          <p:cNvPr id="12" name="Picture 11" descr="Screen Shot 2013-05-21 at 10.07.43.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6600" y="2667000"/>
            <a:ext cx="3243770" cy="1651000"/>
          </a:xfrm>
          <a:prstGeom prst="rect">
            <a:avLst/>
          </a:prstGeom>
        </p:spPr>
      </p:pic>
      <p:sp>
        <p:nvSpPr>
          <p:cNvPr id="13" name="Rectangle 12"/>
          <p:cNvSpPr/>
          <p:nvPr/>
        </p:nvSpPr>
        <p:spPr>
          <a:xfrm>
            <a:off x="1219200" y="2133600"/>
            <a:ext cx="1633793" cy="369332"/>
          </a:xfrm>
          <a:prstGeom prst="rect">
            <a:avLst/>
          </a:prstGeom>
        </p:spPr>
        <p:txBody>
          <a:bodyPr wrap="none">
            <a:spAutoFit/>
          </a:bodyPr>
          <a:lstStyle/>
          <a:p>
            <a:r>
              <a:rPr lang="en-US" b="1" dirty="0" smtClean="0"/>
              <a:t>Bubble Chart</a:t>
            </a:r>
            <a:endParaRPr lang="en-US" b="1" dirty="0"/>
          </a:p>
        </p:txBody>
      </p:sp>
      <p:sp>
        <p:nvSpPr>
          <p:cNvPr id="14" name="Rectangle 13"/>
          <p:cNvSpPr/>
          <p:nvPr/>
        </p:nvSpPr>
        <p:spPr>
          <a:xfrm>
            <a:off x="5715000" y="1981200"/>
            <a:ext cx="1326092" cy="369332"/>
          </a:xfrm>
          <a:prstGeom prst="rect">
            <a:avLst/>
          </a:prstGeom>
        </p:spPr>
        <p:txBody>
          <a:bodyPr wrap="none">
            <a:spAutoFit/>
          </a:bodyPr>
          <a:lstStyle/>
          <a:p>
            <a:r>
              <a:rPr lang="en-US" b="1" dirty="0" smtClean="0"/>
              <a:t>Line Chart</a:t>
            </a:r>
            <a:endParaRPr lang="en-US" b="1" dirty="0"/>
          </a:p>
        </p:txBody>
      </p:sp>
      <p:sp>
        <p:nvSpPr>
          <p:cNvPr id="15" name="Rectangle 14"/>
          <p:cNvSpPr/>
          <p:nvPr/>
        </p:nvSpPr>
        <p:spPr>
          <a:xfrm>
            <a:off x="7315200" y="4038600"/>
            <a:ext cx="1198052" cy="369332"/>
          </a:xfrm>
          <a:prstGeom prst="rect">
            <a:avLst/>
          </a:prstGeom>
        </p:spPr>
        <p:txBody>
          <a:bodyPr wrap="none">
            <a:spAutoFit/>
          </a:bodyPr>
          <a:lstStyle/>
          <a:p>
            <a:r>
              <a:rPr lang="en-US" b="1" dirty="0" smtClean="0"/>
              <a:t>Pie Chart</a:t>
            </a:r>
            <a:endParaRPr lang="en-US" b="1" dirty="0"/>
          </a:p>
        </p:txBody>
      </p:sp>
      <p:sp>
        <p:nvSpPr>
          <p:cNvPr id="16" name="Rectangle 15"/>
          <p:cNvSpPr/>
          <p:nvPr/>
        </p:nvSpPr>
        <p:spPr>
          <a:xfrm>
            <a:off x="6128772" y="5715000"/>
            <a:ext cx="1338828" cy="369332"/>
          </a:xfrm>
          <a:prstGeom prst="rect">
            <a:avLst/>
          </a:prstGeom>
        </p:spPr>
        <p:txBody>
          <a:bodyPr wrap="none">
            <a:spAutoFit/>
          </a:bodyPr>
          <a:lstStyle/>
          <a:p>
            <a:r>
              <a:rPr lang="en-US" b="1" dirty="0" smtClean="0"/>
              <a:t>Row Chart</a:t>
            </a:r>
            <a:endParaRPr lang="en-US" b="1" dirty="0"/>
          </a:p>
        </p:txBody>
      </p:sp>
      <p:sp>
        <p:nvSpPr>
          <p:cNvPr id="17" name="Rectangle 16"/>
          <p:cNvSpPr/>
          <p:nvPr/>
        </p:nvSpPr>
        <p:spPr>
          <a:xfrm>
            <a:off x="914400" y="5334000"/>
            <a:ext cx="1236486" cy="369332"/>
          </a:xfrm>
          <a:prstGeom prst="rect">
            <a:avLst/>
          </a:prstGeom>
        </p:spPr>
        <p:txBody>
          <a:bodyPr wrap="none">
            <a:spAutoFit/>
          </a:bodyPr>
          <a:lstStyle/>
          <a:p>
            <a:r>
              <a:rPr lang="en-US" b="1" dirty="0" smtClean="0"/>
              <a:t>Bar Chart</a:t>
            </a:r>
            <a:endParaRPr lang="en-US" b="1" dirty="0"/>
          </a:p>
        </p:txBody>
      </p:sp>
      <p:sp>
        <p:nvSpPr>
          <p:cNvPr id="18" name="Rectangle 17"/>
          <p:cNvSpPr/>
          <p:nvPr/>
        </p:nvSpPr>
        <p:spPr>
          <a:xfrm>
            <a:off x="1066800" y="3733800"/>
            <a:ext cx="1338828" cy="369332"/>
          </a:xfrm>
          <a:prstGeom prst="rect">
            <a:avLst/>
          </a:prstGeom>
        </p:spPr>
        <p:txBody>
          <a:bodyPr wrap="none">
            <a:spAutoFit/>
          </a:bodyPr>
          <a:lstStyle/>
          <a:p>
            <a:r>
              <a:rPr lang="en-US" b="1" dirty="0" smtClean="0"/>
              <a:t>Data Table</a:t>
            </a:r>
            <a:endParaRPr lang="en-US" b="1" dirty="0"/>
          </a:p>
        </p:txBody>
      </p:sp>
      <p:sp>
        <p:nvSpPr>
          <p:cNvPr id="19" name="Rectangle 18"/>
          <p:cNvSpPr/>
          <p:nvPr/>
        </p:nvSpPr>
        <p:spPr>
          <a:xfrm>
            <a:off x="4114800" y="4191000"/>
            <a:ext cx="1941382" cy="369332"/>
          </a:xfrm>
          <a:prstGeom prst="rect">
            <a:avLst/>
          </a:prstGeom>
        </p:spPr>
        <p:txBody>
          <a:bodyPr wrap="none">
            <a:spAutoFit/>
          </a:bodyPr>
          <a:lstStyle/>
          <a:p>
            <a:r>
              <a:rPr lang="en-US" b="1" dirty="0" err="1" smtClean="0"/>
              <a:t>Choropleth</a:t>
            </a:r>
            <a:r>
              <a:rPr lang="en-US" b="1" dirty="0" smtClean="0"/>
              <a:t> Map</a:t>
            </a:r>
            <a:endParaRPr lang="en-US" b="1" dirty="0"/>
          </a:p>
        </p:txBody>
      </p:sp>
      <p:sp>
        <p:nvSpPr>
          <p:cNvPr id="20"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21"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39173225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our Visualisation</a:t>
            </a:r>
            <a:endParaRPr lang="en-US" dirty="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7476032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going to do</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Quick Review of underlying components</a:t>
            </a:r>
          </a:p>
          <a:p>
            <a:r>
              <a:rPr lang="en-US" dirty="0" smtClean="0">
                <a:solidFill>
                  <a:schemeClr val="tx1">
                    <a:lumMod val="50000"/>
                    <a:lumOff val="50000"/>
                  </a:schemeClr>
                </a:solidFill>
              </a:rPr>
              <a:t>Download a dataset</a:t>
            </a:r>
          </a:p>
          <a:p>
            <a:r>
              <a:rPr lang="en-US" dirty="0" smtClean="0">
                <a:solidFill>
                  <a:schemeClr val="tx1">
                    <a:lumMod val="50000"/>
                    <a:lumOff val="50000"/>
                  </a:schemeClr>
                </a:solidFill>
              </a:rPr>
              <a:t>Explore the Data Structure</a:t>
            </a:r>
          </a:p>
          <a:p>
            <a:r>
              <a:rPr lang="en-US" dirty="0" smtClean="0">
                <a:solidFill>
                  <a:schemeClr val="tx1">
                    <a:lumMod val="50000"/>
                    <a:lumOff val="50000"/>
                  </a:schemeClr>
                </a:solidFill>
              </a:rPr>
              <a:t>Design our Visualisation (</a:t>
            </a:r>
            <a:r>
              <a:rPr lang="en-US" dirty="0">
                <a:solidFill>
                  <a:schemeClr val="tx1">
                    <a:lumMod val="50000"/>
                    <a:lumOff val="50000"/>
                  </a:schemeClr>
                </a:solidFill>
              </a:rPr>
              <a:t>R</a:t>
            </a:r>
            <a:r>
              <a:rPr lang="en-US" dirty="0" smtClean="0">
                <a:solidFill>
                  <a:schemeClr val="tx1">
                    <a:lumMod val="50000"/>
                    <a:lumOff val="50000"/>
                  </a:schemeClr>
                </a:solidFill>
              </a:rPr>
              <a:t>ough Plan)</a:t>
            </a:r>
          </a:p>
          <a:p>
            <a:r>
              <a:rPr lang="en-US" dirty="0" smtClean="0"/>
              <a:t>Iteratively Implement our Visualisation</a:t>
            </a:r>
          </a:p>
          <a:p>
            <a:r>
              <a:rPr lang="en-US" dirty="0" smtClean="0">
                <a:solidFill>
                  <a:schemeClr val="tx1">
                    <a:lumMod val="50000"/>
                    <a:lumOff val="50000"/>
                  </a:schemeClr>
                </a:solidFill>
              </a:rPr>
              <a:t>Tidy and Wrap Up</a:t>
            </a:r>
          </a:p>
          <a:p>
            <a:endParaRPr lang="en-US" dirty="0" smtClean="0"/>
          </a:p>
          <a:p>
            <a:endParaRPr lang="en-US" dirty="0"/>
          </a:p>
        </p:txBody>
      </p:sp>
      <p:sp>
        <p:nvSpPr>
          <p:cNvPr id="8"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9"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10" name="Picture 9"/>
          <p:cNvPicPr>
            <a:picLocks noChangeAspect="1"/>
          </p:cNvPicPr>
          <p:nvPr/>
        </p:nvPicPr>
        <p:blipFill>
          <a:blip r:embed="rId2"/>
          <a:stretch>
            <a:fillRect/>
          </a:stretch>
        </p:blipFill>
        <p:spPr>
          <a:xfrm>
            <a:off x="5867400" y="1295400"/>
            <a:ext cx="2827020" cy="4038600"/>
          </a:xfrm>
          <a:prstGeom prst="rect">
            <a:avLst/>
          </a:prstGeom>
        </p:spPr>
      </p:pic>
    </p:spTree>
    <p:extLst>
      <p:ext uri="{BB962C8B-B14F-4D97-AF65-F5344CB8AC3E}">
        <p14:creationId xmlns:p14="http://schemas.microsoft.com/office/powerpoint/2010/main" val="10598019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3 Stages to Implement</a:t>
            </a:r>
          </a:p>
          <a:p>
            <a:endParaRPr lang="en-US" dirty="0"/>
          </a:p>
          <a:p>
            <a:pPr marL="457200" indent="-457200">
              <a:buAutoNum type="arabicPeriod"/>
            </a:pPr>
            <a:r>
              <a:rPr lang="en-US" b="0" dirty="0" smtClean="0"/>
              <a:t>Development Environment</a:t>
            </a:r>
          </a:p>
          <a:p>
            <a:pPr marL="457200" indent="-457200">
              <a:buAutoNum type="arabicPeriod"/>
            </a:pPr>
            <a:r>
              <a:rPr lang="en-US" b="0" dirty="0" smtClean="0"/>
              <a:t>HTML</a:t>
            </a:r>
          </a:p>
          <a:p>
            <a:pPr marL="457200" indent="-457200">
              <a:buAutoNum type="arabicPeriod"/>
            </a:pPr>
            <a:r>
              <a:rPr lang="en-US" b="0" dirty="0" smtClean="0"/>
              <a:t>JavaScript</a:t>
            </a:r>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p:cNvPicPr>
            <a:picLocks noChangeAspect="1"/>
          </p:cNvPicPr>
          <p:nvPr/>
        </p:nvPicPr>
        <p:blipFill>
          <a:blip r:embed="rId2"/>
          <a:stretch>
            <a:fillRect/>
          </a:stretch>
        </p:blipFill>
        <p:spPr>
          <a:xfrm>
            <a:off x="609600" y="4572000"/>
            <a:ext cx="2209800" cy="1458468"/>
          </a:xfrm>
          <a:prstGeom prst="rect">
            <a:avLst/>
          </a:prstGeom>
        </p:spPr>
      </p:pic>
      <p:pic>
        <p:nvPicPr>
          <p:cNvPr id="9" name="Picture 8"/>
          <p:cNvPicPr>
            <a:picLocks noChangeAspect="1"/>
          </p:cNvPicPr>
          <p:nvPr/>
        </p:nvPicPr>
        <p:blipFill>
          <a:blip r:embed="rId3"/>
          <a:stretch>
            <a:fillRect/>
          </a:stretch>
        </p:blipFill>
        <p:spPr>
          <a:xfrm>
            <a:off x="3695700" y="4495800"/>
            <a:ext cx="1600200" cy="1600200"/>
          </a:xfrm>
          <a:prstGeom prst="rect">
            <a:avLst/>
          </a:prstGeom>
        </p:spPr>
      </p:pic>
      <p:pic>
        <p:nvPicPr>
          <p:cNvPr id="10" name="Picture 9"/>
          <p:cNvPicPr>
            <a:picLocks noChangeAspect="1"/>
          </p:cNvPicPr>
          <p:nvPr/>
        </p:nvPicPr>
        <p:blipFill>
          <a:blip r:embed="rId4"/>
          <a:stretch>
            <a:fillRect/>
          </a:stretch>
        </p:blipFill>
        <p:spPr>
          <a:xfrm>
            <a:off x="6172200" y="4495800"/>
            <a:ext cx="1620000" cy="1620000"/>
          </a:xfrm>
          <a:prstGeom prst="rect">
            <a:avLst/>
          </a:prstGeom>
        </p:spPr>
      </p:pic>
      <p:sp>
        <p:nvSpPr>
          <p:cNvPr id="11" name="Rectangle 10"/>
          <p:cNvSpPr/>
          <p:nvPr/>
        </p:nvSpPr>
        <p:spPr>
          <a:xfrm>
            <a:off x="2940546" y="4876800"/>
            <a:ext cx="634008" cy="1015663"/>
          </a:xfrm>
          <a:prstGeom prst="rect">
            <a:avLst/>
          </a:prstGeom>
        </p:spPr>
        <p:txBody>
          <a:bodyPr wrap="none">
            <a:spAutoFit/>
          </a:bodyPr>
          <a:lstStyle/>
          <a:p>
            <a:r>
              <a:rPr lang="en-US" sz="6000" b="1" dirty="0" smtClean="0"/>
              <a:t>+</a:t>
            </a:r>
            <a:endParaRPr lang="en-US" sz="6000" b="1" dirty="0"/>
          </a:p>
        </p:txBody>
      </p:sp>
      <p:sp>
        <p:nvSpPr>
          <p:cNvPr id="12" name="Rectangle 11"/>
          <p:cNvSpPr/>
          <p:nvPr/>
        </p:nvSpPr>
        <p:spPr>
          <a:xfrm>
            <a:off x="5417046" y="4876800"/>
            <a:ext cx="634008" cy="1015663"/>
          </a:xfrm>
          <a:prstGeom prst="rect">
            <a:avLst/>
          </a:prstGeom>
        </p:spPr>
        <p:txBody>
          <a:bodyPr wrap="none">
            <a:spAutoFit/>
          </a:bodyPr>
          <a:lstStyle/>
          <a:p>
            <a:r>
              <a:rPr lang="en-US" sz="6000" b="1" dirty="0" smtClean="0"/>
              <a:t>+</a:t>
            </a:r>
            <a:endParaRPr lang="en-US" sz="6000" b="1" dirty="0"/>
          </a:p>
        </p:txBody>
      </p:sp>
    </p:spTree>
    <p:extLst>
      <p:ext uri="{BB962C8B-B14F-4D97-AF65-F5344CB8AC3E}">
        <p14:creationId xmlns:p14="http://schemas.microsoft.com/office/powerpoint/2010/main" val="10622244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step-by-step approach</a:t>
            </a:r>
            <a:endParaRPr lang="en-US" dirty="0"/>
          </a:p>
        </p:txBody>
      </p:sp>
      <p:sp>
        <p:nvSpPr>
          <p:cNvPr id="3" name="Content Placeholder 2"/>
          <p:cNvSpPr>
            <a:spLocks noGrp="1"/>
          </p:cNvSpPr>
          <p:nvPr>
            <p:ph idx="1"/>
          </p:nvPr>
        </p:nvSpPr>
        <p:spPr/>
        <p:txBody>
          <a:bodyPr>
            <a:normAutofit/>
          </a:bodyPr>
          <a:lstStyle/>
          <a:p>
            <a:r>
              <a:rPr lang="en-US" dirty="0" smtClean="0"/>
              <a:t>Development Environment</a:t>
            </a:r>
          </a:p>
          <a:p>
            <a:pPr marL="457200" indent="-457200">
              <a:buAutoNum type="arabicPeriod"/>
            </a:pPr>
            <a:r>
              <a:rPr lang="en-US" b="0" dirty="0" smtClean="0"/>
              <a:t>In a new folder create </a:t>
            </a:r>
            <a:r>
              <a:rPr lang="en-US" b="0" dirty="0" err="1" smtClean="0"/>
              <a:t>index.html</a:t>
            </a:r>
            <a:r>
              <a:rPr lang="en-US" b="0" dirty="0" smtClean="0"/>
              <a:t>, </a:t>
            </a:r>
            <a:r>
              <a:rPr lang="en-US" b="0" dirty="0" err="1" smtClean="0"/>
              <a:t>simple_vis.js</a:t>
            </a:r>
            <a:endParaRPr lang="en-US" b="0" dirty="0" smtClean="0"/>
          </a:p>
          <a:p>
            <a:pPr marL="457200" indent="-457200">
              <a:buAutoNum type="arabicPeriod"/>
            </a:pPr>
            <a:r>
              <a:rPr lang="en-US" b="0" dirty="0" smtClean="0"/>
              <a:t>Copy </a:t>
            </a:r>
            <a:r>
              <a:rPr lang="en-US" dirty="0" smtClean="0"/>
              <a:t>yelp data</a:t>
            </a:r>
            <a:r>
              <a:rPr lang="en-US" b="0" dirty="0" smtClean="0"/>
              <a:t> and </a:t>
            </a:r>
            <a:r>
              <a:rPr lang="en-US" dirty="0" smtClean="0"/>
              <a:t>components (</a:t>
            </a:r>
            <a:r>
              <a:rPr lang="en-US" dirty="0" err="1" smtClean="0"/>
              <a:t>js</a:t>
            </a:r>
            <a:r>
              <a:rPr lang="en-US" dirty="0" smtClean="0"/>
              <a:t>/</a:t>
            </a:r>
            <a:r>
              <a:rPr lang="en-US" dirty="0" err="1" smtClean="0"/>
              <a:t>css</a:t>
            </a:r>
            <a:r>
              <a:rPr lang="en-US" dirty="0" smtClean="0"/>
              <a:t>)</a:t>
            </a:r>
            <a:r>
              <a:rPr lang="en-US" b="0" dirty="0" smtClean="0"/>
              <a:t> into folder</a:t>
            </a:r>
          </a:p>
          <a:p>
            <a:pPr marL="457200" indent="-457200">
              <a:buAutoNum type="arabicPeriod"/>
            </a:pPr>
            <a:r>
              <a:rPr lang="en-US" b="0" dirty="0" smtClean="0"/>
              <a:t>Start web server (mongoose) from folder</a:t>
            </a:r>
          </a:p>
          <a:p>
            <a:pPr marL="457200" indent="-457200">
              <a:buAutoNum type="arabicPeriod"/>
            </a:pPr>
            <a:r>
              <a:rPr lang="en-US" b="0" dirty="0" smtClean="0"/>
              <a:t>Open browser to </a:t>
            </a:r>
            <a:r>
              <a:rPr lang="en-US" b="0" dirty="0" err="1" smtClean="0"/>
              <a:t>url</a:t>
            </a:r>
            <a:r>
              <a:rPr lang="en-US" b="0" dirty="0" smtClean="0"/>
              <a:t> </a:t>
            </a:r>
            <a:r>
              <a:rPr lang="en-US" b="0" i="1" dirty="0" smtClean="0"/>
              <a:t>localhost:8080</a:t>
            </a:r>
          </a:p>
          <a:p>
            <a:pPr marL="457200" indent="-457200">
              <a:buAutoNum type="arabicPeriod"/>
            </a:pPr>
            <a:r>
              <a:rPr lang="en-US" b="0" i="1" dirty="0" smtClean="0"/>
              <a:t>Open </a:t>
            </a:r>
            <a:r>
              <a:rPr lang="en-US" b="0" i="1" dirty="0" err="1" smtClean="0"/>
              <a:t>javascript</a:t>
            </a:r>
            <a:r>
              <a:rPr lang="en-US" b="0" i="1" dirty="0" smtClean="0"/>
              <a:t> console</a:t>
            </a:r>
          </a:p>
          <a:p>
            <a:endParaRPr lang="en-US" b="0" i="1" dirty="0" smtClean="0"/>
          </a:p>
        </p:txBody>
      </p:sp>
      <p:sp>
        <p:nvSpPr>
          <p:cNvPr id="7"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8"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9" name="Picture 8"/>
          <p:cNvPicPr>
            <a:picLocks noChangeAspect="1"/>
          </p:cNvPicPr>
          <p:nvPr/>
        </p:nvPicPr>
        <p:blipFill>
          <a:blip r:embed="rId3"/>
          <a:stretch>
            <a:fillRect/>
          </a:stretch>
        </p:blipFill>
        <p:spPr>
          <a:xfrm>
            <a:off x="609600" y="4572000"/>
            <a:ext cx="2209800" cy="1458468"/>
          </a:xfrm>
          <a:prstGeom prst="rect">
            <a:avLst/>
          </a:prstGeom>
        </p:spPr>
      </p:pic>
    </p:spTree>
    <p:extLst>
      <p:ext uri="{BB962C8B-B14F-4D97-AF65-F5344CB8AC3E}">
        <p14:creationId xmlns:p14="http://schemas.microsoft.com/office/powerpoint/2010/main" val="33677139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step-by-step approach</a:t>
            </a:r>
            <a:endParaRPr lang="en-US" dirty="0"/>
          </a:p>
        </p:txBody>
      </p:sp>
      <p:sp>
        <p:nvSpPr>
          <p:cNvPr id="3" name="Content Placeholder 2"/>
          <p:cNvSpPr>
            <a:spLocks noGrp="1"/>
          </p:cNvSpPr>
          <p:nvPr>
            <p:ph idx="1"/>
          </p:nvPr>
        </p:nvSpPr>
        <p:spPr/>
        <p:txBody>
          <a:bodyPr>
            <a:normAutofit/>
          </a:bodyPr>
          <a:lstStyle/>
          <a:p>
            <a:r>
              <a:rPr lang="en-US" dirty="0" smtClean="0"/>
              <a:t>HTML</a:t>
            </a:r>
          </a:p>
          <a:p>
            <a:pPr marL="342900" indent="-342900">
              <a:buFontTx/>
              <a:buChar char="•"/>
            </a:pPr>
            <a:r>
              <a:rPr lang="en-US" b="0" dirty="0" smtClean="0"/>
              <a:t>Setup </a:t>
            </a:r>
            <a:r>
              <a:rPr lang="en-US" b="0" dirty="0"/>
              <a:t>simple </a:t>
            </a:r>
            <a:r>
              <a:rPr lang="en-US" b="0" dirty="0" smtClean="0"/>
              <a:t>structure</a:t>
            </a:r>
          </a:p>
          <a:p>
            <a:pPr marL="800100" lvl="1" indent="-342900">
              <a:buFontTx/>
              <a:buChar char="•"/>
            </a:pPr>
            <a:r>
              <a:rPr lang="en-US" dirty="0" smtClean="0"/>
              <a:t>&lt;head&gt;</a:t>
            </a:r>
          </a:p>
          <a:p>
            <a:pPr marL="800100" lvl="1" indent="-342900">
              <a:buFontTx/>
              <a:buChar char="•"/>
            </a:pPr>
            <a:r>
              <a:rPr lang="en-US" dirty="0" smtClean="0"/>
              <a:t>&lt;body&gt;</a:t>
            </a:r>
            <a:endParaRPr lang="en-US" dirty="0"/>
          </a:p>
          <a:p>
            <a:pPr marL="342900" indent="-342900">
              <a:buFontTx/>
              <a:buChar char="•"/>
            </a:pPr>
            <a:r>
              <a:rPr lang="en-US" b="0" dirty="0"/>
              <a:t>Load </a:t>
            </a:r>
            <a:r>
              <a:rPr lang="en-US" b="0" dirty="0" err="1"/>
              <a:t>javascript</a:t>
            </a:r>
            <a:r>
              <a:rPr lang="en-US" b="0" dirty="0"/>
              <a:t> libraries (d3, </a:t>
            </a:r>
            <a:r>
              <a:rPr lang="en-US" b="0" dirty="0" err="1"/>
              <a:t>crossfilter</a:t>
            </a:r>
            <a:r>
              <a:rPr lang="en-US" b="0" dirty="0"/>
              <a:t>, dc)</a:t>
            </a:r>
          </a:p>
          <a:p>
            <a:pPr marL="342900" indent="-342900">
              <a:buFontTx/>
              <a:buChar char="•"/>
            </a:pPr>
            <a:r>
              <a:rPr lang="en-US" b="0" dirty="0"/>
              <a:t>Load </a:t>
            </a:r>
            <a:r>
              <a:rPr lang="en-US" b="0" dirty="0" err="1"/>
              <a:t>stylesheets</a:t>
            </a:r>
            <a:r>
              <a:rPr lang="en-US" b="0" dirty="0"/>
              <a:t> (dc)</a:t>
            </a:r>
          </a:p>
          <a:p>
            <a:pPr marL="342900" indent="-342900">
              <a:buFontTx/>
              <a:buChar char="•"/>
            </a:pPr>
            <a:r>
              <a:rPr lang="en-US" b="0" dirty="0"/>
              <a:t>Setup &lt;div&gt; </a:t>
            </a:r>
            <a:r>
              <a:rPr lang="en-US" b="0" dirty="0" smtClean="0"/>
              <a:t>placeholders</a:t>
            </a:r>
          </a:p>
          <a:p>
            <a:endParaRPr lang="en-US" dirty="0"/>
          </a:p>
          <a:p>
            <a:pPr marL="457200" indent="-457200">
              <a:buAutoNum type="arabicPeriod"/>
            </a:pPr>
            <a:endParaRPr lang="en-US" dirty="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p:cNvPicPr>
            <a:picLocks noChangeAspect="1"/>
          </p:cNvPicPr>
          <p:nvPr/>
        </p:nvPicPr>
        <p:blipFill>
          <a:blip r:embed="rId2"/>
          <a:stretch>
            <a:fillRect/>
          </a:stretch>
        </p:blipFill>
        <p:spPr>
          <a:xfrm>
            <a:off x="3695700" y="4495800"/>
            <a:ext cx="1600200" cy="1600200"/>
          </a:xfrm>
          <a:prstGeom prst="rect">
            <a:avLst/>
          </a:prstGeom>
        </p:spPr>
      </p:pic>
    </p:spTree>
    <p:extLst>
      <p:ext uri="{BB962C8B-B14F-4D97-AF65-F5344CB8AC3E}">
        <p14:creationId xmlns:p14="http://schemas.microsoft.com/office/powerpoint/2010/main" val="33889117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step-by-step approach</a:t>
            </a:r>
            <a:endParaRPr lang="en-US" dirty="0"/>
          </a:p>
        </p:txBody>
      </p:sp>
      <p:sp>
        <p:nvSpPr>
          <p:cNvPr id="3" name="Content Placeholder 2"/>
          <p:cNvSpPr>
            <a:spLocks noGrp="1"/>
          </p:cNvSpPr>
          <p:nvPr>
            <p:ph idx="1"/>
          </p:nvPr>
        </p:nvSpPr>
        <p:spPr/>
        <p:txBody>
          <a:bodyPr>
            <a:normAutofit/>
          </a:bodyPr>
          <a:lstStyle/>
          <a:p>
            <a:r>
              <a:rPr lang="en-US" dirty="0" smtClean="0"/>
              <a:t>JavaScript (</a:t>
            </a:r>
            <a:r>
              <a:rPr lang="en-US" dirty="0" err="1" smtClean="0"/>
              <a:t>datavis.js</a:t>
            </a:r>
            <a:r>
              <a:rPr lang="en-US" dirty="0" smtClean="0"/>
              <a:t>)</a:t>
            </a:r>
          </a:p>
          <a:p>
            <a:pPr marL="457200" indent="-457200">
              <a:buAutoNum type="arabicPeriod"/>
            </a:pPr>
            <a:r>
              <a:rPr lang="en-US" b="0" dirty="0" smtClean="0"/>
              <a:t>Load Data</a:t>
            </a:r>
          </a:p>
          <a:p>
            <a:pPr marL="457200" indent="-457200">
              <a:buAutoNum type="arabicPeriod"/>
            </a:pPr>
            <a:r>
              <a:rPr lang="en-US" b="0" dirty="0" smtClean="0"/>
              <a:t>Create Chart Object(s)</a:t>
            </a:r>
          </a:p>
          <a:p>
            <a:pPr marL="457200" indent="-457200">
              <a:buAutoNum type="arabicPeriod"/>
            </a:pPr>
            <a:r>
              <a:rPr lang="en-US" b="0" dirty="0" smtClean="0"/>
              <a:t>Run Data Through </a:t>
            </a:r>
            <a:r>
              <a:rPr lang="en-US" b="0" dirty="0" err="1" smtClean="0"/>
              <a:t>Crossfilter</a:t>
            </a:r>
            <a:endParaRPr lang="en-US" b="0" dirty="0" smtClean="0"/>
          </a:p>
          <a:p>
            <a:pPr marL="457200" indent="-457200">
              <a:buAutoNum type="arabicPeriod"/>
            </a:pPr>
            <a:r>
              <a:rPr lang="en-US" b="0" dirty="0" smtClean="0"/>
              <a:t>Create Data Dimensions &amp; Groups</a:t>
            </a:r>
          </a:p>
          <a:p>
            <a:pPr marL="457200" indent="-457200">
              <a:buAutoNum type="arabicPeriod"/>
            </a:pPr>
            <a:r>
              <a:rPr lang="en-US" b="0" dirty="0" smtClean="0"/>
              <a:t>Implement Charts</a:t>
            </a:r>
          </a:p>
          <a:p>
            <a:pPr marL="457200" indent="-457200">
              <a:buAutoNum type="arabicPeriod"/>
            </a:pPr>
            <a:r>
              <a:rPr lang="en-US" b="0" dirty="0" smtClean="0"/>
              <a:t>Render Charts</a:t>
            </a:r>
          </a:p>
          <a:p>
            <a:pPr marL="457200" indent="-457200">
              <a:buAutoNum type="arabicPeriod"/>
            </a:pPr>
            <a:endParaRPr lang="en-US" dirty="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p:cNvPicPr>
            <a:picLocks noChangeAspect="1"/>
          </p:cNvPicPr>
          <p:nvPr/>
        </p:nvPicPr>
        <p:blipFill>
          <a:blip r:embed="rId2"/>
          <a:stretch>
            <a:fillRect/>
          </a:stretch>
        </p:blipFill>
        <p:spPr>
          <a:xfrm>
            <a:off x="6172200" y="4495800"/>
            <a:ext cx="1620000" cy="1620000"/>
          </a:xfrm>
          <a:prstGeom prst="rect">
            <a:avLst/>
          </a:prstGeom>
        </p:spPr>
      </p:pic>
    </p:spTree>
    <p:extLst>
      <p:ext uri="{BB962C8B-B14F-4D97-AF65-F5344CB8AC3E}">
        <p14:creationId xmlns:p14="http://schemas.microsoft.com/office/powerpoint/2010/main" val="3388911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Segway #1</a:t>
            </a:r>
            <a:br>
              <a:rPr lang="en-US" dirty="0" smtClean="0"/>
            </a:br>
            <a:r>
              <a:rPr lang="en-US" dirty="0" smtClean="0"/>
              <a:t>Dimensions / Groups</a:t>
            </a:r>
            <a:endParaRPr lang="en-US" dirty="0"/>
          </a:p>
        </p:txBody>
      </p:sp>
      <p:sp>
        <p:nvSpPr>
          <p:cNvPr id="3" name="Content Placeholder 2"/>
          <p:cNvSpPr>
            <a:spLocks noGrp="1"/>
          </p:cNvSpPr>
          <p:nvPr>
            <p:ph idx="1"/>
          </p:nvPr>
        </p:nvSpPr>
        <p:spPr/>
        <p:txBody>
          <a:bodyPr>
            <a:normAutofit/>
          </a:bodyPr>
          <a:lstStyle/>
          <a:p>
            <a:r>
              <a:rPr lang="en-US" dirty="0" smtClean="0"/>
              <a:t>Dimension</a:t>
            </a:r>
          </a:p>
          <a:p>
            <a:r>
              <a:rPr lang="en-US" b="0" dirty="0" smtClean="0"/>
              <a:t>Returns ordered (and cached) data based on selected variable from the underlying data</a:t>
            </a:r>
            <a:endParaRPr lang="en-US" dirty="0"/>
          </a:p>
          <a:p>
            <a:r>
              <a:rPr lang="en-US" dirty="0" smtClean="0"/>
              <a:t>Group</a:t>
            </a:r>
          </a:p>
          <a:p>
            <a:r>
              <a:rPr lang="en-US" b="0" dirty="0" smtClean="0"/>
              <a:t>Return aggregation of the data, based on chosen dimension. Typical examples include:</a:t>
            </a:r>
          </a:p>
          <a:p>
            <a:pPr marL="342900" indent="-342900">
              <a:buFont typeface="Arial"/>
              <a:buChar char="•"/>
            </a:pPr>
            <a:r>
              <a:rPr lang="en-US" b="0" dirty="0" err="1" smtClean="0"/>
              <a:t>ReduceSum</a:t>
            </a:r>
            <a:r>
              <a:rPr lang="en-US" b="0" dirty="0" smtClean="0"/>
              <a:t> (sum the values)</a:t>
            </a:r>
          </a:p>
          <a:p>
            <a:pPr marL="342900" indent="-342900">
              <a:buFont typeface="Arial"/>
              <a:buChar char="•"/>
            </a:pPr>
            <a:r>
              <a:rPr lang="en-US" b="0" dirty="0" err="1" smtClean="0"/>
              <a:t>ReduceCount</a:t>
            </a:r>
            <a:r>
              <a:rPr lang="en-US" b="0" dirty="0" smtClean="0"/>
              <a:t> (count of items)</a:t>
            </a:r>
          </a:p>
          <a:p>
            <a:pPr marL="342900" indent="-342900">
              <a:buFont typeface="Arial"/>
              <a:buChar char="•"/>
            </a:pPr>
            <a:r>
              <a:rPr lang="en-US" b="0" dirty="0" smtClean="0"/>
              <a:t>Reduce (custom) – describe what happens aggregation when items are added / removed from group</a:t>
            </a:r>
            <a:endParaRPr lang="en-US" b="0" dirty="0"/>
          </a:p>
          <a:p>
            <a:endParaRPr lang="en-US" dirty="0" smtClean="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378064130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Segway #2</a:t>
            </a:r>
            <a:br>
              <a:rPr lang="en-US" dirty="0" smtClean="0"/>
            </a:br>
            <a:r>
              <a:rPr lang="en-US" dirty="0" smtClean="0"/>
              <a:t>Chaining</a:t>
            </a:r>
            <a:endParaRPr lang="en-US" dirty="0"/>
          </a:p>
        </p:txBody>
      </p:sp>
      <p:sp>
        <p:nvSpPr>
          <p:cNvPr id="3" name="Content Placeholder 2"/>
          <p:cNvSpPr>
            <a:spLocks noGrp="1"/>
          </p:cNvSpPr>
          <p:nvPr>
            <p:ph idx="1"/>
          </p:nvPr>
        </p:nvSpPr>
        <p:spPr/>
        <p:txBody>
          <a:bodyPr/>
          <a:lstStyle/>
          <a:p>
            <a:r>
              <a:rPr lang="en-US" b="0" dirty="0"/>
              <a:t>Majority of dc functions are designed to allow function chaining, meaning it will return the current chart instance whenever it is </a:t>
            </a:r>
            <a:r>
              <a:rPr lang="en-US" b="0" dirty="0" smtClean="0"/>
              <a:t>appropriate.</a:t>
            </a:r>
          </a:p>
          <a:p>
            <a:endParaRPr lang="en-US" b="0" dirty="0"/>
          </a:p>
          <a:p>
            <a:r>
              <a:rPr lang="en-US" b="0" dirty="0" smtClean="0"/>
              <a:t>Therefore </a:t>
            </a:r>
            <a:r>
              <a:rPr lang="en-US" b="0" dirty="0"/>
              <a:t>configuration of a chart can be written in the following </a:t>
            </a:r>
            <a:r>
              <a:rPr lang="en-US" b="0" dirty="0" smtClean="0"/>
              <a:t>style:</a:t>
            </a:r>
          </a:p>
          <a:p>
            <a:endParaRPr lang="en-US" dirty="0"/>
          </a:p>
          <a:p>
            <a:r>
              <a:rPr lang="en-US" dirty="0" err="1" smtClean="0">
                <a:latin typeface="Courier"/>
                <a:cs typeface="Courier"/>
              </a:rPr>
              <a:t>myChart.width</a:t>
            </a:r>
            <a:r>
              <a:rPr lang="en-US" dirty="0">
                <a:latin typeface="Courier"/>
                <a:cs typeface="Courier"/>
              </a:rPr>
              <a:t>(300</a:t>
            </a:r>
            <a:r>
              <a:rPr lang="en-US" dirty="0" smtClean="0">
                <a:latin typeface="Courier"/>
                <a:cs typeface="Courier"/>
              </a:rPr>
              <a:t>)</a:t>
            </a:r>
          </a:p>
          <a:p>
            <a:r>
              <a:rPr lang="en-US" dirty="0">
                <a:latin typeface="Courier"/>
                <a:cs typeface="Courier"/>
              </a:rPr>
              <a:t>	</a:t>
            </a:r>
            <a:r>
              <a:rPr lang="en-US" dirty="0" smtClean="0">
                <a:latin typeface="Courier"/>
                <a:cs typeface="Courier"/>
              </a:rPr>
              <a:t> .</a:t>
            </a:r>
            <a:r>
              <a:rPr lang="en-US" dirty="0">
                <a:latin typeface="Courier"/>
                <a:cs typeface="Courier"/>
              </a:rPr>
              <a:t>height(300</a:t>
            </a:r>
            <a:r>
              <a:rPr lang="en-US" dirty="0" smtClean="0">
                <a:latin typeface="Courier"/>
                <a:cs typeface="Courier"/>
              </a:rPr>
              <a:t>)</a:t>
            </a:r>
          </a:p>
          <a:p>
            <a:r>
              <a:rPr lang="en-US" dirty="0">
                <a:latin typeface="Courier"/>
                <a:cs typeface="Courier"/>
              </a:rPr>
              <a:t>	</a:t>
            </a:r>
            <a:r>
              <a:rPr lang="en-US" dirty="0" smtClean="0">
                <a:latin typeface="Courier"/>
                <a:cs typeface="Courier"/>
              </a:rPr>
              <a:t> .</a:t>
            </a:r>
            <a:r>
              <a:rPr lang="en-US" dirty="0">
                <a:latin typeface="Courier"/>
                <a:cs typeface="Courier"/>
              </a:rPr>
              <a:t>filter("</a:t>
            </a:r>
            <a:r>
              <a:rPr lang="en-US" dirty="0" err="1">
                <a:latin typeface="Courier"/>
                <a:cs typeface="Courier"/>
              </a:rPr>
              <a:t>sunday</a:t>
            </a:r>
            <a:r>
              <a:rPr lang="en-US" dirty="0">
                <a:latin typeface="Courier"/>
                <a:cs typeface="Courier"/>
              </a:rPr>
              <a:t>"</a:t>
            </a:r>
            <a:r>
              <a:rPr lang="en-US" dirty="0" smtClean="0">
                <a:latin typeface="Courier"/>
                <a:cs typeface="Courier"/>
              </a:rPr>
              <a:t>);</a:t>
            </a:r>
            <a:endParaRPr lang="en-US" dirty="0">
              <a:latin typeface="Courier"/>
              <a:cs typeface="Courier"/>
            </a:endParaRPr>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26691532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we’d like to host</a:t>
            </a:r>
            <a:endParaRPr lang="en-US" dirty="0"/>
          </a:p>
        </p:txBody>
      </p:sp>
      <p:sp>
        <p:nvSpPr>
          <p:cNvPr id="3" name="Content Placeholder 2"/>
          <p:cNvSpPr>
            <a:spLocks noGrp="1"/>
          </p:cNvSpPr>
          <p:nvPr>
            <p:ph idx="1"/>
          </p:nvPr>
        </p:nvSpPr>
        <p:spPr/>
        <p:txBody>
          <a:bodyPr/>
          <a:lstStyle/>
          <a:p>
            <a:r>
              <a:rPr lang="en-US" dirty="0" smtClean="0"/>
              <a:t>Walkthroughs (like this one)</a:t>
            </a:r>
          </a:p>
          <a:p>
            <a:r>
              <a:rPr lang="en-US" dirty="0" smtClean="0"/>
              <a:t>Short sharing sessions</a:t>
            </a:r>
          </a:p>
          <a:p>
            <a:r>
              <a:rPr lang="en-US" dirty="0" smtClean="0"/>
              <a:t>Discussions on technologies</a:t>
            </a:r>
          </a:p>
          <a:p>
            <a:r>
              <a:rPr lang="en-US" dirty="0" smtClean="0"/>
              <a:t>Visualisation ‘Cook</a:t>
            </a:r>
            <a:r>
              <a:rPr lang="en-US" dirty="0"/>
              <a:t>-</a:t>
            </a:r>
            <a:r>
              <a:rPr lang="en-US" dirty="0" smtClean="0"/>
              <a:t>Off’ (for fun!)</a:t>
            </a:r>
          </a:p>
          <a:p>
            <a:r>
              <a:rPr lang="en-US" dirty="0" smtClean="0"/>
              <a:t>Share Neat Visualisations</a:t>
            </a:r>
          </a:p>
          <a:p>
            <a:r>
              <a:rPr lang="en-US" dirty="0" smtClean="0"/>
              <a:t>Share Visualisation Stories (when it worked / why it worked)</a:t>
            </a:r>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31269242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going to do</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Quick Review of underlying components</a:t>
            </a:r>
          </a:p>
          <a:p>
            <a:r>
              <a:rPr lang="en-US" dirty="0" smtClean="0">
                <a:solidFill>
                  <a:schemeClr val="tx1">
                    <a:lumMod val="50000"/>
                    <a:lumOff val="50000"/>
                  </a:schemeClr>
                </a:solidFill>
              </a:rPr>
              <a:t>Download a dataset</a:t>
            </a:r>
          </a:p>
          <a:p>
            <a:r>
              <a:rPr lang="en-US" dirty="0" smtClean="0">
                <a:solidFill>
                  <a:schemeClr val="tx1">
                    <a:lumMod val="50000"/>
                    <a:lumOff val="50000"/>
                  </a:schemeClr>
                </a:solidFill>
              </a:rPr>
              <a:t>Explore the Data Structure</a:t>
            </a:r>
          </a:p>
          <a:p>
            <a:r>
              <a:rPr lang="en-US" dirty="0" smtClean="0">
                <a:solidFill>
                  <a:schemeClr val="tx1">
                    <a:lumMod val="50000"/>
                    <a:lumOff val="50000"/>
                  </a:schemeClr>
                </a:solidFill>
              </a:rPr>
              <a:t>Design our Visualisation (</a:t>
            </a:r>
            <a:r>
              <a:rPr lang="en-US" dirty="0">
                <a:solidFill>
                  <a:schemeClr val="tx1">
                    <a:lumMod val="50000"/>
                    <a:lumOff val="50000"/>
                  </a:schemeClr>
                </a:solidFill>
              </a:rPr>
              <a:t>R</a:t>
            </a:r>
            <a:r>
              <a:rPr lang="en-US" dirty="0" smtClean="0">
                <a:solidFill>
                  <a:schemeClr val="tx1">
                    <a:lumMod val="50000"/>
                    <a:lumOff val="50000"/>
                  </a:schemeClr>
                </a:solidFill>
              </a:rPr>
              <a:t>ough Plan)</a:t>
            </a:r>
          </a:p>
          <a:p>
            <a:r>
              <a:rPr lang="en-US" dirty="0" smtClean="0">
                <a:solidFill>
                  <a:schemeClr val="tx1">
                    <a:lumMod val="50000"/>
                    <a:lumOff val="50000"/>
                  </a:schemeClr>
                </a:solidFill>
              </a:rPr>
              <a:t>Iteratively Implement our Visualisation</a:t>
            </a:r>
          </a:p>
          <a:p>
            <a:r>
              <a:rPr lang="en-US" dirty="0" smtClean="0"/>
              <a:t>Tidy and Wrap Up</a:t>
            </a:r>
          </a:p>
          <a:p>
            <a:endParaRPr lang="en-US" dirty="0" smtClean="0"/>
          </a:p>
          <a:p>
            <a:endParaRPr lang="en-US" dirty="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p:cNvPicPr>
            <a:picLocks noChangeAspect="1"/>
          </p:cNvPicPr>
          <p:nvPr/>
        </p:nvPicPr>
        <p:blipFill>
          <a:blip r:embed="rId2"/>
          <a:stretch>
            <a:fillRect/>
          </a:stretch>
        </p:blipFill>
        <p:spPr>
          <a:xfrm>
            <a:off x="5867400" y="1295400"/>
            <a:ext cx="2827020" cy="4038600"/>
          </a:xfrm>
          <a:prstGeom prst="rect">
            <a:avLst/>
          </a:prstGeom>
        </p:spPr>
      </p:pic>
    </p:spTree>
    <p:extLst>
      <p:ext uri="{BB962C8B-B14F-4D97-AF65-F5344CB8AC3E}">
        <p14:creationId xmlns:p14="http://schemas.microsoft.com/office/powerpoint/2010/main" val="35551155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86800" cy="1371600"/>
          </a:xfrm>
        </p:spPr>
        <p:txBody>
          <a:bodyPr>
            <a:normAutofit/>
          </a:bodyPr>
          <a:lstStyle/>
          <a:p>
            <a:r>
              <a:rPr lang="en-US" dirty="0"/>
              <a:t>Segway </a:t>
            </a:r>
            <a:r>
              <a:rPr lang="en-US" dirty="0" smtClean="0"/>
              <a:t>#</a:t>
            </a:r>
            <a:r>
              <a:rPr lang="en-US" dirty="0"/>
              <a:t>3</a:t>
            </a:r>
            <a:r>
              <a:rPr lang="en-US" dirty="0" smtClean="0"/>
              <a:t/>
            </a:r>
            <a:br>
              <a:rPr lang="en-US" dirty="0" smtClean="0"/>
            </a:br>
            <a:r>
              <a:rPr lang="en-US" dirty="0" smtClean="0"/>
              <a:t>Bootstrap fluid Nesting</a:t>
            </a:r>
            <a:endParaRPr lang="en-US" dirty="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descr="Screen Shot 2013-05-21 at 12.06.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39458"/>
            <a:ext cx="8305800" cy="4456542"/>
          </a:xfrm>
          <a:prstGeom prst="rect">
            <a:avLst/>
          </a:prstGeom>
        </p:spPr>
      </p:pic>
    </p:spTree>
    <p:extLst>
      <p:ext uri="{BB962C8B-B14F-4D97-AF65-F5344CB8AC3E}">
        <p14:creationId xmlns:p14="http://schemas.microsoft.com/office/powerpoint/2010/main" val="40337017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457200"/>
            <a:r>
              <a:rPr lang="is-IS" smtClean="0"/>
              <a:t>© Eamonn O’Loughlin</a:t>
            </a:r>
            <a:endParaRPr lang="is-IS" dirty="0"/>
          </a:p>
        </p:txBody>
      </p:sp>
      <p:sp>
        <p:nvSpPr>
          <p:cNvPr id="5" name="Footer Placeholder 4"/>
          <p:cNvSpPr>
            <a:spLocks noGrp="1"/>
          </p:cNvSpPr>
          <p:nvPr>
            <p:ph type="ftr" sz="quarter" idx="11"/>
          </p:nvPr>
        </p:nvSpPr>
        <p:spPr/>
        <p:txBody>
          <a:bodyPr/>
          <a:lstStyle/>
          <a:p>
            <a:pPr defTabSz="457200"/>
            <a:r>
              <a:rPr lang="en-US" smtClean="0"/>
              <a:t>Create rich interactive visualisations of your data</a:t>
            </a:r>
            <a:endParaRPr lang="en-US" dirty="0"/>
          </a:p>
        </p:txBody>
      </p:sp>
    </p:spTree>
    <p:extLst>
      <p:ext uri="{BB962C8B-B14F-4D97-AF65-F5344CB8AC3E}">
        <p14:creationId xmlns:p14="http://schemas.microsoft.com/office/powerpoint/2010/main" val="4134701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That’s IT. Thank You</a:t>
            </a:r>
            <a:br>
              <a:rPr lang="en-US" dirty="0"/>
            </a:br>
            <a:endParaRPr lang="en-US" dirty="0"/>
          </a:p>
        </p:txBody>
      </p:sp>
      <p:sp>
        <p:nvSpPr>
          <p:cNvPr id="4" name="Date Placeholder 3"/>
          <p:cNvSpPr>
            <a:spLocks noGrp="1"/>
          </p:cNvSpPr>
          <p:nvPr>
            <p:ph type="dt" sz="half" idx="10"/>
          </p:nvPr>
        </p:nvSpPr>
        <p:spPr/>
        <p:txBody>
          <a:bodyPr/>
          <a:lstStyle/>
          <a:p>
            <a:pPr defTabSz="457200"/>
            <a:r>
              <a:rPr lang="is-IS" smtClean="0"/>
              <a:t>© Eamonn O’Loughlin</a:t>
            </a:r>
            <a:endParaRPr lang="is-IS" dirty="0"/>
          </a:p>
        </p:txBody>
      </p:sp>
      <p:sp>
        <p:nvSpPr>
          <p:cNvPr id="5" name="Footer Placeholder 4"/>
          <p:cNvSpPr>
            <a:spLocks noGrp="1"/>
          </p:cNvSpPr>
          <p:nvPr>
            <p:ph type="ftr" sz="quarter" idx="11"/>
          </p:nvPr>
        </p:nvSpPr>
        <p:spPr/>
        <p:txBody>
          <a:bodyPr/>
          <a:lstStyle/>
          <a:p>
            <a:pPr defTabSz="457200"/>
            <a:r>
              <a:rPr lang="en-US" smtClean="0"/>
              <a:t>Create rich interactive visualisations of your data</a:t>
            </a:r>
            <a:endParaRPr lang="en-US" dirty="0"/>
          </a:p>
        </p:txBody>
      </p:sp>
      <p:pic>
        <p:nvPicPr>
          <p:cNvPr id="7" name="Picture 6"/>
          <p:cNvPicPr>
            <a:picLocks noChangeAspect="1"/>
          </p:cNvPicPr>
          <p:nvPr/>
        </p:nvPicPr>
        <p:blipFill>
          <a:blip r:embed="rId2"/>
          <a:stretch>
            <a:fillRect/>
          </a:stretch>
        </p:blipFill>
        <p:spPr>
          <a:xfrm>
            <a:off x="838200" y="1066800"/>
            <a:ext cx="7303963" cy="4876800"/>
          </a:xfrm>
          <a:prstGeom prst="rect">
            <a:avLst/>
          </a:prstGeom>
        </p:spPr>
      </p:pic>
      <p:sp>
        <p:nvSpPr>
          <p:cNvPr id="8" name="Date Placeholder 3"/>
          <p:cNvSpPr txBox="1">
            <a:spLocks/>
          </p:cNvSpPr>
          <p:nvPr/>
        </p:nvSpPr>
        <p:spPr>
          <a:xfrm>
            <a:off x="2743200" y="5943600"/>
            <a:ext cx="3429000" cy="304800"/>
          </a:xfrm>
          <a:prstGeom prst="rect">
            <a:avLst/>
          </a:prstGeom>
        </p:spPr>
        <p:txBody>
          <a:bodyPr vert="horz" lIns="91440" tIns="45720" rIns="91440" bIns="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Blue Dog Images </a:t>
            </a:r>
            <a:r>
              <a:rPr lang="en-US" dirty="0"/>
              <a:t>f</a:t>
            </a:r>
            <a:r>
              <a:rPr lang="en-US" dirty="0" smtClean="0"/>
              <a:t>rom blog of </a:t>
            </a:r>
            <a:r>
              <a:rPr lang="en-US" dirty="0" smtClean="0">
                <a:hlinkClick r:id="rId3"/>
              </a:rPr>
              <a:t>Wendy Rodrigue</a:t>
            </a:r>
            <a:r>
              <a:rPr lang="en-US" dirty="0" smtClean="0"/>
              <a:t> </a:t>
            </a:r>
            <a:endParaRPr lang="en-US" dirty="0"/>
          </a:p>
        </p:txBody>
      </p:sp>
    </p:spTree>
    <p:extLst>
      <p:ext uri="{BB962C8B-B14F-4D97-AF65-F5344CB8AC3E}">
        <p14:creationId xmlns:p14="http://schemas.microsoft.com/office/powerpoint/2010/main" val="82793480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That’s IT. Thank You</a:t>
            </a:r>
            <a:br>
              <a:rPr lang="en-US" dirty="0"/>
            </a:br>
            <a:endParaRPr lang="en-US" dirty="0"/>
          </a:p>
        </p:txBody>
      </p:sp>
      <p:sp>
        <p:nvSpPr>
          <p:cNvPr id="4" name="Date Placeholder 3"/>
          <p:cNvSpPr>
            <a:spLocks noGrp="1"/>
          </p:cNvSpPr>
          <p:nvPr>
            <p:ph type="dt" sz="half" idx="10"/>
          </p:nvPr>
        </p:nvSpPr>
        <p:spPr/>
        <p:txBody>
          <a:bodyPr/>
          <a:lstStyle/>
          <a:p>
            <a:pPr defTabSz="457200"/>
            <a:r>
              <a:rPr lang="is-IS" smtClean="0"/>
              <a:t>© Eamonn O’Loughlin</a:t>
            </a:r>
            <a:endParaRPr lang="is-IS" dirty="0"/>
          </a:p>
        </p:txBody>
      </p:sp>
      <p:sp>
        <p:nvSpPr>
          <p:cNvPr id="5" name="Footer Placeholder 4"/>
          <p:cNvSpPr>
            <a:spLocks noGrp="1"/>
          </p:cNvSpPr>
          <p:nvPr>
            <p:ph type="ftr" sz="quarter" idx="11"/>
          </p:nvPr>
        </p:nvSpPr>
        <p:spPr/>
        <p:txBody>
          <a:bodyPr/>
          <a:lstStyle/>
          <a:p>
            <a:pPr defTabSz="457200"/>
            <a:r>
              <a:rPr lang="en-US" smtClean="0"/>
              <a:t>Create rich interactive visualisations of your data</a:t>
            </a:r>
            <a:endParaRPr lang="en-US" dirty="0"/>
          </a:p>
        </p:txBody>
      </p:sp>
      <p:pic>
        <p:nvPicPr>
          <p:cNvPr id="7" name="Picture 6"/>
          <p:cNvPicPr>
            <a:picLocks noChangeAspect="1"/>
          </p:cNvPicPr>
          <p:nvPr/>
        </p:nvPicPr>
        <p:blipFill>
          <a:blip r:embed="rId2">
            <a:alphaModFix amt="20000"/>
          </a:blip>
          <a:stretch>
            <a:fillRect/>
          </a:stretch>
        </p:blipFill>
        <p:spPr>
          <a:xfrm>
            <a:off x="838200" y="1066800"/>
            <a:ext cx="7303963" cy="4876800"/>
          </a:xfrm>
          <a:prstGeom prst="rect">
            <a:avLst/>
          </a:prstGeom>
        </p:spPr>
      </p:pic>
      <p:sp>
        <p:nvSpPr>
          <p:cNvPr id="8" name="Date Placeholder 3"/>
          <p:cNvSpPr txBox="1">
            <a:spLocks/>
          </p:cNvSpPr>
          <p:nvPr/>
        </p:nvSpPr>
        <p:spPr>
          <a:xfrm>
            <a:off x="2743200" y="5943600"/>
            <a:ext cx="3429000" cy="304800"/>
          </a:xfrm>
          <a:prstGeom prst="rect">
            <a:avLst/>
          </a:prstGeom>
        </p:spPr>
        <p:txBody>
          <a:bodyPr vert="horz" lIns="91440" tIns="45720" rIns="91440" bIns="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Blue Dog Images </a:t>
            </a:r>
            <a:r>
              <a:rPr lang="en-US" dirty="0"/>
              <a:t>f</a:t>
            </a:r>
            <a:r>
              <a:rPr lang="en-US" dirty="0" smtClean="0"/>
              <a:t>rom blog of </a:t>
            </a:r>
            <a:r>
              <a:rPr lang="en-US" dirty="0" smtClean="0">
                <a:hlinkClick r:id="rId3"/>
              </a:rPr>
              <a:t>Wendy Rodrigue</a:t>
            </a:r>
            <a:r>
              <a:rPr lang="en-US" dirty="0" smtClean="0"/>
              <a:t> </a:t>
            </a:r>
            <a:endParaRPr lang="en-US" dirty="0"/>
          </a:p>
        </p:txBody>
      </p:sp>
      <p:sp>
        <p:nvSpPr>
          <p:cNvPr id="3" name="TextBox 2"/>
          <p:cNvSpPr txBox="1"/>
          <p:nvPr/>
        </p:nvSpPr>
        <p:spPr>
          <a:xfrm>
            <a:off x="1828800" y="1718102"/>
            <a:ext cx="5638800" cy="3416320"/>
          </a:xfrm>
          <a:prstGeom prst="rect">
            <a:avLst/>
          </a:prstGeom>
          <a:noFill/>
        </p:spPr>
        <p:txBody>
          <a:bodyPr wrap="square" rtlCol="0" anchor="ctr">
            <a:spAutoFit/>
          </a:bodyPr>
          <a:lstStyle/>
          <a:p>
            <a:pPr algn="ctr"/>
            <a:r>
              <a:rPr lang="en-GB" sz="5400" b="1" dirty="0" smtClean="0"/>
              <a:t>What questions / comments do you have?</a:t>
            </a:r>
            <a:endParaRPr lang="en-GB" sz="5400" b="1" dirty="0"/>
          </a:p>
        </p:txBody>
      </p:sp>
    </p:spTree>
    <p:extLst>
      <p:ext uri="{BB962C8B-B14F-4D97-AF65-F5344CB8AC3E}">
        <p14:creationId xmlns:p14="http://schemas.microsoft.com/office/powerpoint/2010/main" val="4788352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smtClean="0"/>
              <a:t>Create </a:t>
            </a:r>
            <a:r>
              <a:rPr lang="en-US" sz="6000" dirty="0"/>
              <a:t>r</a:t>
            </a:r>
            <a:r>
              <a:rPr lang="en-US" sz="6000" dirty="0" smtClean="0"/>
              <a:t>ich </a:t>
            </a:r>
            <a:r>
              <a:rPr lang="en-US" sz="6000" dirty="0"/>
              <a:t>interactive data </a:t>
            </a:r>
            <a:r>
              <a:rPr lang="en-US" sz="6000" dirty="0" smtClean="0"/>
              <a:t>visualisations</a:t>
            </a:r>
            <a:endParaRPr lang="en-US" sz="6000" dirty="0"/>
          </a:p>
        </p:txBody>
      </p:sp>
      <p:sp>
        <p:nvSpPr>
          <p:cNvPr id="3" name="Subtitle 2"/>
          <p:cNvSpPr>
            <a:spLocks noGrp="1"/>
          </p:cNvSpPr>
          <p:nvPr>
            <p:ph type="subTitle" idx="1"/>
          </p:nvPr>
        </p:nvSpPr>
        <p:spPr>
          <a:xfrm>
            <a:off x="609600" y="4448475"/>
            <a:ext cx="7772400" cy="2104725"/>
          </a:xfrm>
        </p:spPr>
        <p:txBody>
          <a:bodyPr>
            <a:normAutofit/>
          </a:bodyPr>
          <a:lstStyle/>
          <a:p>
            <a:r>
              <a:rPr lang="en-US" dirty="0" smtClean="0"/>
              <a:t>Eamonn O’Loughlin </a:t>
            </a:r>
          </a:p>
          <a:p>
            <a:endParaRPr lang="en-US" dirty="0"/>
          </a:p>
          <a:p>
            <a:r>
              <a:rPr lang="en-US" dirty="0" smtClean="0"/>
              <a:t>#</a:t>
            </a:r>
            <a:r>
              <a:rPr lang="en-US" dirty="0" err="1"/>
              <a:t>DublinDataVis</a:t>
            </a:r>
            <a:r>
              <a:rPr lang="en-US" dirty="0"/>
              <a:t> (21</a:t>
            </a:r>
            <a:r>
              <a:rPr lang="en-US" baseline="30000" dirty="0"/>
              <a:t>st</a:t>
            </a:r>
            <a:r>
              <a:rPr lang="en-US" dirty="0"/>
              <a:t> </a:t>
            </a:r>
            <a:r>
              <a:rPr lang="en-US" dirty="0" err="1"/>
              <a:t>MAy</a:t>
            </a:r>
            <a:r>
              <a:rPr lang="en-US" dirty="0"/>
              <a:t> 2013)</a:t>
            </a:r>
          </a:p>
          <a:p>
            <a:endParaRPr lang="en-US" dirty="0"/>
          </a:p>
        </p:txBody>
      </p:sp>
      <p:sp>
        <p:nvSpPr>
          <p:cNvPr id="4" name="Date Placeholder 3"/>
          <p:cNvSpPr>
            <a:spLocks noGrp="1"/>
          </p:cNvSpPr>
          <p:nvPr>
            <p:ph type="dt" sz="half" idx="10"/>
          </p:nvPr>
        </p:nvSpPr>
        <p:spPr/>
        <p:txBody>
          <a:bodyPr/>
          <a:lstStyle/>
          <a:p>
            <a:r>
              <a:rPr lang="en-US" dirty="0" smtClean="0"/>
              <a:t>© </a:t>
            </a:r>
            <a:r>
              <a:rPr lang="en-US" dirty="0" smtClean="0"/>
              <a:t>Eamonn O’Loughlin</a:t>
            </a:r>
            <a:endParaRPr lang="en-US" dirty="0"/>
          </a:p>
        </p:txBody>
      </p:sp>
      <p:sp>
        <p:nvSpPr>
          <p:cNvPr id="5" name="Footer Placeholder 4"/>
          <p:cNvSpPr>
            <a:spLocks noGrp="1"/>
          </p:cNvSpPr>
          <p:nvPr>
            <p:ph type="ftr" sz="quarter" idx="11"/>
          </p:nvPr>
        </p:nvSpPr>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38812722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Eamonn O’Loughlin</a:t>
            </a:r>
            <a:endParaRPr lang="en-US" dirty="0"/>
          </a:p>
        </p:txBody>
      </p:sp>
      <p:sp>
        <p:nvSpPr>
          <p:cNvPr id="3" name="Content Placeholder 2"/>
          <p:cNvSpPr>
            <a:spLocks noGrp="1"/>
          </p:cNvSpPr>
          <p:nvPr>
            <p:ph idx="1"/>
          </p:nvPr>
        </p:nvSpPr>
        <p:spPr/>
        <p:txBody>
          <a:bodyPr>
            <a:normAutofit lnSpcReduction="10000"/>
          </a:bodyPr>
          <a:lstStyle/>
          <a:p>
            <a:r>
              <a:rPr lang="en-US" b="0" dirty="0" smtClean="0"/>
              <a:t>6 years as Management Consultant / Analytics Consultant</a:t>
            </a:r>
          </a:p>
          <a:p>
            <a:r>
              <a:rPr lang="en-US" b="0" dirty="0" smtClean="0"/>
              <a:t>Developing / implementing </a:t>
            </a:r>
            <a:r>
              <a:rPr lang="en-US" dirty="0" smtClean="0"/>
              <a:t>insight-generating solutions</a:t>
            </a:r>
            <a:r>
              <a:rPr lang="en-US" b="0" dirty="0" smtClean="0"/>
              <a:t> (customer segmentation, loss-default forecasting, business event simulation, operations strategy)</a:t>
            </a:r>
          </a:p>
          <a:p>
            <a:endParaRPr lang="en-US" dirty="0" smtClean="0"/>
          </a:p>
          <a:p>
            <a:r>
              <a:rPr lang="en-US" b="0" dirty="0" smtClean="0"/>
              <a:t>Researching </a:t>
            </a:r>
            <a:r>
              <a:rPr lang="en-US" b="0" dirty="0" err="1"/>
              <a:t>b</a:t>
            </a:r>
            <a:r>
              <a:rPr lang="en-US" b="0" dirty="0" err="1" smtClean="0"/>
              <a:t>ehaviour</a:t>
            </a:r>
            <a:r>
              <a:rPr lang="en-US" b="0" dirty="0" smtClean="0"/>
              <a:t> through the lens of </a:t>
            </a:r>
            <a:r>
              <a:rPr lang="en-US" dirty="0" smtClean="0"/>
              <a:t>Social Network Analysis </a:t>
            </a:r>
            <a:r>
              <a:rPr lang="en-US" b="0" dirty="0" smtClean="0"/>
              <a:t>(</a:t>
            </a:r>
            <a:r>
              <a:rPr lang="en-US" b="0" dirty="0" smtClean="0">
                <a:hlinkClick r:id="rId2"/>
              </a:rPr>
              <a:t>Dynamics Lab</a:t>
            </a:r>
            <a:r>
              <a:rPr lang="en-US" b="0" dirty="0" smtClean="0"/>
              <a:t> at UCD)</a:t>
            </a:r>
          </a:p>
          <a:p>
            <a:r>
              <a:rPr lang="en-US" b="0" dirty="0" smtClean="0"/>
              <a:t>Interested in </a:t>
            </a:r>
            <a:r>
              <a:rPr lang="en-GB" dirty="0" smtClean="0"/>
              <a:t>visualisation</a:t>
            </a:r>
            <a:r>
              <a:rPr lang="en-US" dirty="0" smtClean="0"/>
              <a:t> of dynamic social networks</a:t>
            </a:r>
            <a:r>
              <a:rPr lang="en-US" b="0" dirty="0" smtClean="0"/>
              <a:t>, </a:t>
            </a:r>
            <a:r>
              <a:rPr lang="en-US" dirty="0" smtClean="0"/>
              <a:t>algorithms</a:t>
            </a:r>
            <a:r>
              <a:rPr lang="en-US" b="0" dirty="0" smtClean="0"/>
              <a:t>, </a:t>
            </a:r>
            <a:r>
              <a:rPr lang="en-US" dirty="0" smtClean="0"/>
              <a:t>web application frameworks</a:t>
            </a:r>
            <a:r>
              <a:rPr lang="en-US" b="0" dirty="0" smtClean="0"/>
              <a:t>, </a:t>
            </a:r>
            <a:r>
              <a:rPr lang="en-US" dirty="0" smtClean="0"/>
              <a:t>mobile device interaction</a:t>
            </a:r>
            <a:r>
              <a:rPr lang="en-US" b="0" dirty="0" smtClean="0"/>
              <a:t>, </a:t>
            </a:r>
            <a:r>
              <a:rPr lang="en-US" dirty="0" smtClean="0"/>
              <a:t>collaboration technologies</a:t>
            </a:r>
          </a:p>
          <a:p>
            <a:endParaRPr lang="en-US" dirty="0" smtClean="0"/>
          </a:p>
          <a:p>
            <a:r>
              <a:rPr lang="en-US" dirty="0" smtClean="0">
                <a:solidFill>
                  <a:srgbClr val="000000"/>
                </a:solidFill>
                <a:hlinkClick r:id="rId3"/>
              </a:rPr>
              <a:t>@ieeamo</a:t>
            </a:r>
            <a:r>
              <a:rPr lang="en-US" dirty="0" smtClean="0">
                <a:solidFill>
                  <a:srgbClr val="000000"/>
                </a:solidFill>
              </a:rPr>
              <a:t> </a:t>
            </a:r>
            <a:r>
              <a:rPr lang="en-US" b="0" dirty="0" smtClean="0">
                <a:solidFill>
                  <a:srgbClr val="000000"/>
                </a:solidFill>
              </a:rPr>
              <a:t>/ </a:t>
            </a:r>
            <a:r>
              <a:rPr lang="en-US" b="0" dirty="0" smtClean="0">
                <a:solidFill>
                  <a:srgbClr val="000000"/>
                </a:solidFill>
                <a:hlinkClick r:id="rId4"/>
              </a:rPr>
              <a:t>http</a:t>
            </a:r>
            <a:r>
              <a:rPr lang="en-US" b="0" dirty="0">
                <a:solidFill>
                  <a:srgbClr val="000000"/>
                </a:solidFill>
                <a:hlinkClick r:id="rId4"/>
              </a:rPr>
              <a:t>://www.linkedin.com/in/</a:t>
            </a:r>
            <a:r>
              <a:rPr lang="en-US" b="0" dirty="0" smtClean="0">
                <a:solidFill>
                  <a:srgbClr val="000000"/>
                </a:solidFill>
                <a:hlinkClick r:id="rId4"/>
              </a:rPr>
              <a:t>eamonnoloughlin</a:t>
            </a:r>
            <a:endParaRPr lang="en-US" b="0" dirty="0" smtClean="0">
              <a:solidFill>
                <a:srgbClr val="000000"/>
              </a:solidFill>
            </a:endParaRPr>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19484489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Rich Interactive Visualisations</a:t>
            </a:r>
            <a:endParaRPr lang="en-US" dirty="0"/>
          </a:p>
        </p:txBody>
      </p:sp>
      <p:sp>
        <p:nvSpPr>
          <p:cNvPr id="3" name="Content Placeholder 2"/>
          <p:cNvSpPr>
            <a:spLocks noGrp="1"/>
          </p:cNvSpPr>
          <p:nvPr>
            <p:ph idx="1"/>
          </p:nvPr>
        </p:nvSpPr>
        <p:spPr/>
        <p:txBody>
          <a:bodyPr/>
          <a:lstStyle/>
          <a:p>
            <a:r>
              <a:rPr lang="en-US" dirty="0" smtClean="0"/>
              <a:t>Accessible in browser</a:t>
            </a:r>
          </a:p>
          <a:p>
            <a:r>
              <a:rPr lang="en-US" dirty="0" smtClean="0"/>
              <a:t>Interactive</a:t>
            </a:r>
          </a:p>
          <a:p>
            <a:r>
              <a:rPr lang="en-US" dirty="0" smtClean="0"/>
              <a:t>Scalable to moderate-sized datasets (~1M rows)</a:t>
            </a:r>
          </a:p>
          <a:p>
            <a:r>
              <a:rPr lang="en-US" dirty="0" smtClean="0"/>
              <a:t>Easy / Quick to Implement</a:t>
            </a:r>
          </a:p>
          <a:p>
            <a:r>
              <a:rPr lang="en-US" dirty="0" smtClean="0"/>
              <a:t>Flexible</a:t>
            </a:r>
          </a:p>
          <a:p>
            <a:r>
              <a:rPr lang="en-US" dirty="0" smtClean="0"/>
              <a:t>Enables Rapid Prototyping</a:t>
            </a:r>
          </a:p>
          <a:p>
            <a:r>
              <a:rPr lang="en-US" dirty="0" smtClean="0"/>
              <a:t>Encourages Data Exploration</a:t>
            </a:r>
          </a:p>
          <a:p>
            <a:endParaRPr lang="en-US" dirty="0" smtClean="0"/>
          </a:p>
          <a:p>
            <a:endParaRPr lang="en-US" dirty="0"/>
          </a:p>
          <a:p>
            <a:endParaRPr lang="en-US" dirty="0" smtClean="0"/>
          </a:p>
          <a:p>
            <a:endParaRPr lang="en-US" dirty="0" smtClean="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3073665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today is not about</a:t>
            </a:r>
            <a:endParaRPr lang="en-US" dirty="0"/>
          </a:p>
        </p:txBody>
      </p:sp>
      <p:sp>
        <p:nvSpPr>
          <p:cNvPr id="3" name="Content Placeholder 2"/>
          <p:cNvSpPr>
            <a:spLocks noGrp="1"/>
          </p:cNvSpPr>
          <p:nvPr>
            <p:ph idx="1"/>
          </p:nvPr>
        </p:nvSpPr>
        <p:spPr/>
        <p:txBody>
          <a:bodyPr/>
          <a:lstStyle/>
          <a:p>
            <a:r>
              <a:rPr lang="en-US" dirty="0" smtClean="0"/>
              <a:t>Enterprise Solution</a:t>
            </a:r>
          </a:p>
          <a:p>
            <a:r>
              <a:rPr lang="en-US" dirty="0" smtClean="0"/>
              <a:t>Scalable to ‘Big Data’</a:t>
            </a:r>
          </a:p>
          <a:p>
            <a:r>
              <a:rPr lang="en-US" dirty="0" smtClean="0"/>
              <a:t>Unique Visualisations</a:t>
            </a:r>
          </a:p>
          <a:p>
            <a:r>
              <a:rPr lang="en-US" dirty="0" smtClean="0"/>
              <a:t>Extensive </a:t>
            </a:r>
            <a:r>
              <a:rPr lang="en-GB" dirty="0" smtClean="0"/>
              <a:t>Customisation</a:t>
            </a:r>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spTree>
    <p:extLst>
      <p:ext uri="{BB962C8B-B14F-4D97-AF65-F5344CB8AC3E}">
        <p14:creationId xmlns:p14="http://schemas.microsoft.com/office/powerpoint/2010/main" val="12822443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going to do</a:t>
            </a:r>
            <a:endParaRPr lang="en-US" dirty="0"/>
          </a:p>
        </p:txBody>
      </p:sp>
      <p:sp>
        <p:nvSpPr>
          <p:cNvPr id="3" name="Content Placeholder 2"/>
          <p:cNvSpPr>
            <a:spLocks noGrp="1"/>
          </p:cNvSpPr>
          <p:nvPr>
            <p:ph idx="1"/>
          </p:nvPr>
        </p:nvSpPr>
        <p:spPr/>
        <p:txBody>
          <a:bodyPr>
            <a:normAutofit/>
          </a:bodyPr>
          <a:lstStyle/>
          <a:p>
            <a:r>
              <a:rPr lang="en-US" dirty="0" smtClean="0"/>
              <a:t>Quick Review of underlying components</a:t>
            </a:r>
          </a:p>
          <a:p>
            <a:r>
              <a:rPr lang="en-US" dirty="0" smtClean="0"/>
              <a:t>Download a dataset</a:t>
            </a:r>
          </a:p>
          <a:p>
            <a:r>
              <a:rPr lang="en-US" dirty="0" smtClean="0"/>
              <a:t>Explore the Data Structure</a:t>
            </a:r>
          </a:p>
          <a:p>
            <a:r>
              <a:rPr lang="en-US" dirty="0" smtClean="0"/>
              <a:t>Design our Visualisation (</a:t>
            </a:r>
            <a:r>
              <a:rPr lang="en-US" dirty="0"/>
              <a:t>R</a:t>
            </a:r>
            <a:r>
              <a:rPr lang="en-US" dirty="0" smtClean="0"/>
              <a:t>ough Plan)</a:t>
            </a:r>
          </a:p>
          <a:p>
            <a:r>
              <a:rPr lang="en-US" dirty="0" smtClean="0"/>
              <a:t>Iteratively Implement our Visualisation*</a:t>
            </a:r>
          </a:p>
          <a:p>
            <a:r>
              <a:rPr lang="en-US" dirty="0" smtClean="0"/>
              <a:t>Tidy and Wrap Up</a:t>
            </a:r>
          </a:p>
          <a:p>
            <a:endParaRPr lang="en-US" dirty="0" smtClean="0"/>
          </a:p>
          <a:p>
            <a:endParaRPr lang="en-US" dirty="0" smtClean="0"/>
          </a:p>
          <a:p>
            <a:r>
              <a:rPr lang="en-US" dirty="0" smtClean="0"/>
              <a:t>*This is the hardest part</a:t>
            </a:r>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p:cNvPicPr>
            <a:picLocks noChangeAspect="1"/>
          </p:cNvPicPr>
          <p:nvPr/>
        </p:nvPicPr>
        <p:blipFill>
          <a:blip r:embed="rId2"/>
          <a:stretch>
            <a:fillRect/>
          </a:stretch>
        </p:blipFill>
        <p:spPr>
          <a:xfrm>
            <a:off x="5867400" y="1295400"/>
            <a:ext cx="2827020" cy="4038600"/>
          </a:xfrm>
          <a:prstGeom prst="rect">
            <a:avLst/>
          </a:prstGeom>
        </p:spPr>
      </p:pic>
    </p:spTree>
    <p:extLst>
      <p:ext uri="{BB962C8B-B14F-4D97-AF65-F5344CB8AC3E}">
        <p14:creationId xmlns:p14="http://schemas.microsoft.com/office/powerpoint/2010/main" val="11565550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going to do</a:t>
            </a:r>
            <a:endParaRPr lang="en-US" dirty="0"/>
          </a:p>
        </p:txBody>
      </p:sp>
      <p:sp>
        <p:nvSpPr>
          <p:cNvPr id="3" name="Content Placeholder 2"/>
          <p:cNvSpPr>
            <a:spLocks noGrp="1"/>
          </p:cNvSpPr>
          <p:nvPr>
            <p:ph idx="1"/>
          </p:nvPr>
        </p:nvSpPr>
        <p:spPr/>
        <p:txBody>
          <a:bodyPr/>
          <a:lstStyle/>
          <a:p>
            <a:r>
              <a:rPr lang="en-US" dirty="0" smtClean="0"/>
              <a:t>Quick Review of underlying components</a:t>
            </a:r>
          </a:p>
          <a:p>
            <a:r>
              <a:rPr lang="en-US" dirty="0" smtClean="0">
                <a:solidFill>
                  <a:schemeClr val="tx1">
                    <a:lumMod val="50000"/>
                    <a:lumOff val="50000"/>
                  </a:schemeClr>
                </a:solidFill>
              </a:rPr>
              <a:t>Download a dataset</a:t>
            </a:r>
          </a:p>
          <a:p>
            <a:r>
              <a:rPr lang="en-US" dirty="0" smtClean="0">
                <a:solidFill>
                  <a:schemeClr val="tx1">
                    <a:lumMod val="50000"/>
                    <a:lumOff val="50000"/>
                  </a:schemeClr>
                </a:solidFill>
              </a:rPr>
              <a:t>Explore the Data Structure</a:t>
            </a:r>
          </a:p>
          <a:p>
            <a:r>
              <a:rPr lang="en-US" dirty="0" smtClean="0">
                <a:solidFill>
                  <a:schemeClr val="tx1">
                    <a:lumMod val="50000"/>
                    <a:lumOff val="50000"/>
                  </a:schemeClr>
                </a:solidFill>
              </a:rPr>
              <a:t>Design our Visualisation (</a:t>
            </a:r>
            <a:r>
              <a:rPr lang="en-US" dirty="0">
                <a:solidFill>
                  <a:schemeClr val="tx1">
                    <a:lumMod val="50000"/>
                    <a:lumOff val="50000"/>
                  </a:schemeClr>
                </a:solidFill>
              </a:rPr>
              <a:t>R</a:t>
            </a:r>
            <a:r>
              <a:rPr lang="en-US" dirty="0" smtClean="0">
                <a:solidFill>
                  <a:schemeClr val="tx1">
                    <a:lumMod val="50000"/>
                    <a:lumOff val="50000"/>
                  </a:schemeClr>
                </a:solidFill>
              </a:rPr>
              <a:t>ough Plan)</a:t>
            </a:r>
          </a:p>
          <a:p>
            <a:r>
              <a:rPr lang="en-US" dirty="0" smtClean="0">
                <a:solidFill>
                  <a:schemeClr val="tx1">
                    <a:lumMod val="50000"/>
                    <a:lumOff val="50000"/>
                  </a:schemeClr>
                </a:solidFill>
              </a:rPr>
              <a:t>Iteratively Implement our Visualisation</a:t>
            </a:r>
          </a:p>
          <a:p>
            <a:r>
              <a:rPr lang="en-US" dirty="0" smtClean="0">
                <a:solidFill>
                  <a:schemeClr val="tx1">
                    <a:lumMod val="50000"/>
                    <a:lumOff val="50000"/>
                  </a:schemeClr>
                </a:solidFill>
              </a:rPr>
              <a:t>Tidy and Wrap Up</a:t>
            </a:r>
          </a:p>
          <a:p>
            <a:endParaRPr lang="en-US" dirty="0" smtClean="0"/>
          </a:p>
          <a:p>
            <a:endParaRPr lang="en-US" dirty="0"/>
          </a:p>
        </p:txBody>
      </p:sp>
      <p:sp>
        <p:nvSpPr>
          <p:cNvPr id="6" name="Date Placeholder 3"/>
          <p:cNvSpPr>
            <a:spLocks noGrp="1"/>
          </p:cNvSpPr>
          <p:nvPr>
            <p:ph type="dt" sz="half" idx="10"/>
          </p:nvPr>
        </p:nvSpPr>
        <p:spPr>
          <a:xfrm>
            <a:off x="457200" y="6172201"/>
            <a:ext cx="3429000" cy="304800"/>
          </a:xfrm>
        </p:spPr>
        <p:txBody>
          <a:bodyPr/>
          <a:lstStyle/>
          <a:p>
            <a:r>
              <a:rPr lang="en-US" dirty="0" smtClean="0"/>
              <a:t>© </a:t>
            </a:r>
            <a:r>
              <a:rPr lang="en-US" dirty="0" smtClean="0"/>
              <a:t>Eamonn O’Loughlin</a:t>
            </a:r>
            <a:endParaRPr lang="en-US" dirty="0"/>
          </a:p>
        </p:txBody>
      </p:sp>
      <p:sp>
        <p:nvSpPr>
          <p:cNvPr id="7" name="Footer Placeholder 4"/>
          <p:cNvSpPr>
            <a:spLocks noGrp="1"/>
          </p:cNvSpPr>
          <p:nvPr>
            <p:ph type="ftr" sz="quarter" idx="11"/>
          </p:nvPr>
        </p:nvSpPr>
        <p:spPr>
          <a:xfrm>
            <a:off x="457200" y="6492875"/>
            <a:ext cx="3429000" cy="283845"/>
          </a:xfrm>
        </p:spPr>
        <p:txBody>
          <a:bodyPr/>
          <a:lstStyle/>
          <a:p>
            <a:r>
              <a:rPr lang="en-US" dirty="0" smtClean="0"/>
              <a:t>Create Rich Interactive Visualisations</a:t>
            </a:r>
            <a:endParaRPr lang="en-US" dirty="0"/>
          </a:p>
        </p:txBody>
      </p:sp>
      <p:pic>
        <p:nvPicPr>
          <p:cNvPr id="8" name="Picture 7"/>
          <p:cNvPicPr>
            <a:picLocks noChangeAspect="1"/>
          </p:cNvPicPr>
          <p:nvPr/>
        </p:nvPicPr>
        <p:blipFill>
          <a:blip r:embed="rId2"/>
          <a:stretch>
            <a:fillRect/>
          </a:stretch>
        </p:blipFill>
        <p:spPr>
          <a:xfrm>
            <a:off x="5867400" y="1295400"/>
            <a:ext cx="2827020" cy="4038600"/>
          </a:xfrm>
          <a:prstGeom prst="rect">
            <a:avLst/>
          </a:prstGeom>
        </p:spPr>
      </p:pic>
    </p:spTree>
    <p:extLst>
      <p:ext uri="{BB962C8B-B14F-4D97-AF65-F5344CB8AC3E}">
        <p14:creationId xmlns:p14="http://schemas.microsoft.com/office/powerpoint/2010/main" val="100297600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New_VerneHarnish">
      <a:dk1>
        <a:sysClr val="windowText" lastClr="000000"/>
      </a:dk1>
      <a:lt1>
        <a:sysClr val="window" lastClr="FFFFFF"/>
      </a:lt1>
      <a:dk2>
        <a:srgbClr val="0C0D0D"/>
      </a:dk2>
      <a:lt2>
        <a:srgbClr val="EAEAEA"/>
      </a:lt2>
      <a:accent1>
        <a:srgbClr val="DA8C2B"/>
      </a:accent1>
      <a:accent2>
        <a:srgbClr val="5A8A98"/>
      </a:accent2>
      <a:accent3>
        <a:srgbClr val="6D4D26"/>
      </a:accent3>
      <a:accent4>
        <a:srgbClr val="99CC00"/>
      </a:accent4>
      <a:accent5>
        <a:srgbClr val="800080"/>
      </a:accent5>
      <a:accent6>
        <a:srgbClr val="F4DA12"/>
      </a:accent6>
      <a:hlink>
        <a:srgbClr val="F4DA12"/>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NEW_VerneHarnish">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635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w_VerneHarnish">
      <a:dk1>
        <a:sysClr val="windowText" lastClr="000000"/>
      </a:dk1>
      <a:lt1>
        <a:sysClr val="window" lastClr="FFFFFF"/>
      </a:lt1>
      <a:dk2>
        <a:srgbClr val="0C0D0D"/>
      </a:dk2>
      <a:lt2>
        <a:srgbClr val="EAEAEA"/>
      </a:lt2>
      <a:accent1>
        <a:srgbClr val="DA8C2B"/>
      </a:accent1>
      <a:accent2>
        <a:srgbClr val="5A8A98"/>
      </a:accent2>
      <a:accent3>
        <a:srgbClr val="6D4D26"/>
      </a:accent3>
      <a:accent4>
        <a:srgbClr val="99CC00"/>
      </a:accent4>
      <a:accent5>
        <a:srgbClr val="800080"/>
      </a:accent5>
      <a:accent6>
        <a:srgbClr val="F4DA12"/>
      </a:accent6>
      <a:hlink>
        <a:srgbClr val="F4DA12"/>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NEW_VerneHarnish">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635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6962</TotalTime>
  <Words>1311</Words>
  <Application>Microsoft Macintosh PowerPoint</Application>
  <PresentationFormat>On-screen Show (4:3)</PresentationFormat>
  <Paragraphs>255</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Essential</vt:lpstr>
      <vt:lpstr>Dublin Data Visualisation Meetup</vt:lpstr>
      <vt:lpstr>Why did we Create this meetup?</vt:lpstr>
      <vt:lpstr>Events we’d like to host</vt:lpstr>
      <vt:lpstr>Create rich interactive data visualisations</vt:lpstr>
      <vt:lpstr>Eamonn O’Loughlin</vt:lpstr>
      <vt:lpstr>Rich Interactive Visualisations</vt:lpstr>
      <vt:lpstr>What today is not about</vt:lpstr>
      <vt:lpstr>What we’re going to do</vt:lpstr>
      <vt:lpstr>What we’re going to do</vt:lpstr>
      <vt:lpstr>Today we will be using</vt:lpstr>
      <vt:lpstr>D3.js</vt:lpstr>
      <vt:lpstr>Crossfilter.js </vt:lpstr>
      <vt:lpstr>DC.js</vt:lpstr>
      <vt:lpstr>Bootstrap</vt:lpstr>
      <vt:lpstr>What we’re going to do</vt:lpstr>
      <vt:lpstr>YELP KAGGLE CHallenge</vt:lpstr>
      <vt:lpstr>YELP KAGGLE CHallenge</vt:lpstr>
      <vt:lpstr>What we’re going to do</vt:lpstr>
      <vt:lpstr>DATA Structure </vt:lpstr>
      <vt:lpstr>What we’re going to do</vt:lpstr>
      <vt:lpstr>dc.Js library </vt:lpstr>
      <vt:lpstr>Design our Visualisation</vt:lpstr>
      <vt:lpstr>What we’re going to do</vt:lpstr>
      <vt:lpstr>Implementation</vt:lpstr>
      <vt:lpstr>Simple step-by-step approach</vt:lpstr>
      <vt:lpstr>Simple step-by-step approach</vt:lpstr>
      <vt:lpstr>Simple step-by-step approach</vt:lpstr>
      <vt:lpstr>Segway #1 Dimensions / Groups</vt:lpstr>
      <vt:lpstr>Segway #2 Chaining</vt:lpstr>
      <vt:lpstr>What we’re going to do</vt:lpstr>
      <vt:lpstr>Segway #3 Bootstrap fluid Nesting</vt:lpstr>
      <vt:lpstr>PowerPoint Presentation</vt:lpstr>
      <vt:lpstr>That’s IT. Thank You </vt:lpstr>
      <vt:lpstr>That’s IT. Thank You </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Decisions Driving Growth</dc:title>
  <dc:subject/>
  <dc:creator/>
  <cp:keywords/>
  <dc:description/>
  <cp:lastModifiedBy>Eamonn O'Loughlin</cp:lastModifiedBy>
  <cp:revision>102</cp:revision>
  <dcterms:created xsi:type="dcterms:W3CDTF">2010-05-17T01:03:36Z</dcterms:created>
  <dcterms:modified xsi:type="dcterms:W3CDTF">2013-05-21T11:18:52Z</dcterms:modified>
  <cp:category/>
</cp:coreProperties>
</file>