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6" r:id="rId3"/>
    <p:sldId id="27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9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2D76-4A34-424A-8265-F79FA437839E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D8E7D-EFC3-4E48-BE28-81F718960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76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A7AA0-E519-2286-C2F7-84ECAC97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D941B7-E2C9-E88D-224E-1691509F5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607855-FF3D-5D09-86E9-70E416421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5C84D2-21D9-8089-562A-E5DC953B0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8E7D-EFC3-4E48-BE28-81F7189605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0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8E7D-EFC3-4E48-BE28-81F71896054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0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8E7D-EFC3-4E48-BE28-81F71896054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731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8E7D-EFC3-4E48-BE28-81F71896054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01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8E7D-EFC3-4E48-BE28-81F7189605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22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7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5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5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5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54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AEDE-E924-4DAB-81D1-E64B8D963645}" type="datetimeFigureOut">
              <a:rPr lang="fr-FR" smtClean="0"/>
              <a:t>24/12/2024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F21F-2DD5-4CEA-BBFA-2BCEBB8D3E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5FF1-827A-E2E8-0BB6-3176B6E6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D2793-FA0E-C613-AEDB-86DEEF4B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2E54D3-11C8-8A9B-FF50-9E9BC43F13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10596" r="23311"/>
          <a:stretch/>
        </p:blipFill>
        <p:spPr>
          <a:xfrm>
            <a:off x="4805464" y="771503"/>
            <a:ext cx="2850204" cy="26508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4E82986-019D-56A2-42EA-852E85184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10806" r="9381"/>
          <a:stretch/>
        </p:blipFill>
        <p:spPr>
          <a:xfrm>
            <a:off x="7684851" y="771503"/>
            <a:ext cx="3171218" cy="26574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18B3CB2-B9D8-2926-9404-853A4388F4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/>
          <a:stretch/>
        </p:blipFill>
        <p:spPr>
          <a:xfrm>
            <a:off x="5963057" y="3512302"/>
            <a:ext cx="3958121" cy="2760248"/>
          </a:xfrm>
          <a:prstGeom prst="rect">
            <a:avLst/>
          </a:prstGeom>
        </p:spPr>
      </p:pic>
      <p:sp>
        <p:nvSpPr>
          <p:cNvPr id="3" name="ZoneTexte 6">
            <a:extLst>
              <a:ext uri="{FF2B5EF4-FFF2-40B4-BE49-F238E27FC236}">
                <a16:creationId xmlns:a16="http://schemas.microsoft.com/office/drawing/2014/main" id="{53B9AE11-A1A3-A755-6507-5CE9DA4CF456}"/>
              </a:ext>
            </a:extLst>
          </p:cNvPr>
          <p:cNvSpPr txBox="1"/>
          <p:nvPr/>
        </p:nvSpPr>
        <p:spPr>
          <a:xfrm>
            <a:off x="5308070" y="843240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Original profile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154C2F65-C5EB-C6B7-FD90-50631A862111}"/>
              </a:ext>
            </a:extLst>
          </p:cNvPr>
          <p:cNvSpPr txBox="1"/>
          <p:nvPr/>
        </p:nvSpPr>
        <p:spPr>
          <a:xfrm>
            <a:off x="8001590" y="843240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Reconstructed profile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DB21B379-8870-AD9D-4678-ABAB57AD11D6}"/>
              </a:ext>
            </a:extLst>
          </p:cNvPr>
          <p:cNvSpPr txBox="1"/>
          <p:nvPr/>
        </p:nvSpPr>
        <p:spPr>
          <a:xfrm>
            <a:off x="7714035" y="5528150"/>
            <a:ext cx="117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Difference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3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28745" cy="1560952"/>
          </a:xfrm>
        </p:spPr>
        <p:txBody>
          <a:bodyPr/>
          <a:lstStyle/>
          <a:p>
            <a:r>
              <a:rPr lang="en-US" dirty="0"/>
              <a:t>Possible investigation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05454"/>
            <a:ext cx="4229911" cy="3900691"/>
          </a:xfrm>
        </p:spPr>
        <p:txBody>
          <a:bodyPr/>
          <a:lstStyle/>
          <a:p>
            <a:r>
              <a:rPr lang="en-US" dirty="0"/>
              <a:t>Since the frequency domain cannot be extended, the CSIG Module Spread Function can be shrunk.</a:t>
            </a:r>
          </a:p>
          <a:p>
            <a:r>
              <a:rPr lang="en-US" dirty="0"/>
              <a:t>We can take for example a</a:t>
            </a:r>
            <a:r>
              <a:rPr lang="en-US" baseline="-25000" dirty="0"/>
              <a:t>0</a:t>
            </a:r>
            <a:r>
              <a:rPr lang="en-US" dirty="0"/>
              <a:t> = 500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391810" y="137071"/>
            <a:ext cx="6687178" cy="6585527"/>
            <a:chOff x="5090248" y="166254"/>
            <a:chExt cx="6687178" cy="658552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0248" y="166254"/>
              <a:ext cx="6687178" cy="6585527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6295059" y="943981"/>
              <a:ext cx="4752000" cy="4752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6287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relative limitation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33341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However, the comparison with not be straightforward. The ONERA reconstruction algorithm seems considering a PSF-region fixed to 2 x 380 </a:t>
            </a:r>
            <a:r>
              <a:rPr lang="el-GR" sz="2400" dirty="0"/>
              <a:t>μ</a:t>
            </a:r>
            <a:r>
              <a:rPr lang="en-US" sz="2400" dirty="0"/>
              <a:t>m.</a:t>
            </a:r>
            <a:br>
              <a:rPr lang="en-US" sz="2400" dirty="0"/>
            </a:br>
            <a:br>
              <a:rPr lang="fr-FR" sz="2400" dirty="0"/>
            </a:br>
            <a:r>
              <a:rPr lang="fr-FR" sz="2400" dirty="0"/>
              <a:t>In the case of </a:t>
            </a:r>
            <a:r>
              <a:rPr lang="en-US" sz="2400" dirty="0"/>
              <a:t>500 </a:t>
            </a:r>
            <a:r>
              <a:rPr lang="el-GR" sz="2400" dirty="0"/>
              <a:t>μ</a:t>
            </a:r>
            <a:r>
              <a:rPr lang="en-US" sz="2400" dirty="0"/>
              <a:t>m, it corresponds to about only 1.5 of the fundamental PSF pattern…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97" y="1970575"/>
            <a:ext cx="3873830" cy="40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56535" y="360773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smoothing</a:t>
            </a:r>
            <a:endParaRPr lang="fr-FR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6725682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500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1548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/>
          <a:stretch/>
        </p:blipFill>
        <p:spPr>
          <a:xfrm>
            <a:off x="4263951" y="886690"/>
            <a:ext cx="3953330" cy="26508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6"/>
          <a:stretch/>
        </p:blipFill>
        <p:spPr>
          <a:xfrm>
            <a:off x="471053" y="1569062"/>
            <a:ext cx="3721623" cy="24954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/>
          <a:stretch/>
        </p:blipFill>
        <p:spPr>
          <a:xfrm>
            <a:off x="471053" y="4148449"/>
            <a:ext cx="3731491" cy="26139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6"/>
          <a:stretch/>
        </p:blipFill>
        <p:spPr>
          <a:xfrm>
            <a:off x="8141078" y="1450644"/>
            <a:ext cx="3810778" cy="254923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/>
          <a:stretch/>
        </p:blipFill>
        <p:spPr>
          <a:xfrm>
            <a:off x="8141078" y="4083796"/>
            <a:ext cx="3810778" cy="26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56535" y="3607733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smooth: α = 2 </a:t>
            </a:r>
          </a:p>
          <a:p>
            <a:r>
              <a:rPr lang="en-US" dirty="0"/>
              <a:t>           → </a:t>
            </a:r>
            <a:r>
              <a:rPr lang="el-GR" dirty="0"/>
              <a:t>σ</a:t>
            </a:r>
            <a:r>
              <a:rPr lang="en-US" dirty="0"/>
              <a:t> = 0.5 </a:t>
            </a:r>
            <a:r>
              <a:rPr lang="el-GR" dirty="0"/>
              <a:t>μ</a:t>
            </a:r>
            <a:r>
              <a:rPr lang="en-US" dirty="0"/>
              <a:t>m </a:t>
            </a:r>
            <a:endParaRPr lang="fr-FR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6725682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500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1548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9"/>
          <a:stretch/>
        </p:blipFill>
        <p:spPr>
          <a:xfrm>
            <a:off x="4254891" y="868218"/>
            <a:ext cx="3937764" cy="269316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4"/>
          <a:stretch/>
        </p:blipFill>
        <p:spPr>
          <a:xfrm>
            <a:off x="461820" y="1509146"/>
            <a:ext cx="3747421" cy="253642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0"/>
          <a:stretch/>
        </p:blipFill>
        <p:spPr>
          <a:xfrm>
            <a:off x="461820" y="4091708"/>
            <a:ext cx="3747421" cy="266441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4"/>
          <a:stretch/>
        </p:blipFill>
        <p:spPr>
          <a:xfrm>
            <a:off x="8158969" y="1453295"/>
            <a:ext cx="3775354" cy="255533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/>
          <a:stretch/>
        </p:blipFill>
        <p:spPr>
          <a:xfrm>
            <a:off x="8147904" y="4091708"/>
            <a:ext cx="3786419" cy="26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6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156535" y="3607733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smooth: α = 0.8 </a:t>
            </a:r>
          </a:p>
          <a:p>
            <a:r>
              <a:rPr lang="en-US" dirty="0"/>
              <a:t>           → </a:t>
            </a:r>
            <a:r>
              <a:rPr lang="el-GR" dirty="0"/>
              <a:t>σ</a:t>
            </a:r>
            <a:r>
              <a:rPr lang="en-US" dirty="0"/>
              <a:t> = 0.79 </a:t>
            </a:r>
            <a:r>
              <a:rPr lang="el-GR" dirty="0"/>
              <a:t>μ</a:t>
            </a:r>
            <a:r>
              <a:rPr lang="en-US" dirty="0"/>
              <a:t>m </a:t>
            </a:r>
            <a:endParaRPr lang="fr-FR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6725682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500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01548" y="565186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10333"/>
          <a:stretch/>
        </p:blipFill>
        <p:spPr>
          <a:xfrm>
            <a:off x="4542660" y="610537"/>
            <a:ext cx="3266233" cy="294328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9210" r="373"/>
          <a:stretch/>
        </p:blipFill>
        <p:spPr>
          <a:xfrm>
            <a:off x="428313" y="1493853"/>
            <a:ext cx="3745619" cy="25619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9"/>
          <a:stretch/>
        </p:blipFill>
        <p:spPr>
          <a:xfrm>
            <a:off x="428313" y="4096326"/>
            <a:ext cx="3745619" cy="26364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5"/>
          <a:stretch/>
        </p:blipFill>
        <p:spPr>
          <a:xfrm>
            <a:off x="8177622" y="1430305"/>
            <a:ext cx="3780339" cy="254677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5"/>
          <a:stretch/>
        </p:blipFill>
        <p:spPr>
          <a:xfrm>
            <a:off x="8177622" y="4082562"/>
            <a:ext cx="3780339" cy="2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579"/>
          </a:xfrm>
        </p:spPr>
        <p:txBody>
          <a:bodyPr/>
          <a:lstStyle/>
          <a:p>
            <a:r>
              <a:rPr lang="en-US" dirty="0"/>
              <a:t>Signal-to-noise ratio performance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26838" y="6399921"/>
            <a:ext cx="10486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snr = 500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003963" y="6399921"/>
            <a:ext cx="10486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snr = 250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855198" y="6399921"/>
            <a:ext cx="10486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snr = 100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" t="6177" r="23581"/>
          <a:stretch/>
        </p:blipFill>
        <p:spPr>
          <a:xfrm>
            <a:off x="90910" y="3634625"/>
            <a:ext cx="2753891" cy="277541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5" t="6598" r="23909"/>
          <a:stretch/>
        </p:blipFill>
        <p:spPr>
          <a:xfrm>
            <a:off x="3113379" y="3656050"/>
            <a:ext cx="2586183" cy="277451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6387" r="11332"/>
          <a:stretch/>
        </p:blipFill>
        <p:spPr>
          <a:xfrm>
            <a:off x="8950031" y="3651350"/>
            <a:ext cx="3134728" cy="281799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892634" y="6399921"/>
            <a:ext cx="10486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snr = 180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t="6808" r="23730"/>
          <a:stretch/>
        </p:blipFill>
        <p:spPr>
          <a:xfrm>
            <a:off x="6020994" y="3674522"/>
            <a:ext cx="2607605" cy="2786285"/>
          </a:xfrm>
          <a:prstGeom prst="rect">
            <a:avLst/>
          </a:prstGeom>
        </p:spPr>
      </p:pic>
      <p:sp>
        <p:nvSpPr>
          <p:cNvPr id="16" name="Rectangle à coins arrondis 15"/>
          <p:cNvSpPr/>
          <p:nvPr/>
        </p:nvSpPr>
        <p:spPr>
          <a:xfrm>
            <a:off x="1203680" y="3609870"/>
            <a:ext cx="865264" cy="2139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055875" y="3622208"/>
            <a:ext cx="865264" cy="2139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6984344" y="3632003"/>
            <a:ext cx="865264" cy="2139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9909964" y="3622208"/>
            <a:ext cx="865264" cy="2139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" t="11648" r="8964"/>
          <a:stretch/>
        </p:blipFill>
        <p:spPr>
          <a:xfrm>
            <a:off x="5965814" y="1375515"/>
            <a:ext cx="2734841" cy="215831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" t="11016" r="8018"/>
          <a:stretch/>
        </p:blipFill>
        <p:spPr>
          <a:xfrm>
            <a:off x="3044669" y="1360705"/>
            <a:ext cx="2770047" cy="21731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" t="11648" r="9123"/>
          <a:stretch/>
        </p:blipFill>
        <p:spPr>
          <a:xfrm>
            <a:off x="8895195" y="1360704"/>
            <a:ext cx="2753606" cy="2173126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11227" r="8965"/>
          <a:stretch/>
        </p:blipFill>
        <p:spPr>
          <a:xfrm>
            <a:off x="93254" y="1360704"/>
            <a:ext cx="2822351" cy="21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of the ONERA reconstruction algorithm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INTRAPIX project</a:t>
            </a:r>
          </a:p>
          <a:p>
            <a:r>
              <a:rPr lang="en-US" dirty="0"/>
              <a:t>02/10/2018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47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554"/>
          </a:xfrm>
        </p:spPr>
        <p:txBody>
          <a:bodyPr/>
          <a:lstStyle/>
          <a:p>
            <a:r>
              <a:rPr lang="en-US" dirty="0"/>
              <a:t>Simulation of the experimental </a:t>
            </a:r>
            <a:r>
              <a:rPr lang="en-US" dirty="0" err="1"/>
              <a:t>interferogram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97081" y="4292660"/>
            <a:ext cx="2306105" cy="1935162"/>
            <a:chOff x="3366536" y="1607127"/>
            <a:chExt cx="2306105" cy="193516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6536" y="1607127"/>
              <a:ext cx="2306105" cy="1935162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3676073" y="2988109"/>
              <a:ext cx="112665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Pixel profile</a:t>
              </a:r>
              <a:endParaRPr lang="fr-FR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96102" y="1702437"/>
            <a:ext cx="2528336" cy="2456440"/>
            <a:chOff x="445773" y="1875416"/>
            <a:chExt cx="2528336" cy="245644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773" y="1875416"/>
              <a:ext cx="2528336" cy="2456440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773548" y="1912360"/>
              <a:ext cx="205998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</a:rPr>
                <a:t>CSIG polychromatic PSF</a:t>
              </a:r>
              <a:endParaRPr lang="fr-FR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626223" y="5673642"/>
            <a:ext cx="900885" cy="709648"/>
            <a:chOff x="3334327" y="5588908"/>
            <a:chExt cx="900885" cy="709648"/>
          </a:xfrm>
        </p:grpSpPr>
        <p:sp>
          <p:nvSpPr>
            <p:cNvPr id="12" name="ZoneTexte 11"/>
            <p:cNvSpPr txBox="1"/>
            <p:nvPr/>
          </p:nvSpPr>
          <p:spPr>
            <a:xfrm>
              <a:off x="3396903" y="5666733"/>
              <a:ext cx="7857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Pinhole</a:t>
              </a:r>
            </a:p>
            <a:p>
              <a:pPr algn="ctr"/>
              <a:r>
                <a:rPr lang="en-US" sz="1500" b="1" dirty="0"/>
                <a:t>profile</a:t>
              </a:r>
              <a:endParaRPr lang="fr-FR" sz="1500" b="1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334327" y="5588908"/>
              <a:ext cx="900885" cy="70964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Flèche droite 15"/>
          <p:cNvSpPr/>
          <p:nvPr/>
        </p:nvSpPr>
        <p:spPr>
          <a:xfrm>
            <a:off x="3281909" y="3112656"/>
            <a:ext cx="1659545" cy="277089"/>
          </a:xfrm>
          <a:prstGeom prst="rightArrow">
            <a:avLst>
              <a:gd name="adj1" fmla="val 54903"/>
              <a:gd name="adj2" fmla="val 977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à angle droit 16"/>
          <p:cNvSpPr/>
          <p:nvPr/>
        </p:nvSpPr>
        <p:spPr>
          <a:xfrm>
            <a:off x="3148162" y="3389745"/>
            <a:ext cx="666456" cy="1475439"/>
          </a:xfrm>
          <a:prstGeom prst="bentUpArrow">
            <a:avLst>
              <a:gd name="adj1" fmla="val 8332"/>
              <a:gd name="adj2" fmla="val 9648"/>
              <a:gd name="adj3" fmla="val 241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e haut 17"/>
          <p:cNvSpPr/>
          <p:nvPr/>
        </p:nvSpPr>
        <p:spPr>
          <a:xfrm>
            <a:off x="4056176" y="3389745"/>
            <a:ext cx="111964" cy="2163330"/>
          </a:xfrm>
          <a:prstGeom prst="upArrow">
            <a:avLst>
              <a:gd name="adj1" fmla="val 50000"/>
              <a:gd name="adj2" fmla="val 1404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499263" y="2750578"/>
            <a:ext cx="1154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FF0000"/>
                </a:solidFill>
              </a:rPr>
              <a:t>Convolution</a:t>
            </a:r>
            <a:endParaRPr lang="fr-FR" sz="1500" b="1" i="1" dirty="0">
              <a:solidFill>
                <a:srgbClr val="FF0000"/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127892" y="1739381"/>
            <a:ext cx="2891265" cy="2637698"/>
            <a:chOff x="5152532" y="1942511"/>
            <a:chExt cx="2891265" cy="263769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2532" y="1942511"/>
              <a:ext cx="2799825" cy="2637698"/>
            </a:xfrm>
            <a:prstGeom prst="rect">
              <a:avLst/>
            </a:prstGeom>
          </p:spPr>
        </p:pic>
        <p:sp>
          <p:nvSpPr>
            <p:cNvPr id="20" name="ZoneTexte 19"/>
            <p:cNvSpPr txBox="1"/>
            <p:nvPr/>
          </p:nvSpPr>
          <p:spPr>
            <a:xfrm>
              <a:off x="5571797" y="1972420"/>
              <a:ext cx="2472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err="1">
                  <a:solidFill>
                    <a:schemeClr val="bg1"/>
                  </a:solidFill>
                </a:rPr>
                <a:t>Interferogram</a:t>
              </a:r>
              <a:endParaRPr lang="fr-FR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073515" y="3960740"/>
            <a:ext cx="2928611" cy="2752503"/>
            <a:chOff x="8978909" y="3941114"/>
            <a:chExt cx="2928611" cy="275250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8909" y="3941114"/>
              <a:ext cx="2928611" cy="2752503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>
              <a:off x="9435520" y="5843917"/>
              <a:ext cx="247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b="1" dirty="0" err="1">
                  <a:solidFill>
                    <a:schemeClr val="bg1"/>
                  </a:solidFill>
                </a:rPr>
                <a:t>Interferogram</a:t>
              </a:r>
              <a:r>
                <a:rPr lang="en-US" sz="1500" b="1" dirty="0">
                  <a:solidFill>
                    <a:schemeClr val="bg1"/>
                  </a:solidFill>
                </a:rPr>
                <a:t> seen by</a:t>
              </a:r>
            </a:p>
            <a:p>
              <a:pPr algn="r"/>
              <a:r>
                <a:rPr lang="en-US" sz="1500" b="1" dirty="0">
                  <a:solidFill>
                    <a:schemeClr val="bg1"/>
                  </a:solidFill>
                </a:rPr>
                <a:t>the detector (</a:t>
              </a:r>
              <a:r>
                <a:rPr lang="en-US" sz="1500" b="1" dirty="0" err="1">
                  <a:solidFill>
                    <a:schemeClr val="bg1"/>
                  </a:solidFill>
                </a:rPr>
                <a:t>undersampled</a:t>
              </a:r>
              <a:r>
                <a:rPr lang="en-US" sz="1500" b="1" dirty="0">
                  <a:solidFill>
                    <a:schemeClr val="bg1"/>
                  </a:solidFill>
                </a:rPr>
                <a:t>)</a:t>
              </a:r>
              <a:endParaRPr lang="fr-FR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Virage 24"/>
          <p:cNvSpPr/>
          <p:nvPr/>
        </p:nvSpPr>
        <p:spPr>
          <a:xfrm rot="10800000" flipH="1">
            <a:off x="6273805" y="4649482"/>
            <a:ext cx="1671316" cy="1003840"/>
          </a:xfrm>
          <a:prstGeom prst="bentArrow">
            <a:avLst>
              <a:gd name="adj1" fmla="val 13729"/>
              <a:gd name="adj2" fmla="val 15607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984510" y="5723227"/>
            <a:ext cx="18822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chemeClr val="accent6">
                    <a:lumMod val="75000"/>
                  </a:schemeClr>
                </a:solidFill>
              </a:rPr>
              <a:t>Adding random noise</a:t>
            </a:r>
            <a:endParaRPr lang="fr-FR" sz="15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9613982" y="1496033"/>
            <a:ext cx="2133446" cy="2055987"/>
            <a:chOff x="8948480" y="1547998"/>
            <a:chExt cx="2133446" cy="2055987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48480" y="1897171"/>
              <a:ext cx="1816018" cy="1706814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1307" y="1841769"/>
              <a:ext cx="1514608" cy="1514608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2338" y="1734646"/>
              <a:ext cx="1514608" cy="1514608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3778" y="1634557"/>
              <a:ext cx="1514608" cy="1514608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75058" y="1547998"/>
              <a:ext cx="1506868" cy="1506868"/>
            </a:xfrm>
            <a:prstGeom prst="rect">
              <a:avLst/>
            </a:prstGeom>
          </p:spPr>
        </p:pic>
      </p:grpSp>
      <p:sp>
        <p:nvSpPr>
          <p:cNvPr id="34" name="Virage 33"/>
          <p:cNvSpPr/>
          <p:nvPr/>
        </p:nvSpPr>
        <p:spPr>
          <a:xfrm rot="10800000" flipH="1" flipV="1">
            <a:off x="8880262" y="2685110"/>
            <a:ext cx="544618" cy="1132179"/>
          </a:xfrm>
          <a:prstGeom prst="bentArrow">
            <a:avLst>
              <a:gd name="adj1" fmla="val 13729"/>
              <a:gd name="adj2" fmla="val 1560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8996794" y="3267643"/>
            <a:ext cx="1196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chemeClr val="accent1">
                    <a:lumMod val="75000"/>
                  </a:schemeClr>
                </a:solidFill>
              </a:rPr>
              <a:t>CSIG </a:t>
            </a:r>
          </a:p>
          <a:p>
            <a:r>
              <a:rPr lang="en-US" sz="1500" b="1" i="1" dirty="0">
                <a:solidFill>
                  <a:schemeClr val="accent1">
                    <a:lumMod val="75000"/>
                  </a:schemeClr>
                </a:solidFill>
              </a:rPr>
              <a:t>translation…</a:t>
            </a:r>
            <a:endParaRPr lang="fr-FR" sz="15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0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Pixel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1" r="13939"/>
          <a:stretch/>
        </p:blipFill>
        <p:spPr>
          <a:xfrm>
            <a:off x="301353" y="1790545"/>
            <a:ext cx="3713303" cy="38455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5" r="14037"/>
          <a:stretch/>
        </p:blipFill>
        <p:spPr>
          <a:xfrm>
            <a:off x="4186192" y="1708026"/>
            <a:ext cx="3819616" cy="401060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9"/>
          <a:stretch/>
        </p:blipFill>
        <p:spPr>
          <a:xfrm>
            <a:off x="8177344" y="2268579"/>
            <a:ext cx="3709856" cy="30545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9797142" y="102790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54491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80280" y="5449154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8759807" y="5449154"/>
            <a:ext cx="201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difference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94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Pixel with defect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r="14137"/>
          <a:stretch/>
        </p:blipFill>
        <p:spPr>
          <a:xfrm>
            <a:off x="296573" y="1690687"/>
            <a:ext cx="3825486" cy="397535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4286"/>
          <a:stretch/>
        </p:blipFill>
        <p:spPr>
          <a:xfrm>
            <a:off x="4142854" y="1690688"/>
            <a:ext cx="3825485" cy="397535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9"/>
          <a:stretch/>
        </p:blipFill>
        <p:spPr>
          <a:xfrm>
            <a:off x="8157028" y="2253229"/>
            <a:ext cx="3669477" cy="309085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797142" y="102790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54491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80280" y="5449154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759807" y="5449154"/>
            <a:ext cx="201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difference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52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797142" y="102790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r="15526"/>
          <a:stretch/>
        </p:blipFill>
        <p:spPr>
          <a:xfrm>
            <a:off x="624113" y="1690688"/>
            <a:ext cx="3425373" cy="411045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8" r="15278"/>
          <a:stretch/>
        </p:blipFill>
        <p:spPr>
          <a:xfrm>
            <a:off x="4408713" y="1615898"/>
            <a:ext cx="3592285" cy="426003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r="11062"/>
          <a:stretch/>
        </p:blipFill>
        <p:spPr>
          <a:xfrm>
            <a:off x="8389253" y="2248753"/>
            <a:ext cx="3433971" cy="30814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533016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4780280" y="5330162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59807" y="5330162"/>
            <a:ext cx="201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difference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88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Question…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Are the high frequencies not well reconstructed?</a:t>
                </a:r>
              </a:p>
              <a:p>
                <a:endParaRPr lang="en-US" dirty="0"/>
              </a:p>
              <a:p>
                <a:r>
                  <a:rPr lang="en-US" dirty="0"/>
                  <a:t>We can investigate this question by suppressing the high-frequency components of the input pixel profile (for example by applying a Gaussian convolution)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𝑠𝑚𝑜𝑜𝑡h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𝑐𝑜𝑛𝑣𝑜𝑙𝑢𝑡𝑖𝑜𝑛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L-shape pixel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358472" y="1044355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380 </a:t>
            </a:r>
            <a:r>
              <a:rPr lang="el-GR" dirty="0"/>
              <a:t>μ</a:t>
            </a:r>
            <a:r>
              <a:rPr lang="en-US" dirty="0"/>
              <a:t>m</a:t>
            </a:r>
          </a:p>
          <a:p>
            <a:r>
              <a:rPr lang="en-US" dirty="0"/>
              <a:t>smooth: α = 0.8 </a:t>
            </a:r>
          </a:p>
          <a:p>
            <a:r>
              <a:rPr lang="en-US" dirty="0"/>
              <a:t>           → </a:t>
            </a:r>
            <a:r>
              <a:rPr lang="el-GR" dirty="0"/>
              <a:t>σ</a:t>
            </a:r>
            <a:r>
              <a:rPr lang="en-US" dirty="0"/>
              <a:t> = 0.79 </a:t>
            </a:r>
            <a:r>
              <a:rPr lang="el-GR" dirty="0"/>
              <a:t>μ</a:t>
            </a:r>
            <a:r>
              <a:rPr lang="en-US" dirty="0"/>
              <a:t>m </a:t>
            </a:r>
            <a:endParaRPr lang="fr-FR" baseline="30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8" r="14534"/>
          <a:stretch/>
        </p:blipFill>
        <p:spPr>
          <a:xfrm>
            <a:off x="679033" y="1719716"/>
            <a:ext cx="3399481" cy="39845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r="14534"/>
          <a:stretch/>
        </p:blipFill>
        <p:spPr>
          <a:xfrm>
            <a:off x="4484419" y="1580716"/>
            <a:ext cx="3545420" cy="42044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1" r="10524"/>
          <a:stretch/>
        </p:blipFill>
        <p:spPr>
          <a:xfrm>
            <a:off x="8493800" y="2299986"/>
            <a:ext cx="3349856" cy="302605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38200" y="531963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80280" y="531963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759807" y="5319639"/>
            <a:ext cx="201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Absolute difference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63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2600" cy="2185035"/>
          </a:xfrm>
        </p:spPr>
        <p:txBody>
          <a:bodyPr/>
          <a:lstStyle/>
          <a:p>
            <a:r>
              <a:rPr lang="en-US" dirty="0"/>
              <a:t>In the Fourier domain…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83839"/>
            <a:ext cx="3947160" cy="3568323"/>
          </a:xfrm>
        </p:spPr>
        <p:txBody>
          <a:bodyPr/>
          <a:lstStyle/>
          <a:p>
            <a:r>
              <a:rPr lang="en-US" dirty="0"/>
              <a:t>Looking at the Module Transfer Function …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l-GR" sz="2200" dirty="0">
                <a:solidFill>
                  <a:srgbClr val="FF0000"/>
                </a:solidFill>
              </a:rPr>
              <a:t>ν</a:t>
            </a:r>
            <a:r>
              <a:rPr lang="en-US" sz="2200" baseline="-25000" dirty="0">
                <a:solidFill>
                  <a:srgbClr val="FF0000"/>
                </a:solidFill>
              </a:rPr>
              <a:t>c</a:t>
            </a:r>
            <a:r>
              <a:rPr lang="en-US" sz="2200" dirty="0">
                <a:solidFill>
                  <a:srgbClr val="FF0000"/>
                </a:solidFill>
              </a:rPr>
              <a:t> = 2</a:t>
            </a:r>
            <a:r>
              <a:rPr lang="el-GR" sz="2200" dirty="0">
                <a:solidFill>
                  <a:srgbClr val="FF0000"/>
                </a:solidFill>
              </a:rPr>
              <a:t>η</a:t>
            </a:r>
            <a:r>
              <a:rPr lang="en-US" sz="2200" dirty="0">
                <a:solidFill>
                  <a:srgbClr val="FF0000"/>
                </a:solidFill>
              </a:rPr>
              <a:t> / a</a:t>
            </a:r>
            <a:r>
              <a:rPr lang="en-US" sz="2200" baseline="-25000" dirty="0">
                <a:solidFill>
                  <a:srgbClr val="FF0000"/>
                </a:solidFill>
              </a:rPr>
              <a:t>0</a:t>
            </a:r>
            <a:r>
              <a:rPr lang="en-US" sz="2200" dirty="0">
                <a:solidFill>
                  <a:srgbClr val="FF0000"/>
                </a:solidFill>
              </a:rPr>
              <a:t> = 0.5104 </a:t>
            </a:r>
            <a:r>
              <a:rPr lang="el-GR" sz="2200" dirty="0">
                <a:solidFill>
                  <a:srgbClr val="FF0000"/>
                </a:solidFill>
              </a:rPr>
              <a:t>μ</a:t>
            </a:r>
            <a:r>
              <a:rPr lang="en-US" sz="2200" dirty="0">
                <a:solidFill>
                  <a:srgbClr val="FF0000"/>
                </a:solidFill>
              </a:rPr>
              <a:t>m</a:t>
            </a:r>
            <a:r>
              <a:rPr lang="en-US" sz="2200" baseline="30000" dirty="0">
                <a:solidFill>
                  <a:srgbClr val="FF0000"/>
                </a:solidFill>
              </a:rPr>
              <a:t>-1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but the sampling operation introduce a practical limitation: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</a:t>
            </a:r>
            <a:r>
              <a:rPr lang="el-G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ν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 M / 2 *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2200" baseline="-25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sampling</a:t>
            </a:r>
            <a:r>
              <a:rPr lang="en-US" sz="2200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0.5 </a:t>
            </a:r>
            <a:r>
              <a:rPr lang="el-GR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μ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sz="22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5316153" y="215387"/>
            <a:ext cx="6655351" cy="6455339"/>
            <a:chOff x="5316153" y="215387"/>
            <a:chExt cx="6655351" cy="645533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74"/>
            <a:stretch/>
          </p:blipFill>
          <p:spPr>
            <a:xfrm>
              <a:off x="5316153" y="242895"/>
              <a:ext cx="6655351" cy="6427831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5749144" y="215387"/>
              <a:ext cx="6192000" cy="6192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8243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354</Words>
  <Application>Microsoft Office PowerPoint</Application>
  <PresentationFormat>Widescreen</PresentationFormat>
  <Paragraphs>84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L-shape pixel</vt:lpstr>
      <vt:lpstr>Performance of the ONERA reconstruction algorithm</vt:lpstr>
      <vt:lpstr>Simulation of the experimental interferogram</vt:lpstr>
      <vt:lpstr>Squared Pixel</vt:lpstr>
      <vt:lpstr>Squared Pixel with defect</vt:lpstr>
      <vt:lpstr>L-shape pixel</vt:lpstr>
      <vt:lpstr>Question…</vt:lpstr>
      <vt:lpstr>L-shape pixel</vt:lpstr>
      <vt:lpstr>In the Fourier domain…</vt:lpstr>
      <vt:lpstr>Possible investigation</vt:lpstr>
      <vt:lpstr>… and relative limitation</vt:lpstr>
      <vt:lpstr>L-shape pixel</vt:lpstr>
      <vt:lpstr>L-shape pixel</vt:lpstr>
      <vt:lpstr>L-shape pixel</vt:lpstr>
      <vt:lpstr>Signal-to-noise ratio performance</vt:lpstr>
    </vt:vector>
  </TitlesOfParts>
  <Company>CEA Saclay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 CAMILLIS Simone</dc:creator>
  <cp:lastModifiedBy>Simone De Camillis</cp:lastModifiedBy>
  <cp:revision>48</cp:revision>
  <dcterms:created xsi:type="dcterms:W3CDTF">2018-10-01T13:17:03Z</dcterms:created>
  <dcterms:modified xsi:type="dcterms:W3CDTF">2024-12-24T00:36:46Z</dcterms:modified>
</cp:coreProperties>
</file>