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77"/>
      <p:regular r:id="rId24"/>
      <p:bold r:id="rId25"/>
      <p:italic r:id="rId26"/>
      <p:boldItalic r:id="rId27"/>
    </p:embeddedFont>
    <p:embeddedFont>
      <p:font typeface="Raleway" panose="020B0403030101060003" pitchFamily="34" charset="77"/>
      <p:regular r:id="rId28"/>
      <p:bold r:id="rId29"/>
      <p:italic r:id="rId30"/>
      <p:boldItalic r:id="rId31"/>
    </p:embeddedFont>
    <p:embeddedFont>
      <p:font typeface="Raleway Light" panose="020B0403030101060003" pitchFamily="34" charset="77"/>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2BA3E-5799-4E7F-8D1B-899FEEE2C932}">
  <a:tblStyle styleId="{C982BA3E-5799-4E7F-8D1B-899FEEE2C93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p:cViewPr varScale="1">
        <p:scale>
          <a:sx n="135" d="100"/>
          <a:sy n="135" d="100"/>
        </p:scale>
        <p:origin x="864"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Oriola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d6431711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d6431711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Oriola</a:t>
            </a:r>
            <a:r>
              <a:rPr lang="en" dirty="0"/>
              <a: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be16e021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be16e021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Oriola</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6431711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d6431711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b46c12e7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b46c12e7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be16e021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be16e021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c074d8cd7_7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c074d8cd7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6431711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d6431711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This may point to young families moving into suburbs. These areas tend to be less densely populated and also may be where there are more long-term homes and thus less affected.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c074d8cd7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c074d8cd7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This is somewhat contrary to what we expected- initially believed that suburbs with less tertiary educated job holders would suffer a greater economic impact which would affect house prices. Need further research to determine why this does not appear to be the case.  However, it supports prior results that there was not much difference in the proportion of people holding jobs requiring tertiary qualifications in top performing and bottom performing suburbs.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c074d8cd7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c074d8cd7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Laurie- We did expect a negative correlation between the proportion of the population born overseas and a negative change in house prices, based on the impact that Covid has had migration, international student demand and also foreign citizens on temporary working visas.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643171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d643171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e16e021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be16e021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Oriola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d6431711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d6431711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d6431711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d6431711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d6431711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d6431711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b46c12e7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b46c12e7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d6431711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d6431711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Dhanya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d6431711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d6431711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p>
          <a:p>
            <a:pPr marL="0" lvl="0" indent="0" algn="l" rtl="0">
              <a:spcBef>
                <a:spcPts val="0"/>
              </a:spcBef>
              <a:spcAft>
                <a:spcPts val="0"/>
              </a:spcAft>
              <a:buNone/>
            </a:pPr>
            <a:r>
              <a:rPr lang="en"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be16e021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be16e021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c074d8cd7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c074d8cd7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rPr>
              <a:t>Laurie - A slight change in suburban median house prices brought about a contraction in higher price suburbs</a:t>
            </a:r>
            <a:endParaRPr sz="105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074d8cd7_7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074d8cd7_7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rPr>
              <a:t>Laurie- House price delta (the % change in median house prices per suburb between January and April) is at least somewhat normally distributed, which allows us to perform hypothesis testing. Based on this normal distribution, we were able to do a hypothesis test to see whether the Mean House price delta is statistically significant and different to 0. After testing, we determined it was statistically significant at the 90% confidence level.</a:t>
            </a:r>
            <a:endParaRPr sz="1050">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700"/>
              <a:t>Melbourne House Prices </a:t>
            </a:r>
            <a:endParaRPr sz="57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Median sale house prices for the period of January 2020 to April 2020 based on suburbs</a:t>
            </a:r>
            <a:endParaRPr i="1"/>
          </a:p>
          <a:p>
            <a:pPr marL="0" lvl="0" indent="0" algn="l" rtl="0">
              <a:spcBef>
                <a:spcPts val="0"/>
              </a:spcBef>
              <a:spcAft>
                <a:spcPts val="0"/>
              </a:spcAft>
              <a:buNone/>
            </a:pPr>
            <a:endParaRPr/>
          </a:p>
          <a:p>
            <a:pPr marL="0" lvl="0" indent="0" algn="l" rtl="0">
              <a:spcBef>
                <a:spcPts val="0"/>
              </a:spcBef>
              <a:spcAft>
                <a:spcPts val="0"/>
              </a:spcAft>
              <a:buNone/>
            </a:pPr>
            <a:r>
              <a:rPr lang="en"/>
              <a:t>Team members: Sean Dee, Dhanya Maheswaran, Oriola Orekoya and Laurie Walker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7650" y="6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 </a:t>
            </a:r>
            <a:endParaRPr/>
          </a:p>
        </p:txBody>
      </p:sp>
      <p:sp>
        <p:nvSpPr>
          <p:cNvPr id="147" name="Google Shape;147;p22"/>
          <p:cNvSpPr txBox="1">
            <a:spLocks noGrp="1"/>
          </p:cNvSpPr>
          <p:nvPr>
            <p:ph type="body" idx="1"/>
          </p:nvPr>
        </p:nvSpPr>
        <p:spPr>
          <a:xfrm>
            <a:off x="729450" y="1146825"/>
            <a:ext cx="8057400" cy="37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300"/>
              <a:buFont typeface="Arial"/>
              <a:buNone/>
            </a:pPr>
            <a:r>
              <a:rPr lang="en" sz="1700" dirty="0">
                <a:latin typeface="Raleway"/>
                <a:ea typeface="Raleway"/>
                <a:cs typeface="Raleway"/>
                <a:sym typeface="Raleway"/>
              </a:rPr>
              <a:t>What postcodes would have the highest and lowest median price drop in suburbs and what are the differences in the demographic characteristics of the people in these postcodes?</a:t>
            </a:r>
            <a:endParaRPr sz="1700" dirty="0">
              <a:latin typeface="Raleway"/>
              <a:ea typeface="Raleway"/>
              <a:cs typeface="Raleway"/>
              <a:sym typeface="Raleway"/>
            </a:endParaRPr>
          </a:p>
          <a:p>
            <a:pPr marL="0" lvl="0" indent="0" algn="l" rtl="0">
              <a:spcBef>
                <a:spcPts val="0"/>
              </a:spcBef>
              <a:spcAft>
                <a:spcPts val="0"/>
              </a:spcAft>
              <a:buClr>
                <a:srgbClr val="000000"/>
              </a:buClr>
              <a:buSzPts val="1300"/>
              <a:buFont typeface="Arial"/>
              <a:buNone/>
            </a:pPr>
            <a:endParaRPr sz="1700" b="1" dirty="0">
              <a:latin typeface="Raleway"/>
              <a:ea typeface="Raleway"/>
              <a:cs typeface="Raleway"/>
              <a:sym typeface="Raleway"/>
            </a:endParaRPr>
          </a:p>
          <a:p>
            <a:pPr marL="0" lvl="0" indent="0" algn="l" rtl="0">
              <a:spcBef>
                <a:spcPts val="0"/>
              </a:spcBef>
              <a:spcAft>
                <a:spcPts val="0"/>
              </a:spcAft>
              <a:buClr>
                <a:srgbClr val="000000"/>
              </a:buClr>
              <a:buSzPts val="1300"/>
              <a:buFont typeface="Arial"/>
              <a:buNone/>
            </a:pPr>
            <a:r>
              <a:rPr lang="en" sz="1700" b="1" dirty="0">
                <a:latin typeface="Raleway"/>
                <a:ea typeface="Raleway"/>
                <a:cs typeface="Raleway"/>
                <a:sym typeface="Raleway"/>
              </a:rPr>
              <a:t>Hypothesis, we predict that: </a:t>
            </a:r>
            <a:r>
              <a:rPr lang="en" sz="1700" dirty="0">
                <a:latin typeface="Raleway"/>
                <a:ea typeface="Raleway"/>
                <a:cs typeface="Raleway"/>
                <a:sym typeface="Raleway"/>
              </a:rPr>
              <a:t> </a:t>
            </a:r>
            <a:endParaRPr sz="1700" dirty="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dirty="0">
                <a:latin typeface="Raleway"/>
                <a:ea typeface="Raleway"/>
                <a:cs typeface="Raleway"/>
                <a:sym typeface="Raleway"/>
              </a:rPr>
              <a:t>Highest drop in prices occurs in postcodes with higher proportion of young people, migrants and people in lower-skilled jobs</a:t>
            </a:r>
            <a:endParaRPr sz="1700" dirty="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dirty="0">
                <a:latin typeface="Raleway"/>
                <a:ea typeface="Raleway"/>
                <a:cs typeface="Raleway"/>
                <a:sym typeface="Raleway"/>
              </a:rPr>
              <a:t>These people also tend to live in dense areas and more likely to rent and the value of rentals has decreased as a result of the crisis</a:t>
            </a:r>
            <a:endParaRPr sz="1700" dirty="0">
              <a:latin typeface="Raleway"/>
              <a:ea typeface="Raleway"/>
              <a:cs typeface="Raleway"/>
              <a:sym typeface="Raleway"/>
            </a:endParaRPr>
          </a:p>
          <a:p>
            <a:pPr marL="0" lvl="0" indent="0" algn="l" rtl="0">
              <a:spcBef>
                <a:spcPts val="3200"/>
              </a:spcBef>
              <a:spcAft>
                <a:spcPts val="0"/>
              </a:spcAft>
              <a:buClr>
                <a:srgbClr val="000000"/>
              </a:buClr>
              <a:buSzPts val="13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729475" y="1329100"/>
            <a:ext cx="4055400" cy="26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Raleway Light" panose="020B0403030101060003" pitchFamily="34" charset="77"/>
              </a:rPr>
              <a:t>Which areas have been most affected?</a:t>
            </a:r>
            <a:endParaRPr sz="1500" dirty="0">
              <a:latin typeface="Raleway Light" panose="020B0403030101060003" pitchFamily="34" charset="77"/>
            </a:endParaRPr>
          </a:p>
          <a:p>
            <a:pPr marL="457200" lvl="0" indent="-323850" algn="l" rtl="0">
              <a:spcBef>
                <a:spcPts val="1600"/>
              </a:spcBef>
              <a:spcAft>
                <a:spcPts val="0"/>
              </a:spcAft>
              <a:buSzPts val="1500"/>
              <a:buChar char="-"/>
            </a:pPr>
            <a:r>
              <a:rPr lang="en" sz="1500" dirty="0">
                <a:latin typeface="Raleway Light" panose="020B0403030101060003" pitchFamily="34" charset="77"/>
              </a:rPr>
              <a:t>Compare top 10 most affected and least affected postcodes/suburbs.</a:t>
            </a:r>
            <a:endParaRPr sz="1500" dirty="0">
              <a:latin typeface="Raleway Light" panose="020B0403030101060003" pitchFamily="34" charset="77"/>
            </a:endParaRPr>
          </a:p>
          <a:p>
            <a:pPr marL="457200" lvl="0" indent="-323850" algn="l" rtl="0">
              <a:spcBef>
                <a:spcPts val="0"/>
              </a:spcBef>
              <a:spcAft>
                <a:spcPts val="0"/>
              </a:spcAft>
              <a:buSzPts val="1500"/>
              <a:buChar char="-"/>
            </a:pPr>
            <a:r>
              <a:rPr lang="en" sz="1500" dirty="0">
                <a:latin typeface="Raleway Light" panose="020B0403030101060003" pitchFamily="34" charset="77"/>
              </a:rPr>
              <a:t>St Kilda had the most significant change in average decrease in median house prices and volume of sale.  The suburb’s price range is broad,  plus the volume of sale is not adequate enough to determine accuracy in our results.</a:t>
            </a:r>
            <a:endParaRPr sz="1500" dirty="0">
              <a:latin typeface="Raleway Light" panose="020B0403030101060003" pitchFamily="34" charset="77"/>
            </a:endParaRPr>
          </a:p>
          <a:p>
            <a:pPr marL="0" lvl="0" indent="0" algn="l" rtl="0">
              <a:spcBef>
                <a:spcPts val="1600"/>
              </a:spcBef>
              <a:spcAft>
                <a:spcPts val="1600"/>
              </a:spcAft>
              <a:buNone/>
            </a:pPr>
            <a:endParaRPr sz="1400" dirty="0"/>
          </a:p>
        </p:txBody>
      </p:sp>
      <p:graphicFrame>
        <p:nvGraphicFramePr>
          <p:cNvPr id="153" name="Google Shape;153;p23"/>
          <p:cNvGraphicFramePr/>
          <p:nvPr/>
        </p:nvGraphicFramePr>
        <p:xfrm>
          <a:off x="4898100" y="1329100"/>
          <a:ext cx="3581375" cy="3634050"/>
        </p:xfrm>
        <a:graphic>
          <a:graphicData uri="http://schemas.openxmlformats.org/drawingml/2006/table">
            <a:tbl>
              <a:tblPr>
                <a:noFill/>
                <a:tableStyleId>{C982BA3E-5799-4E7F-8D1B-899FEEE2C932}</a:tableStyleId>
              </a:tblPr>
              <a:tblGrid>
                <a:gridCol w="1768025">
                  <a:extLst>
                    <a:ext uri="{9D8B030D-6E8A-4147-A177-3AD203B41FA5}">
                      <a16:colId xmlns:a16="http://schemas.microsoft.com/office/drawing/2014/main" val="20000"/>
                    </a:ext>
                  </a:extLst>
                </a:gridCol>
                <a:gridCol w="1813350">
                  <a:extLst>
                    <a:ext uri="{9D8B030D-6E8A-4147-A177-3AD203B41FA5}">
                      <a16:colId xmlns:a16="http://schemas.microsoft.com/office/drawing/2014/main" val="20001"/>
                    </a:ext>
                  </a:extLst>
                </a:gridCol>
              </a:tblGrid>
              <a:tr h="538300">
                <a:tc>
                  <a:txBody>
                    <a:bodyPr/>
                    <a:lstStyle/>
                    <a:p>
                      <a:pPr marL="0" lvl="0" indent="0" algn="l" rtl="0">
                        <a:spcBef>
                          <a:spcPts val="0"/>
                        </a:spcBef>
                        <a:spcAft>
                          <a:spcPts val="0"/>
                        </a:spcAft>
                        <a:buNone/>
                      </a:pPr>
                      <a:r>
                        <a:rPr lang="en" b="1">
                          <a:latin typeface="Lato"/>
                          <a:ea typeface="Lato"/>
                          <a:cs typeface="Lato"/>
                          <a:sym typeface="Lato"/>
                        </a:rPr>
                        <a:t>Most Affected</a:t>
                      </a:r>
                      <a:endParaRPr b="1">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Lato"/>
                          <a:ea typeface="Lato"/>
                          <a:cs typeface="Lato"/>
                          <a:sym typeface="Lato"/>
                        </a:rPr>
                        <a:t>Least Affected</a:t>
                      </a:r>
                      <a:endParaRPr b="1">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St Kilda</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Lower Plenty</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Malvern</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Carrum</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Armadale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Fitzroy</a:t>
                      </a:r>
                      <a:endParaRPr sz="1000">
                        <a:solidFill>
                          <a:srgbClr val="595959"/>
                        </a:solidFill>
                        <a:latin typeface="Lato"/>
                        <a:ea typeface="Lato"/>
                        <a:cs typeface="Lato"/>
                        <a:sym typeface="Lato"/>
                      </a:endParaRPr>
                    </a:p>
                    <a:p>
                      <a:pPr marL="0" lvl="0" indent="0" algn="l" rtl="0">
                        <a:spcBef>
                          <a:spcPts val="0"/>
                        </a:spcBef>
                        <a:spcAft>
                          <a:spcPts val="0"/>
                        </a:spcAft>
                        <a:buNone/>
                      </a:pPr>
                      <a:r>
                        <a:rPr lang="en" sz="1000">
                          <a:solidFill>
                            <a:srgbClr val="595959"/>
                          </a:solidFill>
                          <a:latin typeface="Lato"/>
                          <a:ea typeface="Lato"/>
                          <a:cs typeface="Lato"/>
                          <a:sym typeface="Lato"/>
                        </a:rPr>
                        <a:t>  North</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Albert Park</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Toorak</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4"/>
                  </a:ext>
                </a:extLst>
              </a:tr>
              <a:tr h="42000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Strathmore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Melton West</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Fitzroy</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Ascot Vale</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Clayton</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Williamstown</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Warrandyte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Sandringham</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8"/>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Healesville</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Altona</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r h="262250">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Chelsea</a:t>
                      </a:r>
                      <a:endParaRPr sz="1000">
                        <a:solidFill>
                          <a:srgbClr val="595959"/>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595959"/>
                          </a:solidFill>
                          <a:latin typeface="Lato"/>
                          <a:ea typeface="Lato"/>
                          <a:cs typeface="Lato"/>
                          <a:sym typeface="Lato"/>
                        </a:rPr>
                        <a:t>Eaglemont</a:t>
                      </a:r>
                      <a:endParaRPr sz="1000">
                        <a:solidFill>
                          <a:srgbClr val="595959"/>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154" name="Google Shape;154;p23"/>
          <p:cNvGraphicFramePr/>
          <p:nvPr/>
        </p:nvGraphicFramePr>
        <p:xfrm>
          <a:off x="1349975" y="4060225"/>
          <a:ext cx="2466975" cy="866096"/>
        </p:xfrm>
        <a:graphic>
          <a:graphicData uri="http://schemas.openxmlformats.org/drawingml/2006/table">
            <a:tbl>
              <a:tblPr>
                <a:noFill/>
                <a:tableStyleId>{C982BA3E-5799-4E7F-8D1B-899FEEE2C932}</a:tableStyleId>
              </a:tblPr>
              <a:tblGrid>
                <a:gridCol w="7905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St Kilda</a:t>
                      </a:r>
                      <a:endParaRPr sz="1200" b="1">
                        <a:solidFill>
                          <a:srgbClr val="FFFFFF"/>
                        </a:solidFill>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January </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a:t>
                      </a:r>
                      <a:endParaRPr sz="1200" b="1">
                        <a:solidFill>
                          <a:srgbClr val="FFFFFF"/>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00025">
                <a:tc>
                  <a:txBody>
                    <a:bodyPr/>
                    <a:lstStyle/>
                    <a:p>
                      <a:pPr marL="0" lvl="0" indent="0" algn="l" rtl="0">
                        <a:spcBef>
                          <a:spcPts val="0"/>
                        </a:spcBef>
                        <a:spcAft>
                          <a:spcPts val="0"/>
                        </a:spcAft>
                        <a:buNone/>
                      </a:pPr>
                      <a:r>
                        <a:rPr lang="en" sz="1200">
                          <a:latin typeface="Lato"/>
                          <a:ea typeface="Lato"/>
                          <a:cs typeface="Lato"/>
                          <a:sym typeface="Lato"/>
                        </a:rPr>
                        <a:t>Price</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$1,239,000</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00025">
                <a:tc>
                  <a:txBody>
                    <a:bodyPr/>
                    <a:lstStyle/>
                    <a:p>
                      <a:pPr marL="0" lvl="0" indent="0" algn="l" rtl="0">
                        <a:spcBef>
                          <a:spcPts val="0"/>
                        </a:spcBef>
                        <a:spcAft>
                          <a:spcPts val="0"/>
                        </a:spcAft>
                        <a:buNone/>
                      </a:pPr>
                      <a:r>
                        <a:rPr lang="en" sz="1200">
                          <a:latin typeface="Lato"/>
                          <a:ea typeface="Lato"/>
                          <a:cs typeface="Lato"/>
                          <a:sym typeface="Lato"/>
                        </a:rPr>
                        <a:t>Volume</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25</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12</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76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Suburb Demographics </a:t>
            </a:r>
            <a:endParaRPr/>
          </a:p>
        </p:txBody>
      </p:sp>
      <p:pic>
        <p:nvPicPr>
          <p:cNvPr id="160" name="Google Shape;160;p24"/>
          <p:cNvPicPr preferRelativeResize="0"/>
          <p:nvPr/>
        </p:nvPicPr>
        <p:blipFill>
          <a:blip r:embed="rId3">
            <a:alphaModFix/>
          </a:blip>
          <a:stretch>
            <a:fillRect/>
          </a:stretch>
        </p:blipFill>
        <p:spPr>
          <a:xfrm>
            <a:off x="264075" y="1325037"/>
            <a:ext cx="5024778" cy="3349825"/>
          </a:xfrm>
          <a:prstGeom prst="rect">
            <a:avLst/>
          </a:prstGeom>
          <a:noFill/>
          <a:ln>
            <a:noFill/>
          </a:ln>
        </p:spPr>
      </p:pic>
      <p:sp>
        <p:nvSpPr>
          <p:cNvPr id="161" name="Google Shape;161;p24"/>
          <p:cNvSpPr txBox="1"/>
          <p:nvPr/>
        </p:nvSpPr>
        <p:spPr>
          <a:xfrm>
            <a:off x="5380200" y="1325025"/>
            <a:ext cx="3353700" cy="3349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Raleway"/>
              <a:buChar char="●"/>
            </a:pPr>
            <a:r>
              <a:rPr lang="en" sz="1700">
                <a:latin typeface="Raleway"/>
                <a:ea typeface="Raleway"/>
                <a:cs typeface="Raleway"/>
                <a:sym typeface="Raleway"/>
              </a:rPr>
              <a:t>High proportion (almost 40%) of people between 20-39 in the suburbs where median house price has declined the most</a:t>
            </a:r>
            <a:endParaRPr sz="1700">
              <a:latin typeface="Raleway"/>
              <a:ea typeface="Raleway"/>
              <a:cs typeface="Raleway"/>
              <a:sym typeface="Raleway"/>
            </a:endParaRPr>
          </a:p>
          <a:p>
            <a:pPr marL="457200" lvl="0" indent="0" algn="l" rtl="0">
              <a:spcBef>
                <a:spcPts val="0"/>
              </a:spcBef>
              <a:spcAft>
                <a:spcPts val="0"/>
              </a:spcAft>
              <a:buNone/>
            </a:pPr>
            <a:endParaRPr sz="170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a:latin typeface="Raleway"/>
                <a:ea typeface="Raleway"/>
                <a:cs typeface="Raleway"/>
                <a:sym typeface="Raleway"/>
              </a:rPr>
              <a:t>This supports the hypothesis</a:t>
            </a:r>
            <a:endParaRPr sz="1700">
              <a:latin typeface="Raleway"/>
              <a:ea typeface="Raleway"/>
              <a:cs typeface="Raleway"/>
              <a:sym typeface="Raleway"/>
            </a:endParaRPr>
          </a:p>
          <a:p>
            <a:pPr marL="0" lvl="0" indent="0" algn="l" rtl="0">
              <a:spcBef>
                <a:spcPts val="0"/>
              </a:spcBef>
              <a:spcAft>
                <a:spcPts val="0"/>
              </a:spcAft>
              <a:buNone/>
            </a:pPr>
            <a:endParaRPr sz="1900">
              <a:latin typeface="Raleway"/>
              <a:ea typeface="Raleway"/>
              <a:cs typeface="Raleway"/>
              <a:sym typeface="Raleway"/>
            </a:endParaRPr>
          </a:p>
          <a:p>
            <a:pPr marL="0" lvl="0" indent="0" algn="l" rtl="0">
              <a:spcBef>
                <a:spcPts val="0"/>
              </a:spcBef>
              <a:spcAft>
                <a:spcPts val="0"/>
              </a:spcAft>
              <a:buNone/>
            </a:pPr>
            <a:endParaRPr sz="19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404425" y="1300950"/>
            <a:ext cx="3812400" cy="2541600"/>
          </a:xfrm>
          <a:prstGeom prst="rect">
            <a:avLst/>
          </a:prstGeom>
          <a:noFill/>
          <a:ln>
            <a:noFill/>
          </a:ln>
        </p:spPr>
      </p:pic>
      <p:pic>
        <p:nvPicPr>
          <p:cNvPr id="167" name="Google Shape;167;p25"/>
          <p:cNvPicPr preferRelativeResize="0"/>
          <p:nvPr/>
        </p:nvPicPr>
        <p:blipFill>
          <a:blip r:embed="rId4">
            <a:alphaModFix/>
          </a:blip>
          <a:stretch>
            <a:fillRect/>
          </a:stretch>
        </p:blipFill>
        <p:spPr>
          <a:xfrm>
            <a:off x="4572000" y="1307550"/>
            <a:ext cx="3812400" cy="2541600"/>
          </a:xfrm>
          <a:prstGeom prst="rect">
            <a:avLst/>
          </a:prstGeom>
          <a:noFill/>
          <a:ln>
            <a:noFill/>
          </a:ln>
        </p:spPr>
      </p:pic>
      <p:sp>
        <p:nvSpPr>
          <p:cNvPr id="168" name="Google Shape;168;p25"/>
          <p:cNvSpPr txBox="1">
            <a:spLocks noGrp="1"/>
          </p:cNvSpPr>
          <p:nvPr>
            <p:ph type="title"/>
          </p:nvPr>
        </p:nvSpPr>
        <p:spPr>
          <a:xfrm>
            <a:off x="7276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Suburb Demographics </a:t>
            </a:r>
            <a:endParaRPr/>
          </a:p>
        </p:txBody>
      </p:sp>
      <p:sp>
        <p:nvSpPr>
          <p:cNvPr id="169" name="Google Shape;169;p25"/>
          <p:cNvSpPr txBox="1"/>
          <p:nvPr/>
        </p:nvSpPr>
        <p:spPr>
          <a:xfrm>
            <a:off x="153900" y="3957750"/>
            <a:ext cx="8836200" cy="791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Raleway"/>
              <a:buChar char="●"/>
            </a:pPr>
            <a:r>
              <a:rPr lang="en" sz="1700">
                <a:latin typeface="Raleway"/>
                <a:ea typeface="Raleway"/>
                <a:cs typeface="Raleway"/>
                <a:sym typeface="Raleway"/>
              </a:rPr>
              <a:t>No real difference when looking at Tertiary Qualifications</a:t>
            </a:r>
            <a:endParaRPr sz="1700">
              <a:latin typeface="Raleway"/>
              <a:ea typeface="Raleway"/>
              <a:cs typeface="Raleway"/>
              <a:sym typeface="Raleway"/>
            </a:endParaRPr>
          </a:p>
          <a:p>
            <a:pPr marL="457200" lvl="0" indent="-336550" algn="l" rtl="0">
              <a:spcBef>
                <a:spcPts val="0"/>
              </a:spcBef>
              <a:spcAft>
                <a:spcPts val="0"/>
              </a:spcAft>
              <a:buSzPts val="1700"/>
              <a:buFont typeface="Raleway"/>
              <a:buChar char="●"/>
            </a:pPr>
            <a:r>
              <a:rPr lang="en" sz="1700">
                <a:latin typeface="Raleway"/>
                <a:ea typeface="Raleway"/>
                <a:cs typeface="Raleway"/>
                <a:sym typeface="Raleway"/>
              </a:rPr>
              <a:t>Suburbs that have the highest fall in median house price have a  higher proportion of migrants </a:t>
            </a:r>
            <a:endParaRPr sz="17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616850" y="1373349"/>
            <a:ext cx="7801200" cy="34437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latin typeface="Raleway Light" panose="020B0403030101060003" pitchFamily="34" charset="77"/>
              </a:rPr>
              <a:t>Question: </a:t>
            </a:r>
            <a:r>
              <a:rPr lang="en" sz="1700" dirty="0">
                <a:latin typeface="Raleway Light" panose="020B0403030101060003" pitchFamily="34" charset="77"/>
              </a:rPr>
              <a:t> Is there a clear correlation between certain demographic characteristics and change in prices in Melbourne suburbs across all of Melbourne? (not just top 10 and bottom 10 suburbs) </a:t>
            </a:r>
            <a:endParaRPr sz="1700" dirty="0">
              <a:latin typeface="Raleway Light" panose="020B0403030101060003" pitchFamily="34" charset="77"/>
            </a:endParaRPr>
          </a:p>
          <a:p>
            <a:pPr marL="0" lvl="0" indent="0" algn="l" rtl="0">
              <a:spcBef>
                <a:spcPts val="1600"/>
              </a:spcBef>
              <a:spcAft>
                <a:spcPts val="0"/>
              </a:spcAft>
              <a:buNone/>
            </a:pPr>
            <a:r>
              <a:rPr lang="en" sz="1700" b="1" dirty="0">
                <a:latin typeface="Raleway Light" panose="020B0403030101060003" pitchFamily="34" charset="77"/>
              </a:rPr>
              <a:t>Hypothesis:</a:t>
            </a:r>
            <a:r>
              <a:rPr lang="en" sz="1700" dirty="0">
                <a:latin typeface="Raleway Light" panose="020B0403030101060003" pitchFamily="34" charset="77"/>
              </a:rPr>
              <a:t> </a:t>
            </a:r>
          </a:p>
          <a:p>
            <a:pPr marL="285750" indent="-285750">
              <a:spcBef>
                <a:spcPts val="1600"/>
              </a:spcBef>
            </a:pPr>
            <a:r>
              <a:rPr lang="en" sz="1700" dirty="0">
                <a:latin typeface="Raleway Light" panose="020B0403030101060003" pitchFamily="34" charset="77"/>
              </a:rPr>
              <a:t>Across Melbourne, it is likely that suburbs containing  young f</a:t>
            </a:r>
            <a:r>
              <a:rPr lang="en-AU" sz="1700" dirty="0">
                <a:latin typeface="Raleway Light" panose="020B0403030101060003" pitchFamily="34" charset="77"/>
              </a:rPr>
              <a:t>am</a:t>
            </a:r>
            <a:r>
              <a:rPr lang="en" sz="1700" dirty="0" err="1">
                <a:latin typeface="Raleway Light" panose="020B0403030101060003" pitchFamily="34" charset="77"/>
              </a:rPr>
              <a:t>ilies</a:t>
            </a:r>
            <a:r>
              <a:rPr lang="en" sz="1700" dirty="0">
                <a:latin typeface="Raleway Light" panose="020B0403030101060003" pitchFamily="34" charset="77"/>
              </a:rPr>
              <a:t> have a positive correlation with price </a:t>
            </a:r>
          </a:p>
          <a:p>
            <a:pPr marL="285750" indent="-285750">
              <a:spcBef>
                <a:spcPts val="1600"/>
              </a:spcBef>
            </a:pPr>
            <a:r>
              <a:rPr lang="en" sz="1700" dirty="0">
                <a:latin typeface="Raleway Light" panose="020B0403030101060003" pitchFamily="34" charset="77"/>
              </a:rPr>
              <a:t>With a low proportion of people in jobs that require tertiary qualifications and with a higher proportion of migrants will have a negative correlation with changes in house prices. </a:t>
            </a:r>
            <a:endParaRPr sz="1700" dirty="0">
              <a:latin typeface="Raleway Light" panose="020B0403030101060003" pitchFamily="34" charset="77"/>
            </a:endParaRPr>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
        <p:nvSpPr>
          <p:cNvPr id="175" name="Google Shape;175;p26"/>
          <p:cNvSpPr txBox="1">
            <a:spLocks noGrp="1"/>
          </p:cNvSpPr>
          <p:nvPr>
            <p:ph type="title"/>
          </p:nvPr>
        </p:nvSpPr>
        <p:spPr>
          <a:xfrm>
            <a:off x="727650" y="6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t="20785" r="23861"/>
          <a:stretch/>
        </p:blipFill>
        <p:spPr>
          <a:xfrm>
            <a:off x="1457450" y="1733350"/>
            <a:ext cx="5079825" cy="3082925"/>
          </a:xfrm>
          <a:prstGeom prst="rect">
            <a:avLst/>
          </a:prstGeom>
          <a:noFill/>
          <a:ln>
            <a:noFill/>
          </a:ln>
        </p:spPr>
      </p:pic>
      <p:sp>
        <p:nvSpPr>
          <p:cNvPr id="181" name="Google Shape;181;p27"/>
          <p:cNvSpPr txBox="1">
            <a:spLocks noGrp="1"/>
          </p:cNvSpPr>
          <p:nvPr>
            <p:ph type="body" idx="1"/>
          </p:nvPr>
        </p:nvSpPr>
        <p:spPr>
          <a:xfrm>
            <a:off x="1539800" y="1267225"/>
            <a:ext cx="7575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To test whether there is a relationship between demographic factors and changes in median house prices, we performed an OLS linear regression using statsmodel module</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35675" y="1247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187" name="Google Shape;187;p28"/>
          <p:cNvPicPr preferRelativeResize="0"/>
          <p:nvPr/>
        </p:nvPicPr>
        <p:blipFill>
          <a:blip r:embed="rId3">
            <a:alphaModFix/>
          </a:blip>
          <a:stretch>
            <a:fillRect/>
          </a:stretch>
        </p:blipFill>
        <p:spPr>
          <a:xfrm>
            <a:off x="771175" y="2279000"/>
            <a:ext cx="3962049" cy="2864500"/>
          </a:xfrm>
          <a:prstGeom prst="rect">
            <a:avLst/>
          </a:prstGeom>
          <a:noFill/>
          <a:ln>
            <a:noFill/>
          </a:ln>
        </p:spPr>
      </p:pic>
      <p:sp>
        <p:nvSpPr>
          <p:cNvPr id="188" name="Google Shape;188;p28"/>
          <p:cNvSpPr txBox="1">
            <a:spLocks noGrp="1"/>
          </p:cNvSpPr>
          <p:nvPr>
            <p:ph type="body" idx="1"/>
          </p:nvPr>
        </p:nvSpPr>
        <p:spPr>
          <a:xfrm>
            <a:off x="635675" y="1691125"/>
            <a:ext cx="7769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Based on linear regression model, there is a slight positive relationship between the percentage of suburban population aged 4 and under and the change in median house prices.</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78125" y="11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194" name="Google Shape;194;p29"/>
          <p:cNvPicPr preferRelativeResize="0"/>
          <p:nvPr/>
        </p:nvPicPr>
        <p:blipFill>
          <a:blip r:embed="rId3">
            <a:alphaModFix/>
          </a:blip>
          <a:stretch>
            <a:fillRect/>
          </a:stretch>
        </p:blipFill>
        <p:spPr>
          <a:xfrm>
            <a:off x="876776" y="2314900"/>
            <a:ext cx="3912399" cy="2828600"/>
          </a:xfrm>
          <a:prstGeom prst="rect">
            <a:avLst/>
          </a:prstGeom>
          <a:noFill/>
          <a:ln>
            <a:noFill/>
          </a:ln>
        </p:spPr>
      </p:pic>
      <p:sp>
        <p:nvSpPr>
          <p:cNvPr id="195" name="Google Shape;195;p29"/>
          <p:cNvSpPr txBox="1">
            <a:spLocks noGrp="1"/>
          </p:cNvSpPr>
          <p:nvPr>
            <p:ph type="body" idx="1"/>
          </p:nvPr>
        </p:nvSpPr>
        <p:spPr>
          <a:xfrm>
            <a:off x="678125" y="1577925"/>
            <a:ext cx="8222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We observed a slight negative relationship between the percentage of suburban population holding a job requiring tertiary education and median house price changes, contrary to what we initially expected.</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78125" y="11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Scatterplots</a:t>
            </a:r>
            <a:endParaRPr/>
          </a:p>
        </p:txBody>
      </p:sp>
      <p:pic>
        <p:nvPicPr>
          <p:cNvPr id="201" name="Google Shape;201;p30"/>
          <p:cNvPicPr preferRelativeResize="0"/>
          <p:nvPr/>
        </p:nvPicPr>
        <p:blipFill>
          <a:blip r:embed="rId3">
            <a:alphaModFix/>
          </a:blip>
          <a:stretch>
            <a:fillRect/>
          </a:stretch>
        </p:blipFill>
        <p:spPr>
          <a:xfrm>
            <a:off x="779175" y="2235700"/>
            <a:ext cx="3884924" cy="2808750"/>
          </a:xfrm>
          <a:prstGeom prst="rect">
            <a:avLst/>
          </a:prstGeom>
          <a:noFill/>
          <a:ln>
            <a:noFill/>
          </a:ln>
        </p:spPr>
      </p:pic>
      <p:sp>
        <p:nvSpPr>
          <p:cNvPr id="202" name="Google Shape;202;p30"/>
          <p:cNvSpPr txBox="1">
            <a:spLocks noGrp="1"/>
          </p:cNvSpPr>
          <p:nvPr>
            <p:ph type="body" idx="1"/>
          </p:nvPr>
        </p:nvSpPr>
        <p:spPr>
          <a:xfrm>
            <a:off x="678125" y="1591050"/>
            <a:ext cx="8222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There was a very slight negative relationship between the percentage of suburban population born overseas and the change in median house prices.</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Implications of Findings </a:t>
            </a:r>
            <a:endParaRPr/>
          </a:p>
        </p:txBody>
      </p:sp>
      <p:sp>
        <p:nvSpPr>
          <p:cNvPr id="208" name="Google Shape;208;p31"/>
          <p:cNvSpPr txBox="1">
            <a:spLocks noGrp="1"/>
          </p:cNvSpPr>
          <p:nvPr>
            <p:ph type="body" idx="1"/>
          </p:nvPr>
        </p:nvSpPr>
        <p:spPr>
          <a:xfrm>
            <a:off x="79070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Raleway Light" panose="020B0403030101060003" pitchFamily="34" charset="77"/>
              </a:rPr>
              <a:t>Trend of house prices will continue to decrease due to economic uncertainty with the ongoing COVID-19 pandemic.</a:t>
            </a:r>
            <a:endParaRPr sz="1700" dirty="0">
              <a:latin typeface="Raleway Light" panose="020B0403030101060003" pitchFamily="34" charset="77"/>
            </a:endParaRPr>
          </a:p>
          <a:p>
            <a:pPr marL="0" lvl="0" indent="0" algn="l" rtl="0">
              <a:spcBef>
                <a:spcPts val="1600"/>
              </a:spcBef>
              <a:spcAft>
                <a:spcPts val="0"/>
              </a:spcAft>
              <a:buNone/>
            </a:pPr>
            <a:r>
              <a:rPr lang="en" sz="1700" dirty="0">
                <a:latin typeface="Raleway Light" panose="020B0403030101060003" pitchFamily="34" charset="77"/>
              </a:rPr>
              <a:t>High percentage of demographic age group between 20-39 lived in suburbs where median house prices has declined the most. Back by evidence in the current job crisis and unemployment rate. Younger families are experience more difficulties in job securities and loan repayments. </a:t>
            </a:r>
            <a:endParaRPr sz="1700" dirty="0">
              <a:latin typeface="Raleway Light" panose="020B0403030101060003" pitchFamily="34" charset="77"/>
            </a:endParaRPr>
          </a:p>
          <a:p>
            <a:pPr marL="0" lvl="0" indent="0" algn="l" rtl="0">
              <a:spcBef>
                <a:spcPts val="1600"/>
              </a:spcBef>
              <a:spcAft>
                <a:spcPts val="0"/>
              </a:spcAft>
              <a:buNone/>
            </a:pPr>
            <a:endParaRPr sz="1700"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a:t>
            </a:r>
            <a:endParaRPr dirty="0"/>
          </a:p>
          <a:p>
            <a:pPr marL="0" lvl="0" indent="0" algn="l" rtl="0">
              <a:spcBef>
                <a:spcPts val="1600"/>
              </a:spcBef>
              <a:spcAft>
                <a:spcPts val="1600"/>
              </a:spcAft>
              <a:buNone/>
            </a:pP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21300" y="1211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&amp; Summary</a:t>
            </a:r>
            <a:endParaRPr/>
          </a:p>
        </p:txBody>
      </p:sp>
      <p:sp>
        <p:nvSpPr>
          <p:cNvPr id="93" name="Google Shape;93;p14"/>
          <p:cNvSpPr txBox="1">
            <a:spLocks noGrp="1"/>
          </p:cNvSpPr>
          <p:nvPr>
            <p:ph type="body" idx="1"/>
          </p:nvPr>
        </p:nvSpPr>
        <p:spPr>
          <a:xfrm>
            <a:off x="727650" y="1746700"/>
            <a:ext cx="7688700" cy="27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aleway Light" panose="020B0403030101060003" pitchFamily="34" charset="77"/>
              </a:rPr>
              <a:t>Hypothesis</a:t>
            </a:r>
            <a:endParaRPr sz="1800" b="1" dirty="0">
              <a:latin typeface="Raleway Light" panose="020B0403030101060003" pitchFamily="34" charset="77"/>
            </a:endParaRPr>
          </a:p>
          <a:p>
            <a:pPr marL="0" lvl="0" indent="0" algn="l" rtl="0">
              <a:spcBef>
                <a:spcPts val="1600"/>
              </a:spcBef>
              <a:spcAft>
                <a:spcPts val="0"/>
              </a:spcAft>
              <a:buNone/>
            </a:pPr>
            <a:r>
              <a:rPr lang="en" sz="1600" dirty="0">
                <a:latin typeface="Raleway Light" panose="020B0403030101060003" pitchFamily="34" charset="77"/>
              </a:rPr>
              <a:t>The recent COVID-19 pandemic have heavily influenced on the decline of median house sale prices in Melbourne suburbs for the period between January 2020 to April 2020.</a:t>
            </a:r>
            <a:endParaRPr sz="1600" dirty="0">
              <a:latin typeface="Raleway Light" panose="020B0403030101060003" pitchFamily="34" charset="77"/>
            </a:endParaRPr>
          </a:p>
          <a:p>
            <a:pPr marL="0" lvl="0" indent="0" algn="l" rtl="0">
              <a:spcBef>
                <a:spcPts val="1600"/>
              </a:spcBef>
              <a:spcAft>
                <a:spcPts val="0"/>
              </a:spcAft>
              <a:buNone/>
            </a:pPr>
            <a:r>
              <a:rPr lang="en" sz="1800" b="1" dirty="0">
                <a:latin typeface="Raleway Light" panose="020B0403030101060003" pitchFamily="34" charset="77"/>
              </a:rPr>
              <a:t>Objective</a:t>
            </a:r>
            <a:endParaRPr sz="1800" b="1" dirty="0">
              <a:latin typeface="Raleway Light" panose="020B0403030101060003" pitchFamily="34" charset="77"/>
            </a:endParaRPr>
          </a:p>
          <a:p>
            <a:pPr marL="0" lvl="0" indent="0" algn="l" rtl="0">
              <a:spcBef>
                <a:spcPts val="1600"/>
              </a:spcBef>
              <a:spcAft>
                <a:spcPts val="0"/>
              </a:spcAft>
              <a:buNone/>
            </a:pPr>
            <a:r>
              <a:rPr lang="en" sz="1600" dirty="0">
                <a:latin typeface="Raleway Light" panose="020B0403030101060003" pitchFamily="34" charset="77"/>
              </a:rPr>
              <a:t>To extract and clean data  from the </a:t>
            </a:r>
            <a:r>
              <a:rPr lang="en" sz="1600" dirty="0" err="1">
                <a:latin typeface="Raleway Light" panose="020B0403030101060003" pitchFamily="34" charset="77"/>
              </a:rPr>
              <a:t>Domain.com.au</a:t>
            </a:r>
            <a:r>
              <a:rPr lang="en" sz="1600" dirty="0">
                <a:latin typeface="Raleway Light" panose="020B0403030101060003" pitchFamily="34" charset="77"/>
              </a:rPr>
              <a:t> API website and provide statistical analysis on the Melbourne housing market. The study includes: Top 10 Best and Worst performing suburbs, Demographic  analysis, and differences in the change by house sale prices and sales volumes.</a:t>
            </a:r>
            <a:endParaRPr sz="16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and difficulties </a:t>
            </a:r>
            <a:endParaRPr/>
          </a:p>
        </p:txBody>
      </p:sp>
      <p:sp>
        <p:nvSpPr>
          <p:cNvPr id="214" name="Google Shape;214;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indent="-285750">
              <a:buSzPts val="1700"/>
            </a:pPr>
            <a:r>
              <a:rPr lang="en" sz="1700" dirty="0">
                <a:latin typeface="Raleway Light" panose="020B0403030101060003" pitchFamily="34" charset="77"/>
              </a:rPr>
              <a:t>Number of houses is affected by seasonality - why we didn’t include it in the analysis</a:t>
            </a:r>
            <a:endParaRPr sz="1700" dirty="0">
              <a:latin typeface="Raleway Light" panose="020B0403030101060003" pitchFamily="34" charset="77"/>
            </a:endParaRPr>
          </a:p>
          <a:p>
            <a:pPr marL="406400" indent="-285750">
              <a:buSzPts val="1700"/>
            </a:pPr>
            <a:r>
              <a:rPr lang="en" sz="1700" dirty="0">
                <a:latin typeface="Raleway Light" panose="020B0403030101060003" pitchFamily="34" charset="77"/>
              </a:rPr>
              <a:t>Limited data, only takes into account what was sold </a:t>
            </a:r>
            <a:endParaRPr sz="1700" dirty="0">
              <a:latin typeface="Raleway Light" panose="020B0403030101060003" pitchFamily="34" charset="77"/>
            </a:endParaRPr>
          </a:p>
          <a:p>
            <a:pPr marL="406400" indent="-285750">
              <a:buSzPts val="1700"/>
            </a:pPr>
            <a:r>
              <a:rPr lang="en" sz="1700" dirty="0">
                <a:latin typeface="Raleway Light" panose="020B0403030101060003" pitchFamily="34" charset="77"/>
              </a:rPr>
              <a:t>Missing data from suburbs where no houses were sold are excluded from the analysis </a:t>
            </a:r>
            <a:endParaRPr sz="1700" dirty="0">
              <a:latin typeface="Raleway Light" panose="020B0403030101060003" pitchFamily="34" charset="77"/>
            </a:endParaRPr>
          </a:p>
          <a:p>
            <a:pPr marL="412750" indent="-285750">
              <a:buSzPts val="1600"/>
            </a:pPr>
            <a:r>
              <a:rPr lang="en" sz="1600" dirty="0">
                <a:latin typeface="Raleway Light" panose="020B0403030101060003" pitchFamily="34" charset="77"/>
              </a:rPr>
              <a:t>Restricted timeline (only in the periods of January 2020 to April 2020)</a:t>
            </a:r>
            <a:endParaRPr sz="1600" dirty="0">
              <a:latin typeface="Raleway Light" panose="020B0403030101060003" pitchFamily="34" charset="7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35250" y="56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Obtaining Process - API </a:t>
            </a:r>
            <a:endParaRPr/>
          </a:p>
        </p:txBody>
      </p:sp>
      <p:sp>
        <p:nvSpPr>
          <p:cNvPr id="99" name="Google Shape;99;p15"/>
          <p:cNvSpPr txBox="1">
            <a:spLocks noGrp="1"/>
          </p:cNvSpPr>
          <p:nvPr>
            <p:ph type="body" idx="1"/>
          </p:nvPr>
        </p:nvSpPr>
        <p:spPr>
          <a:xfrm>
            <a:off x="296125" y="1433250"/>
            <a:ext cx="5563500" cy="3504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Used the Domain API  to create a dataset</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Involved interacting with many different APIs on the domain portal </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First had to get a Suburb ID or reference for each Suburb in Melbourne</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Used pandas and looping through a csv to obtain the median prices and number sold  and demographic data </a:t>
            </a:r>
            <a:endParaRPr sz="1700" dirty="0">
              <a:latin typeface="Raleway Light" panose="020B0403030101060003" pitchFamily="34" charset="77"/>
            </a:endParaRPr>
          </a:p>
        </p:txBody>
      </p:sp>
      <p:sp>
        <p:nvSpPr>
          <p:cNvPr id="100" name="Google Shape;100;p15"/>
          <p:cNvSpPr txBox="1"/>
          <p:nvPr/>
        </p:nvSpPr>
        <p:spPr>
          <a:xfrm>
            <a:off x="5558325" y="1395450"/>
            <a:ext cx="18900" cy="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6048150" y="1569975"/>
            <a:ext cx="2719025" cy="271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602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 obtaining Data </a:t>
            </a:r>
            <a:endParaRPr/>
          </a:p>
        </p:txBody>
      </p:sp>
      <p:sp>
        <p:nvSpPr>
          <p:cNvPr id="107" name="Google Shape;107;p16"/>
          <p:cNvSpPr txBox="1">
            <a:spLocks noGrp="1"/>
          </p:cNvSpPr>
          <p:nvPr>
            <p:ph type="body" idx="1"/>
          </p:nvPr>
        </p:nvSpPr>
        <p:spPr>
          <a:xfrm>
            <a:off x="296125" y="1457125"/>
            <a:ext cx="6807000" cy="3367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The Domain API was not very user friendly which led to multiple issues:</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The Domain API documentation was hard to understand</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 Only 500 calls were allowed per day </a:t>
            </a:r>
            <a:endParaRPr sz="1700" dirty="0">
              <a:latin typeface="Raleway Light" panose="020B0403030101060003" pitchFamily="34" charset="77"/>
            </a:endParaRPr>
          </a:p>
          <a:p>
            <a:pPr marL="857250" lvl="0" indent="-336550" algn="l" rtl="0">
              <a:spcBef>
                <a:spcPts val="0"/>
              </a:spcBef>
              <a:spcAft>
                <a:spcPts val="0"/>
              </a:spcAft>
              <a:buSzPts val="1700"/>
              <a:buChar char="●"/>
            </a:pPr>
            <a:r>
              <a:rPr lang="en" sz="1700" dirty="0">
                <a:latin typeface="Raleway Light" panose="020B0403030101060003" pitchFamily="34" charset="77"/>
              </a:rPr>
              <a:t>Some of the demographic data was ordered differently for each call, and therefore IF statements had to be used</a:t>
            </a:r>
            <a:endParaRPr sz="1700" dirty="0">
              <a:latin typeface="Raleway Light" panose="020B0403030101060003" pitchFamily="34" charset="77"/>
            </a:endParaRPr>
          </a:p>
          <a:p>
            <a:pPr marL="457200" lvl="0" indent="0" algn="l" rtl="0">
              <a:spcBef>
                <a:spcPts val="1600"/>
              </a:spcBef>
              <a:spcAft>
                <a:spcPts val="0"/>
              </a:spcAft>
              <a:buNone/>
            </a:pPr>
            <a:endParaRPr sz="1900" dirty="0">
              <a:latin typeface="Raleway"/>
              <a:ea typeface="Raleway"/>
              <a:cs typeface="Raleway"/>
              <a:sym typeface="Raleway"/>
            </a:endParaRPr>
          </a:p>
          <a:p>
            <a:pPr marL="457200" lvl="0" indent="0" algn="l" rtl="0">
              <a:spcBef>
                <a:spcPts val="1600"/>
              </a:spcBef>
              <a:spcAft>
                <a:spcPts val="1600"/>
              </a:spcAft>
              <a:buNone/>
            </a:pPr>
            <a:endParaRPr sz="1900" dirty="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16400" y="583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and Analysis</a:t>
            </a:r>
            <a:endParaRPr/>
          </a:p>
        </p:txBody>
      </p:sp>
      <p:sp>
        <p:nvSpPr>
          <p:cNvPr id="113" name="Google Shape;113;p17"/>
          <p:cNvSpPr txBox="1">
            <a:spLocks noGrp="1"/>
          </p:cNvSpPr>
          <p:nvPr>
            <p:ph type="body" idx="1"/>
          </p:nvPr>
        </p:nvSpPr>
        <p:spPr>
          <a:xfrm>
            <a:off x="729450" y="1395450"/>
            <a:ext cx="7688700" cy="2944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latin typeface="Raleway Light" panose="020B0403030101060003" pitchFamily="34" charset="77"/>
              </a:rPr>
              <a:t>Consolidated the occupation data and migrant data into two categories</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Cleaned data to eliminate rows with missing data and observations, reducing the number of suburbs in our sample to 245.</a:t>
            </a:r>
            <a:endParaRPr sz="1700" dirty="0">
              <a:latin typeface="Raleway Light" panose="020B0403030101060003" pitchFamily="34" charset="77"/>
            </a:endParaRPr>
          </a:p>
          <a:p>
            <a:pPr marL="457200" lvl="0" indent="-336550" algn="l" rtl="0">
              <a:spcBef>
                <a:spcPts val="0"/>
              </a:spcBef>
              <a:spcAft>
                <a:spcPts val="0"/>
              </a:spcAft>
              <a:buSzPts val="1700"/>
              <a:buChar char="●"/>
            </a:pPr>
            <a:r>
              <a:rPr lang="en" sz="1700" dirty="0">
                <a:latin typeface="Raleway Light" panose="020B0403030101060003" pitchFamily="34" charset="77"/>
              </a:rPr>
              <a:t>Converted variables to percentage </a:t>
            </a:r>
            <a:endParaRPr sz="1700" dirty="0">
              <a:latin typeface="Raleway Light" panose="020B0403030101060003" pitchFamily="34"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Raleway Light" panose="020B0403030101060003" pitchFamily="34" charset="77"/>
              </a:rPr>
              <a:t>How were house prices affected by Coronavirus? </a:t>
            </a:r>
            <a:endParaRPr sz="1700" dirty="0">
              <a:latin typeface="Raleway Light" panose="020B0403030101060003" pitchFamily="34" charset="77"/>
            </a:endParaRPr>
          </a:p>
          <a:p>
            <a:pPr marL="0" lvl="0" indent="0" algn="l" rtl="0">
              <a:spcBef>
                <a:spcPts val="1600"/>
              </a:spcBef>
              <a:spcAft>
                <a:spcPts val="0"/>
              </a:spcAft>
              <a:buNone/>
            </a:pPr>
            <a:endParaRPr sz="1700" dirty="0">
              <a:latin typeface="Raleway Light" panose="020B0403030101060003" pitchFamily="34" charset="77"/>
            </a:endParaRPr>
          </a:p>
          <a:p>
            <a:pPr marL="0" lvl="0" indent="0" algn="l" rtl="0">
              <a:spcBef>
                <a:spcPts val="1600"/>
              </a:spcBef>
              <a:spcAft>
                <a:spcPts val="1600"/>
              </a:spcAft>
              <a:buNone/>
            </a:pPr>
            <a:r>
              <a:rPr lang="en" sz="1700" dirty="0">
                <a:latin typeface="Raleway Light" panose="020B0403030101060003" pitchFamily="34" charset="77"/>
              </a:rPr>
              <a:t>Hypothesis: We predict that the median house price will decrease as a result of the pandemic, thus the median price will be lower in April 2020 as compared to January 2020</a:t>
            </a:r>
            <a:endParaRPr sz="1700" dirty="0">
              <a:latin typeface="Raleway Light" panose="020B0403030101060003" pitchFamily="34"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Evidence and Visualisation </a:t>
            </a:r>
            <a:endParaRPr/>
          </a:p>
        </p:txBody>
      </p:sp>
      <p:sp>
        <p:nvSpPr>
          <p:cNvPr id="125" name="Google Shape;125;p19"/>
          <p:cNvSpPr txBox="1">
            <a:spLocks noGrp="1"/>
          </p:cNvSpPr>
          <p:nvPr>
            <p:ph type="body" idx="1"/>
          </p:nvPr>
        </p:nvSpPr>
        <p:spPr>
          <a:xfrm>
            <a:off x="727650" y="1853850"/>
            <a:ext cx="7688700" cy="18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Raleway Light" panose="020B0403030101060003" pitchFamily="34" charset="77"/>
              </a:rPr>
              <a:t>Has ongoing COVID-19 pandemic  had an effect  on the Melbourne housing market? Measure of quarterly house sale results and sale volume.</a:t>
            </a:r>
            <a:endParaRPr sz="1400" dirty="0">
              <a:latin typeface="Raleway Light" panose="020B0403030101060003" pitchFamily="34" charset="77"/>
            </a:endParaRPr>
          </a:p>
          <a:p>
            <a:pPr marL="0" lvl="0" indent="0" algn="l" rtl="0">
              <a:spcBef>
                <a:spcPts val="1600"/>
              </a:spcBef>
              <a:spcAft>
                <a:spcPts val="0"/>
              </a:spcAft>
              <a:buNone/>
            </a:pPr>
            <a:r>
              <a:rPr lang="en" sz="1400" dirty="0">
                <a:latin typeface="Raleway Light" panose="020B0403030101060003" pitchFamily="34" charset="77"/>
              </a:rPr>
              <a:t>The total number of suburbs extracted from Domain API was 314. After data cleaning, the final figure was reduced down to 248. </a:t>
            </a:r>
            <a:endParaRPr sz="1400" dirty="0">
              <a:latin typeface="Raleway Light" panose="020B0403030101060003" pitchFamily="34" charset="77"/>
            </a:endParaRPr>
          </a:p>
          <a:p>
            <a:pPr marL="0" lvl="0" indent="0" algn="l" rtl="0">
              <a:spcBef>
                <a:spcPts val="1600"/>
              </a:spcBef>
              <a:spcAft>
                <a:spcPts val="0"/>
              </a:spcAft>
              <a:buNone/>
            </a:pPr>
            <a:r>
              <a:rPr lang="en" sz="1400" dirty="0">
                <a:latin typeface="Raleway Light" panose="020B0403030101060003" pitchFamily="34" charset="77"/>
              </a:rPr>
              <a:t>Sufficient drop in both the median sale prices and the number of properties sold for the period of January 2020 to April 2020</a:t>
            </a:r>
            <a:endParaRPr sz="1400" dirty="0">
              <a:latin typeface="Raleway Light" panose="020B0403030101060003" pitchFamily="34" charset="77"/>
            </a:endParaRPr>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graphicFrame>
        <p:nvGraphicFramePr>
          <p:cNvPr id="126" name="Google Shape;126;p19"/>
          <p:cNvGraphicFramePr/>
          <p:nvPr/>
        </p:nvGraphicFramePr>
        <p:xfrm>
          <a:off x="1078125" y="3876155"/>
          <a:ext cx="6991350" cy="1220900"/>
        </p:xfrm>
        <a:graphic>
          <a:graphicData uri="http://schemas.openxmlformats.org/drawingml/2006/table">
            <a:tbl>
              <a:tblPr>
                <a:noFill/>
                <a:tableStyleId>{C982BA3E-5799-4E7F-8D1B-899FEEE2C932}</a:tableStyleId>
              </a:tblPr>
              <a:tblGrid>
                <a:gridCol w="742950">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743075">
                  <a:extLst>
                    <a:ext uri="{9D8B030D-6E8A-4147-A177-3AD203B41FA5}">
                      <a16:colId xmlns:a16="http://schemas.microsoft.com/office/drawing/2014/main" val="20004"/>
                    </a:ext>
                  </a:extLst>
                </a:gridCol>
              </a:tblGrid>
              <a:tr h="285125">
                <a:tc>
                  <a:txBody>
                    <a:bodyPr/>
                    <a:lstStyle/>
                    <a:p>
                      <a:pPr marL="0" lvl="0" indent="0" algn="l" rtl="0">
                        <a:spcBef>
                          <a:spcPts val="0"/>
                        </a:spcBef>
                        <a:spcAft>
                          <a:spcPts val="0"/>
                        </a:spcAft>
                        <a:buNone/>
                      </a:pPr>
                      <a:endParaRPr sz="1200" b="1">
                        <a:solidFill>
                          <a:srgbClr val="FFFFFF"/>
                        </a:solidFill>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 2020 Median</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 2020 Median</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Jan 2020 Number Sold</a:t>
                      </a:r>
                      <a:endParaRPr sz="1200" b="1">
                        <a:solidFill>
                          <a:srgbClr val="FFFFFF"/>
                        </a:solidFill>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tc>
                  <a:txBody>
                    <a:bodyPr/>
                    <a:lstStyle/>
                    <a:p>
                      <a:pPr marL="0" lvl="0" indent="0" algn="l" rtl="0">
                        <a:spcBef>
                          <a:spcPts val="0"/>
                        </a:spcBef>
                        <a:spcAft>
                          <a:spcPts val="0"/>
                        </a:spcAft>
                        <a:buNone/>
                      </a:pPr>
                      <a:r>
                        <a:rPr lang="en" sz="1200" b="1">
                          <a:solidFill>
                            <a:srgbClr val="FFFFFF"/>
                          </a:solidFill>
                          <a:latin typeface="Lato"/>
                          <a:ea typeface="Lato"/>
                          <a:cs typeface="Lato"/>
                          <a:sym typeface="Lato"/>
                        </a:rPr>
                        <a:t>April 2020 Number Sold</a:t>
                      </a:r>
                      <a:endParaRPr sz="1200" b="1">
                        <a:solidFill>
                          <a:srgbClr val="FFFFFF"/>
                        </a:solidFill>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11925">
                <a:tc>
                  <a:txBody>
                    <a:bodyPr/>
                    <a:lstStyle/>
                    <a:p>
                      <a:pPr marL="0" lvl="0" indent="0" algn="l" rtl="0">
                        <a:spcBef>
                          <a:spcPts val="0"/>
                        </a:spcBef>
                        <a:spcAft>
                          <a:spcPts val="0"/>
                        </a:spcAft>
                        <a:buNone/>
                      </a:pPr>
                      <a:r>
                        <a:rPr lang="en" sz="1200">
                          <a:latin typeface="Lato"/>
                          <a:ea typeface="Lato"/>
                          <a:cs typeface="Lato"/>
                          <a:sym typeface="Lato"/>
                        </a:rPr>
                        <a:t>Total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200">
                          <a:latin typeface="Lato"/>
                          <a:ea typeface="Lato"/>
                          <a:cs typeface="Lato"/>
                          <a:sym typeface="Lato"/>
                        </a:rPr>
                        <a:t> $260,711,000.00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r>
                        <a:rPr lang="en" sz="1200">
                          <a:latin typeface="Lato"/>
                          <a:ea typeface="Lato"/>
                          <a:cs typeface="Lato"/>
                          <a:sym typeface="Lato"/>
                        </a:rPr>
                        <a:t> $251,540,000.00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11000.00</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9669.00</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11925">
                <a:tc>
                  <a:txBody>
                    <a:bodyPr/>
                    <a:lstStyle/>
                    <a:p>
                      <a:pPr marL="0" lvl="0" indent="0" algn="l" rtl="0">
                        <a:spcBef>
                          <a:spcPts val="0"/>
                        </a:spcBef>
                        <a:spcAft>
                          <a:spcPts val="0"/>
                        </a:spcAft>
                        <a:buNone/>
                      </a:pPr>
                      <a:r>
                        <a:rPr lang="en" sz="1200">
                          <a:latin typeface="Lato"/>
                          <a:ea typeface="Lato"/>
                          <a:cs typeface="Lato"/>
                          <a:sym typeface="Lato"/>
                        </a:rPr>
                        <a:t>Average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 $1,055,510.12</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 $1,022,520.33</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44.53</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39.15</a:t>
                      </a:r>
                      <a:endParaRPr sz="120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2"/>
                  </a:ext>
                </a:extLst>
              </a:tr>
              <a:tr h="311925">
                <a:tc>
                  <a:txBody>
                    <a:bodyPr/>
                    <a:lstStyle/>
                    <a:p>
                      <a:pPr marL="0" lvl="0" indent="0" algn="l" rtl="0">
                        <a:spcBef>
                          <a:spcPts val="0"/>
                        </a:spcBef>
                        <a:spcAft>
                          <a:spcPts val="0"/>
                        </a:spcAft>
                        <a:buNone/>
                      </a:pPr>
                      <a:r>
                        <a:rPr lang="en" sz="1200">
                          <a:latin typeface="Lato"/>
                          <a:ea typeface="Lato"/>
                          <a:cs typeface="Lato"/>
                          <a:sym typeface="Lato"/>
                        </a:rPr>
                        <a:t>Change %</a:t>
                      </a:r>
                      <a:endParaRPr sz="1200">
                        <a:latin typeface="Lato"/>
                        <a:ea typeface="Lato"/>
                        <a:cs typeface="Lato"/>
                        <a:sym typeface="Lato"/>
                      </a:endParaRPr>
                    </a:p>
                  </a:txBody>
                  <a:tcPr marL="9525" marR="9525" marT="9525" marB="91425" anchor="b">
                    <a:lnL w="9525" cap="flat" cmpd="sng">
                      <a:solidFill>
                        <a:srgbClr val="8EA9DB"/>
                      </a:solidFill>
                      <a:prstDash val="solid"/>
                      <a:round/>
                      <a:headEnd type="none" w="sm" len="sm"/>
                      <a:tailEnd type="none" w="sm" len="sm"/>
                    </a:lnL>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endParaRPr sz="1200" dirty="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Lato"/>
                          <a:ea typeface="Lato"/>
                          <a:cs typeface="Lato"/>
                          <a:sym typeface="Lato"/>
                        </a:rPr>
                        <a:t>-3.52%</a:t>
                      </a: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spcBef>
                          <a:spcPts val="0"/>
                        </a:spcBef>
                        <a:spcAft>
                          <a:spcPts val="0"/>
                        </a:spcAft>
                        <a:buNone/>
                      </a:pPr>
                      <a:endParaRPr sz="1200">
                        <a:latin typeface="Lato"/>
                        <a:ea typeface="Lato"/>
                        <a:cs typeface="Lato"/>
                        <a:sym typeface="Lato"/>
                      </a:endParaRPr>
                    </a:p>
                  </a:txBody>
                  <a:tcPr marL="9525" marR="9525" marT="9525" marB="91425" anchor="b">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dirty="0">
                          <a:latin typeface="Lato"/>
                          <a:ea typeface="Lato"/>
                          <a:cs typeface="Lato"/>
                          <a:sym typeface="Lato"/>
                        </a:rPr>
                        <a:t>-12.08%</a:t>
                      </a:r>
                      <a:endParaRPr sz="1200" dirty="0">
                        <a:latin typeface="Lato"/>
                        <a:ea typeface="Lato"/>
                        <a:cs typeface="Lato"/>
                        <a:sym typeface="Lato"/>
                      </a:endParaRPr>
                    </a:p>
                  </a:txBody>
                  <a:tcPr marL="9525" marR="9525" marT="9525" marB="91425" anchor="b">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7650" y="1240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pic>
        <p:nvPicPr>
          <p:cNvPr id="132" name="Google Shape;132;p20"/>
          <p:cNvPicPr preferRelativeResize="0"/>
          <p:nvPr/>
        </p:nvPicPr>
        <p:blipFill>
          <a:blip r:embed="rId3">
            <a:alphaModFix/>
          </a:blip>
          <a:stretch>
            <a:fillRect/>
          </a:stretch>
        </p:blipFill>
        <p:spPr>
          <a:xfrm>
            <a:off x="668875" y="1808150"/>
            <a:ext cx="5285584" cy="3062675"/>
          </a:xfrm>
          <a:prstGeom prst="rect">
            <a:avLst/>
          </a:prstGeom>
          <a:noFill/>
          <a:ln>
            <a:noFill/>
          </a:ln>
        </p:spPr>
      </p:pic>
      <p:sp>
        <p:nvSpPr>
          <p:cNvPr id="133" name="Google Shape;133;p20"/>
          <p:cNvSpPr txBox="1">
            <a:spLocks noGrp="1"/>
          </p:cNvSpPr>
          <p:nvPr>
            <p:ph type="title"/>
          </p:nvPr>
        </p:nvSpPr>
        <p:spPr>
          <a:xfrm>
            <a:off x="6005950" y="1938350"/>
            <a:ext cx="17313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Mean: 1,053,910.20</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Std Dev: 544,232.43</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Skewness: 1.804948</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Jan Kurtosis: 3.764503</a:t>
            </a:r>
            <a:endParaRPr sz="1600" b="0"/>
          </a:p>
        </p:txBody>
      </p:sp>
      <p:sp>
        <p:nvSpPr>
          <p:cNvPr id="134" name="Google Shape;134;p20"/>
          <p:cNvSpPr txBox="1">
            <a:spLocks noGrp="1"/>
          </p:cNvSpPr>
          <p:nvPr>
            <p:ph type="title"/>
          </p:nvPr>
        </p:nvSpPr>
        <p:spPr>
          <a:xfrm>
            <a:off x="6005950" y="2723775"/>
            <a:ext cx="17313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Mean: 1,024,061.22</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Std Dev: 496,957.68</a:t>
            </a:r>
            <a:endParaRPr sz="9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950" b="0">
                <a:solidFill>
                  <a:srgbClr val="000000"/>
                </a:solidFill>
                <a:highlight>
                  <a:srgbClr val="FFFFFF"/>
                </a:highlight>
                <a:latin typeface="Arial"/>
                <a:ea typeface="Arial"/>
                <a:cs typeface="Arial"/>
                <a:sym typeface="Arial"/>
              </a:rPr>
              <a:t>Apr Skewness: 2.036627</a:t>
            </a:r>
            <a:endParaRPr sz="950" b="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950" b="0">
                <a:solidFill>
                  <a:srgbClr val="000000"/>
                </a:solidFill>
                <a:highlight>
                  <a:srgbClr val="FFFFFF"/>
                </a:highlight>
                <a:latin typeface="Arial"/>
                <a:ea typeface="Arial"/>
                <a:cs typeface="Arial"/>
                <a:sym typeface="Arial"/>
              </a:rPr>
              <a:t>Apr Kurtosis: 6.538400</a:t>
            </a:r>
            <a:endParaRPr sz="850" b="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7650" y="1117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40" name="Google Shape;140;p21"/>
          <p:cNvSpPr txBox="1">
            <a:spLocks noGrp="1"/>
          </p:cNvSpPr>
          <p:nvPr>
            <p:ph type="title"/>
          </p:nvPr>
        </p:nvSpPr>
        <p:spPr>
          <a:xfrm>
            <a:off x="5805175" y="2096575"/>
            <a:ext cx="2567400" cy="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Mean: -0.010737</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Std Dev: 0.093196</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Skewness: -1.389991</a:t>
            </a:r>
            <a:endParaRPr sz="1050" b="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050" b="0">
                <a:solidFill>
                  <a:srgbClr val="000000"/>
                </a:solidFill>
                <a:highlight>
                  <a:srgbClr val="FFFFFF"/>
                </a:highlight>
                <a:latin typeface="Arial"/>
                <a:ea typeface="Arial"/>
                <a:cs typeface="Arial"/>
                <a:sym typeface="Arial"/>
              </a:rPr>
              <a:t>House price delta Kurtosis: 8.792317</a:t>
            </a:r>
            <a:endParaRPr sz="1050" b="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950" b="0">
              <a:solidFill>
                <a:srgbClr val="000000"/>
              </a:solidFill>
              <a:highlight>
                <a:srgbClr val="FFFFFF"/>
              </a:highlight>
              <a:latin typeface="Arial"/>
              <a:ea typeface="Arial"/>
              <a:cs typeface="Arial"/>
              <a:sym typeface="Arial"/>
            </a:endParaRPr>
          </a:p>
        </p:txBody>
      </p:sp>
      <p:pic>
        <p:nvPicPr>
          <p:cNvPr id="141" name="Google Shape;141;p21"/>
          <p:cNvPicPr preferRelativeResize="0"/>
          <p:nvPr/>
        </p:nvPicPr>
        <p:blipFill>
          <a:blip r:embed="rId3">
            <a:alphaModFix/>
          </a:blip>
          <a:stretch>
            <a:fillRect/>
          </a:stretch>
        </p:blipFill>
        <p:spPr>
          <a:xfrm>
            <a:off x="780400" y="1609000"/>
            <a:ext cx="5024775" cy="3349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1325</Words>
  <Application>Microsoft Macintosh PowerPoint</Application>
  <PresentationFormat>On-screen Show (16:9)</PresentationFormat>
  <Paragraphs>164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Raleway</vt:lpstr>
      <vt:lpstr>Raleway Light</vt:lpstr>
      <vt:lpstr>Streamline</vt:lpstr>
      <vt:lpstr>Melbourne House Prices </vt:lpstr>
      <vt:lpstr>Motivation &amp; Summary</vt:lpstr>
      <vt:lpstr>Data Obtaining Process - API </vt:lpstr>
      <vt:lpstr>Challenges faced obtaining Data </vt:lpstr>
      <vt:lpstr>Data Cleanup and Analysis</vt:lpstr>
      <vt:lpstr>Question 1</vt:lpstr>
      <vt:lpstr>Evidence and Visualisation </vt:lpstr>
      <vt:lpstr>Data</vt:lpstr>
      <vt:lpstr>Data</vt:lpstr>
      <vt:lpstr>Question 2 </vt:lpstr>
      <vt:lpstr>PowerPoint Presentation</vt:lpstr>
      <vt:lpstr>Suburb Demographics </vt:lpstr>
      <vt:lpstr>Suburb Demographics </vt:lpstr>
      <vt:lpstr>Question 3 </vt:lpstr>
      <vt:lpstr>PowerPoint Presentation</vt:lpstr>
      <vt:lpstr>Scatterplots</vt:lpstr>
      <vt:lpstr>Scatterplots</vt:lpstr>
      <vt:lpstr>Scatterplots</vt:lpstr>
      <vt:lpstr>Overall Implications of Findings </vt:lpstr>
      <vt:lpstr>Limitations and difficulties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Prices </dc:title>
  <cp:lastModifiedBy>Microsoft Office User</cp:lastModifiedBy>
  <cp:revision>6</cp:revision>
  <dcterms:modified xsi:type="dcterms:W3CDTF">2020-07-14T11:02:04Z</dcterms:modified>
</cp:coreProperties>
</file>