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B82FA1-3C17-430E-ABBE-522AC5A891EF}">
  <a:tblStyle styleId="{49B82FA1-3C17-430E-ABBE-522AC5A891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d1f8f2fe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d1f8f2fe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d1f8f2fe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d1f8f2fe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d1f8f2fe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bd1f8f2fe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d1f8f2fe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bd1f8f2fe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bd1f8f2f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bd1f8f2f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d1f8f2fe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d1f8f2fe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c5a110d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c5a110d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d38cc70be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d38cc70be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d38cc70be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d38cc70be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d38cc70be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d38cc70be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d1f8f2fe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d1f8f2fe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bd1f8f2fe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bd1f8f2fe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bd1f8f2fe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bd1f8f2fe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iceworks.com/hr/engagement-retention/articles/what-is-attrition-complete-guid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netsuite.com/portal/resource/articles/human-resources/employee-turnover-statistics.shtml#:~:text=What%20is%20a%20good%20employee,is%20known%20as%20involuntary%20turnover" TargetMode="External"/><Relationship Id="rId4" Type="http://schemas.openxmlformats.org/officeDocument/2006/relationships/hyperlink" Target="https://www.kaggle.com/datasets/whenamancodes/hr-employee-attrition?select=HR%2BEmployee%2BAttrition.csv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 Employee Attrition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700"/>
              <a:t>Nathaniel Bowen, Elizabeth Curinga, Sean Deery, Mackenzie Houser, Binosh Padman</a:t>
            </a:r>
            <a:endParaRPr sz="1700"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58"/>
              <a:buFont typeface="Arial"/>
              <a:buNone/>
            </a:pPr>
            <a:endParaRPr sz="150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52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500"/>
              <a:t>How does distance from home affect attrition? </a:t>
            </a:r>
            <a:endParaRPr sz="2500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227" y="1147427"/>
            <a:ext cx="5097550" cy="31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Is overtime and work life balance correlated and how do they affect attrition?</a:t>
            </a:r>
            <a:endParaRPr sz="19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3475"/>
            <a:ext cx="4894900" cy="2101355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600" y="1062063"/>
            <a:ext cx="3625700" cy="359722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cxnSp>
        <p:nvCxnSpPr>
          <p:cNvPr id="124" name="Google Shape;124;p23"/>
          <p:cNvCxnSpPr/>
          <p:nvPr/>
        </p:nvCxnSpPr>
        <p:spPr>
          <a:xfrm rot="10800000">
            <a:off x="1216075" y="3619750"/>
            <a:ext cx="1073100" cy="837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23"/>
          <p:cNvCxnSpPr/>
          <p:nvPr/>
        </p:nvCxnSpPr>
        <p:spPr>
          <a:xfrm rot="10800000">
            <a:off x="5923275" y="2546800"/>
            <a:ext cx="1480800" cy="264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23"/>
          <p:cNvCxnSpPr/>
          <p:nvPr/>
        </p:nvCxnSpPr>
        <p:spPr>
          <a:xfrm>
            <a:off x="4120525" y="4020375"/>
            <a:ext cx="1101900" cy="457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the Sales department - they have the highest attrition rate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Offer work from home options for those employees who live further from the office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cognizant of your employees who work overtime, they are more likely to leave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Paying employees well will keep them longer.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Inconsistent collection of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Given values but not units of measurement for certain variables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collected for a variable multiple times in different ways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Determining what kind of attrition was happening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People quitting is something a company would want to avoid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Retirement is a healthy type of attrition that we would want to encourage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People who were fired also counts towards attrition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Unaware of current employee benefits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55600" lvl="0" indent="0" algn="l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BasuMallick, Chiradeep. “What Is Employee Attrition? Definition, Attrition Rate, Factors, and Reduction Best Practices.” </a:t>
            </a:r>
            <a:r>
              <a:rPr lang="en" sz="1200" i="1">
                <a:latin typeface="Calibri"/>
                <a:ea typeface="Calibri"/>
                <a:cs typeface="Calibri"/>
                <a:sym typeface="Calibri"/>
              </a:rPr>
              <a:t>Spiceworks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, 11 Mar. 2021,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  <a:hlinkClick r:id="rId3"/>
              </a:rPr>
              <a:t>https://www.spiceworks.com/hr/engagement-retention/articles/what-is-attrition-complete-guide/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55600" lvl="0" indent="0" algn="l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Chauhan, Aman. “Employee Analysis: Attrition Report.” </a:t>
            </a:r>
            <a:r>
              <a:rPr lang="en" sz="1200" i="1">
                <a:latin typeface="Calibri"/>
                <a:ea typeface="Calibri"/>
                <a:cs typeface="Calibri"/>
                <a:sym typeface="Calibri"/>
              </a:rPr>
              <a:t>Kaggle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, 12 Sept. 2022,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  <a:hlinkClick r:id="rId4"/>
              </a:rPr>
              <a:t>https://www.kaggle.com/datasets/whenamancodes/hr-employee-attrition?select=HR%2BEmployee%2BAttrition.csv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55600" lvl="0" indent="0" algn="l" rtl="0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NetSuite.com. “Why Employees Quit &amp; How to Keep Them.” </a:t>
            </a:r>
            <a:r>
              <a:rPr lang="en" sz="1200" i="1">
                <a:latin typeface="Calibri"/>
                <a:ea typeface="Calibri"/>
                <a:cs typeface="Calibri"/>
                <a:sym typeface="Calibri"/>
              </a:rPr>
              <a:t>Oracle NetSuite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  <a:hlinkClick r:id="rId5"/>
              </a:rPr>
              <a:t>https://www.netsuite.com/portal/resource/articles/human-resources/employee-turnover-statistics.shtml#:~:text=What%20is%20a%20good%20employee,is%20known%20as%20involuntary%20turnover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1470 rows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35 columns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Impact of Attrition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Reputation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type of attrition?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525" y="1128713"/>
            <a:ext cx="467677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Variables Pt 1</a:t>
            </a:r>
            <a:endParaRPr/>
          </a:p>
        </p:txBody>
      </p:sp>
      <p:pic>
        <p:nvPicPr>
          <p:cNvPr id="68" name="Google Shape;68;p15" descr="Graphical user interface, text, application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75" y="1289825"/>
            <a:ext cx="3514725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161475" y="1289825"/>
            <a:ext cx="34515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What R determined as the most  important variables in the dataset</a:t>
            </a:r>
            <a:endParaRPr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Monthly Income</a:t>
            </a:r>
            <a:endParaRPr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Over Time</a:t>
            </a:r>
            <a:endParaRPr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Stock Option Level</a:t>
            </a:r>
            <a:endParaRPr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Job Level</a:t>
            </a:r>
            <a:endParaRPr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Job Role</a:t>
            </a:r>
            <a:endParaRPr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Marital Status</a:t>
            </a:r>
            <a:endParaRPr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Total Working Years</a:t>
            </a:r>
            <a:endParaRPr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Years at Company</a:t>
            </a:r>
            <a:endParaRPr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Business Travel</a:t>
            </a:r>
            <a:endParaRPr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Hourly Rate 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Variables Pt 2 - Monthly Income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613" y="1152475"/>
            <a:ext cx="553477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Variables Pt 3 - Job Role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900" y="1152475"/>
            <a:ext cx="555420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Variables Pt 4 - Marital Status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975" y="1195350"/>
            <a:ext cx="55380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How does pay and time worked at the company affect attrition?</a:t>
            </a:r>
            <a:endParaRPr sz="23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9300"/>
            <a:ext cx="4989624" cy="364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0050" y="1773200"/>
            <a:ext cx="3011374" cy="10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9400" y="3042125"/>
            <a:ext cx="3011375" cy="10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What are the differences in attrition between departments?</a:t>
            </a:r>
            <a:endParaRPr sz="25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1" name="Google Shape;101;p20"/>
          <p:cNvGraphicFramePr/>
          <p:nvPr/>
        </p:nvGraphicFramePr>
        <p:xfrm>
          <a:off x="247600" y="122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{49B82FA1-3C17-430E-ABBE-522AC5A891EF}</a:tableStyleId>
              </a:tblPr>
              <a:tblGrid>
                <a:gridCol w="79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2"/>
                          </a:solidFill>
                        </a:rPr>
                        <a:t>Dept</a:t>
                      </a:r>
                      <a:endParaRPr sz="2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2"/>
                          </a:solidFill>
                        </a:rPr>
                        <a:t>Emp</a:t>
                      </a:r>
                      <a:endParaRPr sz="2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2"/>
                          </a:solidFill>
                        </a:rPr>
                        <a:t>Attrition Rate</a:t>
                      </a:r>
                      <a:endParaRPr sz="2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</a:rPr>
                        <a:t>HR</a:t>
                      </a:r>
                      <a:endParaRPr sz="18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</a:rPr>
                        <a:t>63</a:t>
                      </a:r>
                      <a:endParaRPr sz="18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</a:rPr>
                        <a:t>19.05%</a:t>
                      </a:r>
                      <a:endParaRPr sz="18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</a:rPr>
                        <a:t>R&amp;D</a:t>
                      </a:r>
                      <a:endParaRPr sz="18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</a:rPr>
                        <a:t>961</a:t>
                      </a:r>
                      <a:endParaRPr sz="18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</a:rPr>
                        <a:t>13.84%</a:t>
                      </a:r>
                      <a:endParaRPr sz="18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</a:rPr>
                        <a:t>Sales</a:t>
                      </a:r>
                      <a:endParaRPr sz="18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</a:rPr>
                        <a:t>446</a:t>
                      </a:r>
                      <a:endParaRPr sz="18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</a:rPr>
                        <a:t>20.63%</a:t>
                      </a:r>
                      <a:endParaRPr sz="18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325" y="1170125"/>
            <a:ext cx="57912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How does distance from home affect attrition? </a:t>
            </a:r>
            <a:endParaRPr sz="25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450" y="1192338"/>
            <a:ext cx="4470300" cy="275881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21"/>
          <p:cNvGraphicFramePr/>
          <p:nvPr/>
        </p:nvGraphicFramePr>
        <p:xfrm>
          <a:off x="766950" y="189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{49B82FA1-3C17-430E-ABBE-522AC5A891EF}</a:tableStyleId>
              </a:tblPr>
              <a:tblGrid>
                <a:gridCol w="10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</a:rPr>
                        <a:t>Attrition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</a:rPr>
                        <a:t>Average Distance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</a:rPr>
                        <a:t>From Home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</a:rPr>
                        <a:t>Yes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</a:rPr>
                        <a:t>10.6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</a:rPr>
                        <a:t>No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</a:rPr>
                        <a:t>8.9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On-screen Show (16:9)</PresentationFormat>
  <Paragraphs>69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Simple Dark</vt:lpstr>
      <vt:lpstr>HR Employee Attrition</vt:lpstr>
      <vt:lpstr>Attrition</vt:lpstr>
      <vt:lpstr>Significant Variables Pt 1</vt:lpstr>
      <vt:lpstr>Significant Variables Pt 2 - Monthly Income</vt:lpstr>
      <vt:lpstr>Significant Variables Pt 3 - Job Role</vt:lpstr>
      <vt:lpstr>Significant Variables Pt 4 - Marital Status</vt:lpstr>
      <vt:lpstr>How does pay and time worked at the company affect attrition? </vt:lpstr>
      <vt:lpstr>What are the differences in attrition between departments? </vt:lpstr>
      <vt:lpstr>How does distance from home affect attrition?  </vt:lpstr>
      <vt:lpstr>How does distance from home affect attrition? </vt:lpstr>
      <vt:lpstr>Is overtime and work life balance correlated and how do they affect attrition? </vt:lpstr>
      <vt:lpstr>Recommendations</vt:lpstr>
      <vt:lpstr>Limitations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Employee Attrition</dc:title>
  <dc:creator>Sean Deery</dc:creator>
  <cp:lastModifiedBy>Sean Deery</cp:lastModifiedBy>
  <cp:revision>1</cp:revision>
  <dcterms:modified xsi:type="dcterms:W3CDTF">2023-05-24T01:48:19Z</dcterms:modified>
</cp:coreProperties>
</file>