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 id="266" r:id="rId10"/>
    <p:sldId id="270" r:id="rId11"/>
    <p:sldId id="273" r:id="rId12"/>
    <p:sldId id="274" r:id="rId13"/>
    <p:sldId id="277" r:id="rId14"/>
    <p:sldId id="279" r:id="rId15"/>
    <p:sldId id="269" r:id="rId16"/>
    <p:sldId id="281" r:id="rId17"/>
    <p:sldId id="284" r:id="rId18"/>
    <p:sldId id="283" r:id="rId19"/>
    <p:sldId id="285" r:id="rId20"/>
    <p:sldId id="264"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E238D65-FF1A-4CBE-A33C-F3544A49E468}">
          <p14:sldIdLst>
            <p14:sldId id="256"/>
            <p14:sldId id="257"/>
            <p14:sldId id="258"/>
            <p14:sldId id="260"/>
            <p14:sldId id="259"/>
            <p14:sldId id="263"/>
            <p14:sldId id="261"/>
            <p14:sldId id="262"/>
            <p14:sldId id="266"/>
            <p14:sldId id="270"/>
            <p14:sldId id="273"/>
            <p14:sldId id="274"/>
            <p14:sldId id="277"/>
            <p14:sldId id="279"/>
            <p14:sldId id="269"/>
            <p14:sldId id="281"/>
            <p14:sldId id="284"/>
            <p14:sldId id="283"/>
            <p14:sldId id="28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06301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78792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12600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900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06887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7369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8386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8187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511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02035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594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6160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521465"/>
            <a:ext cx="9144000" cy="1866277"/>
          </a:xfrm>
        </p:spPr>
        <p:txBody>
          <a:bodyPr>
            <a:noAutofit/>
          </a:bodyPr>
          <a:lstStyle/>
          <a:p>
            <a:r>
              <a:rPr lang="zh-TW" altLang="en-US" sz="4000" dirty="0">
                <a:latin typeface="標楷體" panose="03000509000000000000" pitchFamily="65" charset="-120"/>
                <a:ea typeface="標楷體" panose="03000509000000000000" pitchFamily="65" charset="-120"/>
              </a:rPr>
              <a:t>國立虎尾科技大學</a:t>
            </a:r>
            <a:r>
              <a:rPr lang="en-US" altLang="zh-TW" sz="4000" dirty="0">
                <a:latin typeface="標楷體" panose="03000509000000000000" pitchFamily="65" charset="-120"/>
                <a:ea typeface="標楷體" panose="03000509000000000000" pitchFamily="65" charset="-120"/>
              </a:rPr>
              <a:t/>
            </a:r>
            <a:br>
              <a:rPr lang="en-US" altLang="zh-TW" sz="4000" dirty="0">
                <a:latin typeface="標楷體" panose="03000509000000000000" pitchFamily="65" charset="-120"/>
                <a:ea typeface="標楷體" panose="03000509000000000000" pitchFamily="65" charset="-120"/>
              </a:rPr>
            </a:br>
            <a:r>
              <a:rPr lang="zh-TW" altLang="en-US" sz="4000" dirty="0">
                <a:latin typeface="標楷體" panose="03000509000000000000" pitchFamily="65" charset="-120"/>
                <a:ea typeface="標楷體" panose="03000509000000000000" pitchFamily="65" charset="-120"/>
              </a:rPr>
              <a:t>機械設計工程系暨精密機械工程科</a:t>
            </a:r>
            <a:r>
              <a:rPr lang="en-US" altLang="zh-TW" sz="4000" dirty="0">
                <a:latin typeface="標楷體" panose="03000509000000000000" pitchFamily="65" charset="-120"/>
                <a:ea typeface="標楷體" panose="03000509000000000000" pitchFamily="65" charset="-120"/>
              </a:rPr>
              <a:t/>
            </a:r>
            <a:br>
              <a:rPr lang="en-US" altLang="zh-TW" sz="4000" dirty="0">
                <a:latin typeface="標楷體" panose="03000509000000000000" pitchFamily="65" charset="-120"/>
                <a:ea typeface="標楷體" panose="03000509000000000000" pitchFamily="65" charset="-120"/>
              </a:rPr>
            </a:br>
            <a:r>
              <a:rPr lang="zh-TW" altLang="en-US" sz="4000" dirty="0">
                <a:latin typeface="標楷體" panose="03000509000000000000" pitchFamily="65" charset="-120"/>
                <a:ea typeface="標楷體" panose="03000509000000000000" pitchFamily="65" charset="-120"/>
              </a:rPr>
              <a:t>專題製作報告</a:t>
            </a:r>
          </a:p>
        </p:txBody>
      </p:sp>
      <p:sp>
        <p:nvSpPr>
          <p:cNvPr id="3" name="副標題 2"/>
          <p:cNvSpPr>
            <a:spLocks noGrp="1"/>
          </p:cNvSpPr>
          <p:nvPr>
            <p:ph type="subTitle" idx="1"/>
          </p:nvPr>
        </p:nvSpPr>
        <p:spPr>
          <a:xfrm>
            <a:off x="1524000" y="2829790"/>
            <a:ext cx="9144000" cy="1268077"/>
          </a:xfrm>
        </p:spPr>
        <p:txBody>
          <a:bodyPr/>
          <a:lstStyle/>
          <a:p>
            <a:r>
              <a:rPr lang="en-US" altLang="zh-TW" dirty="0">
                <a:latin typeface="標楷體" panose="03000509000000000000" pitchFamily="65" charset="-120"/>
                <a:ea typeface="標楷體" panose="03000509000000000000" pitchFamily="65" charset="-120"/>
              </a:rPr>
              <a:t>ODOO PLM </a:t>
            </a:r>
            <a:r>
              <a:rPr lang="zh-TW" altLang="en-US" dirty="0">
                <a:latin typeface="標楷體" panose="03000509000000000000" pitchFamily="65" charset="-120"/>
                <a:ea typeface="標楷體" panose="03000509000000000000" pitchFamily="65" charset="-120"/>
              </a:rPr>
              <a:t>在協同設計上的應用 </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以鋼球平衡台設計為例</a:t>
            </a:r>
          </a:p>
          <a:p>
            <a:r>
              <a:rPr lang="en-US" altLang="zh-TW" dirty="0">
                <a:latin typeface="標楷體" panose="03000509000000000000" pitchFamily="65" charset="-120"/>
                <a:ea typeface="標楷體" panose="03000509000000000000" pitchFamily="65" charset="-120"/>
              </a:rPr>
              <a:t>Application of ODOO PLM in collaborative design - taking the Design of Steel Ball Balancing Platform as an example</a:t>
            </a:r>
          </a:p>
          <a:p>
            <a:endParaRPr lang="zh-TW" altLang="en-US" dirty="0"/>
          </a:p>
        </p:txBody>
      </p:sp>
      <p:sp>
        <p:nvSpPr>
          <p:cNvPr id="4" name="文字方塊 3">
            <a:extLst>
              <a:ext uri="{FF2B5EF4-FFF2-40B4-BE49-F238E27FC236}">
                <a16:creationId xmlns:a16="http://schemas.microsoft.com/office/drawing/2014/main" id="{FB7CE4F5-5766-4D26-9032-9648F1EBB6A9}"/>
              </a:ext>
            </a:extLst>
          </p:cNvPr>
          <p:cNvSpPr txBox="1"/>
          <p:nvPr/>
        </p:nvSpPr>
        <p:spPr>
          <a:xfrm>
            <a:off x="4310896" y="4097867"/>
            <a:ext cx="3570208" cy="2308324"/>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指導教授：嚴家銘  教授</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班級：四設計三乙</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學生：陳岳檉</a:t>
            </a:r>
            <a:r>
              <a:rPr lang="en-US" altLang="zh-TW" sz="2400" dirty="0">
                <a:latin typeface="標楷體" panose="03000509000000000000" pitchFamily="65" charset="-120"/>
                <a:ea typeface="標楷體" panose="03000509000000000000" pitchFamily="65" charset="-120"/>
              </a:rPr>
              <a:t>(41023218)</a:t>
            </a:r>
            <a:br>
              <a:rPr lang="en-US" altLang="zh-TW" sz="2400" dirty="0">
                <a:latin typeface="標楷體" panose="03000509000000000000" pitchFamily="65" charset="-120"/>
                <a:ea typeface="標楷體" panose="03000509000000000000" pitchFamily="65" charset="-120"/>
              </a:rPr>
            </a:br>
            <a:r>
              <a:rPr lang="zh-TW" altLang="en-US" sz="2400" dirty="0">
                <a:latin typeface="標楷體" panose="03000509000000000000" pitchFamily="65" charset="-120"/>
                <a:ea typeface="標楷體" panose="03000509000000000000" pitchFamily="65" charset="-120"/>
              </a:rPr>
              <a:t>      蔡弦霖</a:t>
            </a:r>
            <a:r>
              <a:rPr lang="en-US" altLang="zh-TW" sz="2400" dirty="0">
                <a:latin typeface="標楷體" panose="03000509000000000000" pitchFamily="65" charset="-120"/>
                <a:ea typeface="標楷體" panose="03000509000000000000" pitchFamily="65" charset="-120"/>
              </a:rPr>
              <a:t>(41023248)</a:t>
            </a:r>
          </a:p>
          <a:p>
            <a:r>
              <a:rPr lang="zh-TW" altLang="en-US" sz="2400" dirty="0">
                <a:latin typeface="標楷體" panose="03000509000000000000" pitchFamily="65" charset="-120"/>
                <a:ea typeface="標楷體" panose="03000509000000000000" pitchFamily="65" charset="-120"/>
              </a:rPr>
              <a:t>      鄭立揚</a:t>
            </a:r>
            <a:r>
              <a:rPr lang="en-US" altLang="zh-TW" sz="2400" dirty="0">
                <a:latin typeface="標楷體" panose="03000509000000000000" pitchFamily="65" charset="-120"/>
                <a:ea typeface="標楷體" panose="03000509000000000000" pitchFamily="65" charset="-120"/>
              </a:rPr>
              <a:t>(41023251)</a:t>
            </a:r>
          </a:p>
          <a:p>
            <a:r>
              <a:rPr lang="zh-TW" altLang="en-US" sz="2400" dirty="0">
                <a:latin typeface="標楷體" panose="03000509000000000000" pitchFamily="65" charset="-120"/>
                <a:ea typeface="標楷體" panose="03000509000000000000" pitchFamily="65" charset="-120"/>
              </a:rPr>
              <a:t>      謝鴻元</a:t>
            </a:r>
            <a:r>
              <a:rPr lang="en-US" altLang="zh-TW" sz="2400" dirty="0">
                <a:latin typeface="標楷體" panose="03000509000000000000" pitchFamily="65" charset="-120"/>
                <a:ea typeface="標楷體" panose="03000509000000000000" pitchFamily="65" charset="-120"/>
              </a:rPr>
              <a:t>(41023254)</a:t>
            </a:r>
            <a:endParaRPr lang="zh-TW" altLang="en-US" sz="2400" dirty="0">
              <a:latin typeface="標楷體" panose="03000509000000000000" pitchFamily="65" charset="-120"/>
              <a:ea typeface="標楷體" panose="03000509000000000000" pitchFamily="65" charset="-120"/>
            </a:endParaRPr>
          </a:p>
        </p:txBody>
      </p:sp>
      <p:grpSp>
        <p:nvGrpSpPr>
          <p:cNvPr id="7" name="群組 6"/>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189268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D55AC-F675-4FC4-84B5-9C892ADE297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8D01A6B-BE26-484D-B892-D88B32B9F8E5}"/>
                  </a:ext>
                </a:extLst>
              </p:cNvPr>
              <p:cNvSpPr>
                <a:spLocks noGrp="1"/>
              </p:cNvSpPr>
              <p:nvPr>
                <p:ph idx="1"/>
              </p:nvPr>
            </p:nvSpPr>
            <p:spPr>
              <a:xfrm>
                <a:off x="838200" y="1825625"/>
                <a:ext cx="10515600" cy="3548480"/>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球</a:t>
                </a:r>
                <a:r>
                  <a:rPr lang="zh-TW" altLang="en-US" dirty="0">
                    <a:latin typeface="標楷體" panose="03000509000000000000" pitchFamily="65" charset="-120"/>
                    <a:ea typeface="標楷體" panose="03000509000000000000" pitchFamily="65" charset="-120"/>
                  </a:rPr>
                  <a:t>的絕對加速度方程式 </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sz="240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dirty="0" smtClean="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𝑎</m:t>
                          </m:r>
                        </m:sub>
                      </m:sSub>
                      <m:r>
                        <a:rPr lang="en-US" altLang="zh-TW" sz="2400" i="0" dirty="0">
                          <a:latin typeface="Cambria Math" panose="02040503050406030204" pitchFamily="18" charset="0"/>
                        </a:rPr>
                        <m:t>=</m:t>
                      </m:r>
                      <m:acc>
                        <m:accPr>
                          <m:chr m:val="̇"/>
                          <m:ctrlPr>
                            <a:rPr lang="en-US" altLang="zh-TW" sz="2400" i="1" dirty="0">
                              <a:latin typeface="Cambria Math" panose="02040503050406030204" pitchFamily="18" charset="0"/>
                            </a:rPr>
                          </m:ctrlPr>
                        </m:accPr>
                        <m:e>
                          <m:r>
                            <a:rPr lang="en-US" altLang="zh-TW" sz="2400" i="1" dirty="0">
                              <a:latin typeface="Cambria Math" panose="02040503050406030204" pitchFamily="18" charset="0"/>
                            </a:rPr>
                            <m:t>𝜔</m:t>
                          </m:r>
                        </m:e>
                      </m:acc>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r>
                        <a:rPr lang="en-US" altLang="zh-TW" sz="2400" i="0" dirty="0">
                          <a:latin typeface="Cambria Math" panose="02040503050406030204" pitchFamily="18" charset="0"/>
                        </a:rPr>
                        <m:t>+</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e>
                      </m:d>
                      <m:r>
                        <a:rPr lang="en-US" altLang="zh-TW" sz="2400" i="0" dirty="0">
                          <a:latin typeface="Cambria Math" panose="02040503050406030204" pitchFamily="18" charset="0"/>
                        </a:rPr>
                        <m:t>+2</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𝑉</m:t>
                          </m:r>
                        </m:e>
                        <m:sub>
                          <m:r>
                            <a:rPr lang="en-US" altLang="zh-TW" sz="2400" i="1" dirty="0">
                              <a:latin typeface="Cambria Math" panose="02040503050406030204" pitchFamily="18" charset="0"/>
                            </a:rPr>
                            <m:t>𝑟</m:t>
                          </m:r>
                          <m:r>
                            <a:rPr lang="en-US" altLang="zh-TW" sz="2400" i="0" dirty="0">
                              <a:latin typeface="Cambria Math" panose="02040503050406030204" pitchFamily="18" charset="0"/>
                            </a:rPr>
                            <m:t>ⅇ</m:t>
                          </m:r>
                          <m:r>
                            <a:rPr lang="en-US" altLang="zh-TW" sz="2400" i="1" dirty="0">
                              <a:latin typeface="Cambria Math" panose="02040503050406030204" pitchFamily="18" charset="0"/>
                            </a:rPr>
                            <m:t>𝑙</m:t>
                          </m:r>
                        </m:sub>
                      </m:sSub>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𝑟𝑒𝑙</m:t>
                          </m:r>
                        </m:sub>
                      </m:sSub>
                    </m:oMath>
                  </m:oMathPara>
                </a14:m>
                <a:endParaRPr lang="en-US" altLang="zh-TW" sz="2400" dirty="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接下來</a:t>
                </a:r>
                <a:r>
                  <a:rPr lang="zh-TW" altLang="en-US" dirty="0">
                    <a:latin typeface="標楷體" panose="03000509000000000000" pitchFamily="65" charset="-120"/>
                    <a:ea typeface="標楷體" panose="03000509000000000000" pitchFamily="65" charset="-120"/>
                  </a:rPr>
                  <a:t>我們將</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式改寫為</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，式中 </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𝑒</m:t>
                        </m:r>
                      </m:e>
                      <m:sub>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𝑘</m:t>
                            </m:r>
                          </m:e>
                          <m:sub>
                            <m:r>
                              <a:rPr lang="zh-TW" altLang="en-US" i="1" smtClean="0">
                                <a:latin typeface="Cambria Math" panose="02040503050406030204" pitchFamily="18" charset="0"/>
                              </a:rPr>
                              <m:t>1</m:t>
                            </m:r>
                          </m:sub>
                        </m:sSub>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和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𝑒</m:t>
                        </m:r>
                      </m:e>
                      <m:sub>
                        <m:r>
                          <a:rPr lang="en-US" altLang="zh-TW" i="1" dirty="0" smtClean="0">
                            <a:latin typeface="Cambria Math" panose="02040503050406030204" pitchFamily="18" charset="0"/>
                          </a:rPr>
                          <m:t>𝑖</m:t>
                        </m:r>
                        <m:r>
                          <a:rPr lang="en-US" altLang="zh-TW" i="0" dirty="0" smtClean="0">
                            <a:latin typeface="Cambria Math" panose="02040503050406030204" pitchFamily="18" charset="0"/>
                          </a:rPr>
                          <m:t>1</m:t>
                        </m:r>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代表單位向量，</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𝑥</m:t>
                        </m:r>
                      </m:e>
                      <m:sub>
                        <m:r>
                          <a:rPr lang="zh-TW" altLang="en-US" i="1" smtClean="0">
                            <a:latin typeface="Cambria Math" panose="02040503050406030204" pitchFamily="18" charset="0"/>
                          </a:rPr>
                          <m:t>𝑝</m:t>
                        </m:r>
                      </m:sub>
                    </m:sSub>
                  </m:oMath>
                </a14:m>
                <a:r>
                  <a:rPr lang="zh-TW" altLang="en-US" dirty="0">
                    <a:latin typeface="標楷體" panose="03000509000000000000" pitchFamily="65" charset="-120"/>
                    <a:ea typeface="標楷體" panose="03000509000000000000" pitchFamily="65" charset="-120"/>
                  </a:rPr>
                  <a:t>代表球相對於座標系的位置，</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代表平台的傾角。 </a:t>
                </a:r>
              </a:p>
            </p:txBody>
          </p:sp>
        </mc:Choice>
        <mc:Fallback xmlns="">
          <p:sp>
            <p:nvSpPr>
              <p:cNvPr id="3" name="內容版面配置區 2">
                <a:extLst>
                  <a:ext uri="{FF2B5EF4-FFF2-40B4-BE49-F238E27FC236}">
                    <a16:creationId xmlns:a16="http://schemas.microsoft.com/office/drawing/2014/main" id="{18D01A6B-BE26-484D-B892-D88B32B9F8E5}"/>
                  </a:ext>
                </a:extLst>
              </p:cNvPr>
              <p:cNvSpPr>
                <a:spLocks noGrp="1" noRot="1" noChangeAspect="1" noMove="1" noResize="1" noEditPoints="1" noAdjustHandles="1" noChangeArrowheads="1" noChangeShapeType="1" noTextEdit="1"/>
              </p:cNvSpPr>
              <p:nvPr>
                <p:ph idx="1"/>
              </p:nvPr>
            </p:nvSpPr>
            <p:spPr>
              <a:xfrm>
                <a:off x="838200" y="1825625"/>
                <a:ext cx="10515600" cy="3548480"/>
              </a:xfrm>
              <a:blipFill>
                <a:blip r:embed="rId2"/>
                <a:stretch>
                  <a:fillRect l="-1217" t="-2916"/>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BF2457-0004-4E19-B439-811EC601ACF6}"/>
              </a:ext>
            </a:extLst>
          </p:cNvPr>
          <p:cNvPicPr>
            <a:picLocks noChangeAspect="1"/>
          </p:cNvPicPr>
          <p:nvPr/>
        </p:nvPicPr>
        <p:blipFill>
          <a:blip r:embed="rId3"/>
          <a:stretch>
            <a:fillRect/>
          </a:stretch>
        </p:blipFill>
        <p:spPr>
          <a:xfrm>
            <a:off x="1890640" y="5197496"/>
            <a:ext cx="8277072" cy="353218"/>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1295761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4"/>
            <a:ext cx="10515600" cy="548755"/>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將</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經過簡化整理後</a:t>
            </a:r>
            <a:r>
              <a:rPr lang="zh-TW" altLang="en-US" dirty="0" smtClean="0">
                <a:latin typeface="標楷體" panose="03000509000000000000" pitchFamily="65" charset="-120"/>
                <a:ea typeface="標楷體" panose="03000509000000000000" pitchFamily="65" charset="-120"/>
              </a:rPr>
              <a:t>得到</a:t>
            </a:r>
            <a:r>
              <a:rPr lang="en-US" altLang="zh-TW" dirty="0" smtClean="0">
                <a:latin typeface="標楷體" panose="03000509000000000000" pitchFamily="65" charset="-120"/>
                <a:ea typeface="標楷體" panose="03000509000000000000" pitchFamily="65" charset="-120"/>
              </a:rPr>
              <a:t>(6.3)</a:t>
            </a:r>
            <a:endParaRPr lang="zh-TW" altLang="en-US" dirty="0">
              <a:latin typeface="標楷體" panose="03000509000000000000" pitchFamily="65" charset="-120"/>
              <a:ea typeface="標楷體" panose="03000509000000000000" pitchFamily="65" charset="-120"/>
            </a:endParaRPr>
          </a:p>
        </p:txBody>
      </p:sp>
      <p:grpSp>
        <p:nvGrpSpPr>
          <p:cNvPr id="6" name="群組 5"/>
          <p:cNvGrpSpPr/>
          <p:nvPr/>
        </p:nvGrpSpPr>
        <p:grpSpPr>
          <a:xfrm>
            <a:off x="838200" y="2487992"/>
            <a:ext cx="5870171" cy="554466"/>
            <a:chOff x="838200" y="2487992"/>
            <a:chExt cx="5870171" cy="554466"/>
          </a:xfrm>
        </p:grpSpPr>
        <p:pic>
          <p:nvPicPr>
            <p:cNvPr id="4" name="圖片 3"/>
            <p:cNvPicPr>
              <a:picLocks noChangeAspect="1"/>
            </p:cNvPicPr>
            <p:nvPr/>
          </p:nvPicPr>
          <p:blipFill>
            <a:blip r:embed="rId2"/>
            <a:stretch>
              <a:fillRect/>
            </a:stretch>
          </p:blipFill>
          <p:spPr>
            <a:xfrm>
              <a:off x="838200" y="2487992"/>
              <a:ext cx="5244951" cy="554466"/>
            </a:xfrm>
            <a:prstGeom prst="rect">
              <a:avLst/>
            </a:prstGeom>
          </p:spPr>
        </p:pic>
        <p:pic>
          <p:nvPicPr>
            <p:cNvPr id="5" name="圖片 4"/>
            <p:cNvPicPr>
              <a:picLocks noChangeAspect="1"/>
            </p:cNvPicPr>
            <p:nvPr/>
          </p:nvPicPr>
          <p:blipFill>
            <a:blip r:embed="rId3"/>
            <a:stretch>
              <a:fillRect/>
            </a:stretch>
          </p:blipFill>
          <p:spPr>
            <a:xfrm>
              <a:off x="6083151" y="2565686"/>
              <a:ext cx="625220" cy="399077"/>
            </a:xfrm>
            <a:prstGeom prst="rect">
              <a:avLst/>
            </a:prstGeom>
          </p:spPr>
        </p:pic>
      </p:gr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863" y="3633467"/>
            <a:ext cx="5870171" cy="2643155"/>
          </a:xfrm>
          <a:prstGeom prst="rect">
            <a:avLst/>
          </a:prstGeom>
        </p:spPr>
      </p:pic>
      <p:sp>
        <p:nvSpPr>
          <p:cNvPr id="8" name="文字方塊 7"/>
          <p:cNvSpPr txBox="1"/>
          <p:nvPr/>
        </p:nvSpPr>
        <p:spPr>
          <a:xfrm>
            <a:off x="838200" y="3156070"/>
            <a:ext cx="8480367" cy="738664"/>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在圖</a:t>
            </a:r>
            <a:r>
              <a:rPr lang="en-US" altLang="zh-TW" sz="2400" dirty="0">
                <a:latin typeface="標楷體" panose="03000509000000000000" pitchFamily="65" charset="-120"/>
                <a:ea typeface="標楷體" panose="03000509000000000000" pitchFamily="65" charset="-120"/>
              </a:rPr>
              <a:t>6.1</a:t>
            </a:r>
            <a:r>
              <a:rPr lang="zh-TW" altLang="en-US" sz="2400" dirty="0">
                <a:latin typeface="標楷體" panose="03000509000000000000" pitchFamily="65" charset="-120"/>
                <a:ea typeface="標楷體" panose="03000509000000000000" pitchFamily="65" charset="-120"/>
              </a:rPr>
              <a:t>的自由體圖中，從力矩的平衡可以看出球的剩餘力。</a:t>
            </a:r>
          </a:p>
          <a:p>
            <a:endParaRPr lang="zh-TW" altLang="en-US" dirty="0"/>
          </a:p>
        </p:txBody>
      </p:sp>
      <p:sp>
        <p:nvSpPr>
          <p:cNvPr id="9" name="文字方塊 8"/>
          <p:cNvSpPr txBox="1"/>
          <p:nvPr/>
        </p:nvSpPr>
        <p:spPr>
          <a:xfrm>
            <a:off x="5480289" y="6276622"/>
            <a:ext cx="3972098"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圖</a:t>
            </a:r>
            <a:r>
              <a:rPr lang="en-US" altLang="zh-TW" dirty="0" smtClean="0">
                <a:latin typeface="標楷體" panose="03000509000000000000" pitchFamily="65" charset="-120"/>
                <a:ea typeface="標楷體" panose="03000509000000000000" pitchFamily="65" charset="-120"/>
              </a:rPr>
              <a:t>6.2</a:t>
            </a:r>
            <a:r>
              <a:rPr lang="zh-TW" altLang="en-US" dirty="0" smtClean="0">
                <a:latin typeface="標楷體" panose="03000509000000000000" pitchFamily="65" charset="-120"/>
                <a:ea typeface="標楷體" panose="03000509000000000000" pitchFamily="65" charset="-120"/>
              </a:rPr>
              <a:t>：馬達</a:t>
            </a:r>
            <a:r>
              <a:rPr lang="zh-TW" altLang="en-US" dirty="0">
                <a:latin typeface="標楷體" panose="03000509000000000000" pitchFamily="65" charset="-120"/>
                <a:ea typeface="標楷體" panose="03000509000000000000" pitchFamily="65" charset="-120"/>
              </a:rPr>
              <a:t>轉角和平台角度的關係</a:t>
            </a:r>
            <a:r>
              <a:rPr lang="zh-TW" altLang="en-US" dirty="0" smtClean="0">
                <a:latin typeface="標楷體" panose="03000509000000000000" pitchFamily="65" charset="-120"/>
                <a:ea typeface="標楷體" panose="03000509000000000000" pitchFamily="65" charset="-120"/>
              </a:rPr>
              <a:t>圖</a:t>
            </a:r>
            <a:endParaRPr lang="zh-TW" altLang="en-US" dirty="0"/>
          </a:p>
        </p:txBody>
      </p:sp>
      <p:grpSp>
        <p:nvGrpSpPr>
          <p:cNvPr id="10" name="群組 9"/>
          <p:cNvGrpSpPr/>
          <p:nvPr/>
        </p:nvGrpSpPr>
        <p:grpSpPr>
          <a:xfrm>
            <a:off x="728583" y="6083025"/>
            <a:ext cx="4377730" cy="646331"/>
            <a:chOff x="793422" y="5945045"/>
            <a:chExt cx="4377730" cy="646331"/>
          </a:xfrm>
        </p:grpSpPr>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2" name="文字方塊 11"/>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122906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fontScale="92500"/>
              </a:bodyPr>
              <a:lstStyle/>
              <a:p>
                <a:pPr marL="0" indent="0">
                  <a:buNone/>
                </a:pP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smtClean="0">
                    <a:latin typeface="標楷體" panose="03000509000000000000" pitchFamily="65" charset="-120"/>
                    <a:ea typeface="標楷體" panose="03000509000000000000" pitchFamily="65" charset="-120"/>
                  </a:rPr>
                  <a:t>是</a:t>
                </a:r>
                <a:r>
                  <a:rPr lang="zh-TW" altLang="en-US" dirty="0">
                    <a:latin typeface="標楷體" panose="03000509000000000000" pitchFamily="65" charset="-120"/>
                    <a:ea typeface="標楷體" panose="03000509000000000000" pitchFamily="65" charset="-120"/>
                  </a:rPr>
                  <a:t>球的質量慣性矩</a:t>
                </a:r>
                <a:r>
                  <a:rPr lang="zh-TW" altLang="en-US" dirty="0" smtClean="0">
                    <a:latin typeface="標楷體" panose="03000509000000000000" pitchFamily="65" charset="-120"/>
                    <a:ea typeface="標楷體" panose="03000509000000000000" pitchFamily="65" charset="-120"/>
                  </a:rPr>
                  <a:t>，</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smtClean="0">
                            <a:latin typeface="Cambria Math" panose="02040503050406030204" pitchFamily="18" charset="0"/>
                          </a:rPr>
                          <m:t>𝛽</m:t>
                        </m:r>
                      </m:e>
                      <m:sub>
                        <m:r>
                          <a:rPr lang="zh-TW" altLang="en-US" i="0" dirty="0" smtClean="0">
                            <a:latin typeface="Cambria Math" panose="02040503050406030204" pitchFamily="18" charset="0"/>
                          </a:rPr>
                          <m:t>1</m:t>
                        </m:r>
                      </m:sub>
                    </m:sSub>
                  </m:oMath>
                </a14:m>
                <a:r>
                  <a:rPr lang="zh-TW" altLang="en-US" dirty="0" smtClean="0">
                    <a:latin typeface="標楷體" panose="03000509000000000000" pitchFamily="65" charset="-120"/>
                    <a:ea typeface="標楷體" panose="03000509000000000000" pitchFamily="65" charset="-120"/>
                  </a:rPr>
                  <a:t>是</a:t>
                </a:r>
                <a:r>
                  <a:rPr lang="zh-TW" altLang="en-US" dirty="0">
                    <a:latin typeface="標楷體" panose="03000509000000000000" pitchFamily="65" charset="-120"/>
                    <a:ea typeface="標楷體" panose="03000509000000000000" pitchFamily="65" charset="-120"/>
                  </a:rPr>
                  <a:t>球相對於其初始位置在平台中心的</a:t>
                </a:r>
                <a:r>
                  <a:rPr lang="zh-TW" altLang="en-US" dirty="0" smtClean="0">
                    <a:latin typeface="標楷體" panose="03000509000000000000" pitchFamily="65" charset="-120"/>
                    <a:ea typeface="標楷體" panose="03000509000000000000" pitchFamily="65" charset="-120"/>
                  </a:rPr>
                  <a:t>角度，</a:t>
                </a:r>
                <a:r>
                  <a:rPr lang="en-US" altLang="zh-TW" dirty="0"/>
                  <a:t> </a:t>
                </a:r>
                <a:r>
                  <a:rPr lang="en-US" altLang="zh-TW" dirty="0" smtClean="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是球的半徑</a:t>
                </a:r>
                <a:r>
                  <a:rPr lang="zh-TW" altLang="en-US" dirty="0" smtClean="0">
                    <a:latin typeface="標楷體" panose="03000509000000000000" pitchFamily="65" charset="-120"/>
                    <a:ea typeface="標楷體" panose="03000509000000000000" pitchFamily="65" charset="-120"/>
                  </a:rPr>
                  <a:t>，</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𝐹</m:t>
                        </m:r>
                      </m:e>
                      <m:sub>
                        <m:r>
                          <a:rPr lang="zh-TW" altLang="en-US" i="1" smtClean="0">
                            <a:latin typeface="Cambria Math" panose="02040503050406030204" pitchFamily="18" charset="0"/>
                          </a:rPr>
                          <m:t>𝑟</m:t>
                        </m:r>
                      </m:sub>
                    </m:sSub>
                  </m:oMath>
                </a14:m>
                <a:r>
                  <a:rPr lang="zh-TW" altLang="en-US" dirty="0" smtClean="0">
                    <a:latin typeface="標楷體" panose="03000509000000000000" pitchFamily="65" charset="-120"/>
                    <a:ea typeface="標楷體" panose="03000509000000000000" pitchFamily="65" charset="-120"/>
                  </a:rPr>
                  <a:t>是</a:t>
                </a:r>
                <a:r>
                  <a:rPr lang="zh-TW" altLang="en-US" dirty="0">
                    <a:latin typeface="標楷體" panose="03000509000000000000" pitchFamily="65" charset="-120"/>
                    <a:ea typeface="標楷體" panose="03000509000000000000" pitchFamily="65" charset="-120"/>
                  </a:rPr>
                  <a:t>來自平台對球的作用力，我們假設求在平台</a:t>
                </a:r>
                <a:r>
                  <a:rPr lang="zh-TW" altLang="en-US" dirty="0" smtClean="0">
                    <a:latin typeface="標楷體" panose="03000509000000000000" pitchFamily="65" charset="-120"/>
                    <a:ea typeface="標楷體" panose="03000509000000000000" pitchFamily="65" charset="-120"/>
                  </a:rPr>
                  <a:t>上並</a:t>
                </a:r>
                <a:r>
                  <a:rPr lang="zh-TW" altLang="en-US" dirty="0">
                    <a:latin typeface="標楷體" panose="03000509000000000000" pitchFamily="65" charset="-120"/>
                    <a:ea typeface="標楷體" panose="03000509000000000000" pitchFamily="65" charset="-120"/>
                  </a:rPr>
                  <a:t>無滑動所以我們可以根據位置定義相對</a:t>
                </a:r>
                <a:r>
                  <a:rPr lang="zh-TW" altLang="en-US" dirty="0" smtClean="0">
                    <a:latin typeface="標楷體" panose="03000509000000000000" pitchFamily="65" charset="-120"/>
                    <a:ea typeface="標楷體" panose="03000509000000000000" pitchFamily="65" charset="-120"/>
                  </a:rPr>
                  <a:t>角度</a:t>
                </a:r>
                <a:r>
                  <a:rPr lang="en-US" altLang="zh-TW" dirty="0" smtClean="0">
                    <a:latin typeface="標楷體" panose="03000509000000000000" pitchFamily="65" charset="-120"/>
                    <a:ea typeface="標楷體" panose="03000509000000000000" pitchFamily="65" charset="-120"/>
                  </a:rPr>
                  <a:t>β</a:t>
                </a:r>
                <a:r>
                  <a:rPr lang="zh-TW" altLang="en-US" dirty="0">
                    <a:latin typeface="標楷體" panose="03000509000000000000" pitchFamily="65" charset="-120"/>
                    <a:ea typeface="標楷體" panose="03000509000000000000" pitchFamily="65" charset="-120"/>
                  </a:rPr>
                  <a:t>。</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1825625"/>
                <a:ext cx="10515600" cy="1200208"/>
              </a:xfrm>
              <a:blipFill>
                <a:blip r:embed="rId2"/>
                <a:stretch>
                  <a:fillRect l="-1043" t="-8122" b="-101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38201" y="4109521"/>
                <a:ext cx="10515600"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為了求解</a:t>
                </a:r>
                <a:r>
                  <a:rPr lang="en-US" altLang="zh-TW" sz="2800" dirty="0">
                    <a:latin typeface="標楷體" panose="03000509000000000000" pitchFamily="65" charset="-120"/>
                    <a:ea typeface="標楷體" panose="03000509000000000000" pitchFamily="65" charset="-120"/>
                  </a:rPr>
                  <a:t>6.4</a:t>
                </a:r>
                <a:r>
                  <a:rPr lang="zh-TW" altLang="en-US" sz="2800" dirty="0" smtClean="0">
                    <a:latin typeface="標楷體" panose="03000509000000000000" pitchFamily="65" charset="-120"/>
                    <a:ea typeface="標楷體" panose="03000509000000000000" pitchFamily="65" charset="-120"/>
                  </a:rPr>
                  <a:t>中的</a:t>
                </a:r>
                <a14:m>
                  <m:oMath xmlns:m="http://schemas.openxmlformats.org/officeDocument/2006/math">
                    <m:sSub>
                      <m:sSubPr>
                        <m:ctrlPr>
                          <a:rPr lang="zh-TW" altLang="en-US" sz="2800" i="1">
                            <a:latin typeface="Cambria Math" panose="02040503050406030204" pitchFamily="18" charset="0"/>
                          </a:rPr>
                        </m:ctrlPr>
                      </m:sSubPr>
                      <m:e>
                        <m:r>
                          <a:rPr lang="zh-TW" altLang="en-US" sz="2800" i="1">
                            <a:latin typeface="Cambria Math" panose="02040503050406030204" pitchFamily="18" charset="0"/>
                          </a:rPr>
                          <m:t>𝐹</m:t>
                        </m:r>
                      </m:e>
                      <m:sub>
                        <m:r>
                          <a:rPr lang="zh-TW" altLang="en-US" sz="2800" i="1">
                            <a:latin typeface="Cambria Math" panose="02040503050406030204" pitchFamily="18" charset="0"/>
                          </a:rPr>
                          <m:t>𝑟</m:t>
                        </m:r>
                      </m:sub>
                    </m:sSub>
                    <m:r>
                      <a:rPr lang="zh-TW" altLang="en-US" sz="2800" i="1">
                        <a:latin typeface="Cambria Math" panose="02040503050406030204" pitchFamily="18" charset="0"/>
                      </a:rPr>
                      <m:t> </m:t>
                    </m:r>
                  </m:oMath>
                </a14:m>
                <a:r>
                  <a:rPr lang="zh-TW" altLang="en-US" sz="2800" dirty="0" smtClean="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我們將</a:t>
                </a:r>
                <a:r>
                  <a:rPr lang="en-US" altLang="zh-TW" sz="2800" dirty="0">
                    <a:latin typeface="標楷體" panose="03000509000000000000" pitchFamily="65" charset="-120"/>
                    <a:ea typeface="標楷體" panose="03000509000000000000" pitchFamily="65" charset="-120"/>
                  </a:rPr>
                  <a:t>6.5</a:t>
                </a:r>
                <a:r>
                  <a:rPr lang="zh-TW" altLang="en-US" sz="2800" dirty="0">
                    <a:latin typeface="標楷體" panose="03000509000000000000" pitchFamily="65" charset="-120"/>
                    <a:ea typeface="標楷體" panose="03000509000000000000" pitchFamily="65" charset="-120"/>
                  </a:rPr>
                  <a:t>式的二次時間導數代入</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式中得 到</a:t>
                </a:r>
                <a:r>
                  <a:rPr lang="en-US" altLang="zh-TW" sz="2800" dirty="0">
                    <a:latin typeface="標楷體" panose="03000509000000000000" pitchFamily="65" charset="-120"/>
                    <a:ea typeface="標楷體" panose="03000509000000000000" pitchFamily="65" charset="-120"/>
                  </a:rPr>
                  <a:t>6.6</a:t>
                </a:r>
                <a:r>
                  <a:rPr lang="zh-TW" altLang="en-US" sz="2800" dirty="0">
                    <a:latin typeface="標楷體" panose="03000509000000000000" pitchFamily="65" charset="-120"/>
                    <a:ea typeface="標楷體" panose="03000509000000000000" pitchFamily="65" charset="-120"/>
                  </a:rPr>
                  <a:t>式。 </a:t>
                </a:r>
              </a:p>
            </p:txBody>
          </p:sp>
        </mc:Choice>
        <mc:Fallback xmlns="">
          <p:sp>
            <p:nvSpPr>
              <p:cNvPr id="7" name="文字方塊 6"/>
              <p:cNvSpPr txBox="1">
                <a:spLocks noRot="1" noChangeAspect="1" noMove="1" noResize="1" noEditPoints="1" noAdjustHandles="1" noChangeArrowheads="1" noChangeShapeType="1" noTextEdit="1"/>
              </p:cNvSpPr>
              <p:nvPr/>
            </p:nvSpPr>
            <p:spPr>
              <a:xfrm>
                <a:off x="838201" y="4109521"/>
                <a:ext cx="10515600" cy="954107"/>
              </a:xfrm>
              <a:prstGeom prst="rect">
                <a:avLst/>
              </a:prstGeom>
              <a:blipFill>
                <a:blip r:embed="rId3"/>
                <a:stretch>
                  <a:fillRect l="-1217" t="-6369" b="-165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302933" y="3328830"/>
                <a:ext cx="2069562" cy="418128"/>
              </a:xfrm>
              <a:prstGeom prst="rect">
                <a:avLst/>
              </a:prstGeom>
              <a:noFill/>
            </p:spPr>
            <p:txBody>
              <a:bodyPr wrap="square" rtlCol="0">
                <a:spAutoFit/>
              </a:bodyPr>
              <a:lstStyle/>
              <a:p>
                <a14:m>
                  <m:oMath xmlns:m="http://schemas.openxmlformats.org/officeDocument/2006/math">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𝐼</m:t>
                        </m:r>
                      </m:e>
                      <m:sub>
                        <m:r>
                          <a:rPr lang="en-US" altLang="zh-TW" sz="2000" i="1" smtClean="0">
                            <a:latin typeface="Cambria Math" panose="02040503050406030204" pitchFamily="18" charset="0"/>
                          </a:rPr>
                          <m:t>𝑏</m:t>
                        </m:r>
                      </m:sub>
                    </m:sSub>
                    <m:sSub>
                      <m:sSubPr>
                        <m:ctrlPr>
                          <a:rPr lang="en-US" altLang="zh-TW" sz="2000" i="1" smtClean="0">
                            <a:latin typeface="Cambria Math" panose="02040503050406030204" pitchFamily="18" charset="0"/>
                          </a:rPr>
                        </m:ctrlPr>
                      </m:sSubPr>
                      <m:e>
                        <m:acc>
                          <m:accPr>
                            <m:chr m:val="̈"/>
                            <m:ctrlPr>
                              <a:rPr lang="en-US" altLang="zh-TW" sz="2000" i="1" smtClean="0">
                                <a:latin typeface="Cambria Math" panose="02040503050406030204" pitchFamily="18" charset="0"/>
                              </a:rPr>
                            </m:ctrlPr>
                          </m:accPr>
                          <m:e>
                            <m:r>
                              <a:rPr lang="en-US" altLang="zh-TW" sz="2000" i="1" smtClean="0">
                                <a:latin typeface="Cambria Math" panose="02040503050406030204" pitchFamily="18" charset="0"/>
                              </a:rPr>
                              <m:t>𝛽</m:t>
                            </m:r>
                          </m:e>
                        </m:acc>
                      </m:e>
                      <m:sub>
                        <m:r>
                          <a:rPr lang="en-US" altLang="zh-TW" sz="2000" i="0" smtClean="0">
                            <a:latin typeface="Cambria Math" panose="02040503050406030204" pitchFamily="18" charset="0"/>
                          </a:rPr>
                          <m:t>1</m:t>
                        </m:r>
                      </m:sub>
                    </m:sSub>
                    <m:r>
                      <a:rPr lang="en-US" altLang="zh-TW" sz="2000" i="0" smtClean="0">
                        <a:latin typeface="Cambria Math" panose="02040503050406030204" pitchFamily="18" charset="0"/>
                      </a:rPr>
                      <m:t>=</m:t>
                    </m:r>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𝐹</m:t>
                        </m:r>
                      </m:e>
                      <m:sub>
                        <m:r>
                          <a:rPr lang="en-US" altLang="zh-TW" sz="2000" i="1" smtClean="0">
                            <a:latin typeface="Cambria Math" panose="02040503050406030204" pitchFamily="18" charset="0"/>
                          </a:rPr>
                          <m:t>𝑟</m:t>
                        </m:r>
                        <m:r>
                          <a:rPr lang="en-US" altLang="zh-TW" sz="2000" i="0" smtClean="0">
                            <a:latin typeface="Cambria Math" panose="02040503050406030204" pitchFamily="18" charset="0"/>
                          </a:rPr>
                          <m:t>1</m:t>
                        </m:r>
                      </m:sub>
                    </m:sSub>
                    <m:r>
                      <a:rPr lang="en-US" altLang="zh-TW" sz="2000" i="1" smtClean="0">
                        <a:latin typeface="Cambria Math" panose="02040503050406030204" pitchFamily="18" charset="0"/>
                      </a:rPr>
                      <m:t>𝑟</m:t>
                    </m:r>
                  </m:oMath>
                </a14:m>
                <a:r>
                  <a:rPr lang="en-US" altLang="zh-TW" sz="2000" dirty="0" smtClean="0">
                    <a:latin typeface="標楷體" panose="03000509000000000000" pitchFamily="65" charset="-120"/>
                    <a:ea typeface="標楷體" panose="03000509000000000000" pitchFamily="65" charset="-120"/>
                  </a:rPr>
                  <a:t>(6.4)</a:t>
                </a:r>
                <a:endParaRPr lang="zh-TW" altLang="en-US" sz="2000" dirty="0">
                  <a:latin typeface="標楷體" panose="03000509000000000000" pitchFamily="65" charset="-120"/>
                  <a:ea typeface="標楷體" panose="03000509000000000000" pitchFamily="65" charset="-12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2302933" y="3328830"/>
                <a:ext cx="2069562" cy="418128"/>
              </a:xfrm>
              <a:prstGeom prst="rect">
                <a:avLst/>
              </a:prstGeom>
              <a:blipFill>
                <a:blip r:embed="rId4"/>
                <a:stretch>
                  <a:fillRect t="-2899" r="-8850" b="-246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51134" y="3328830"/>
                <a:ext cx="1818793" cy="520720"/>
              </a:xfrm>
              <a:prstGeom prst="rect">
                <a:avLst/>
              </a:prstGeom>
              <a:noFill/>
            </p:spPr>
            <p:txBody>
              <a:bodyPr wrap="square"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𝛽</m:t>
                        </m:r>
                      </m:e>
                      <m:sub>
                        <m:r>
                          <a:rPr lang="zh-TW" altLang="en-US" sz="2000" i="0">
                            <a:latin typeface="Cambria Math" panose="02040503050406030204" pitchFamily="18" charset="0"/>
                          </a:rPr>
                          <m:t>1</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𝑝</m:t>
                            </m:r>
                          </m:sub>
                        </m:sSub>
                      </m:num>
                      <m:den>
                        <m:r>
                          <a:rPr lang="zh-TW" altLang="en-US" sz="2000" i="1">
                            <a:latin typeface="Cambria Math" panose="02040503050406030204" pitchFamily="18" charset="0"/>
                          </a:rPr>
                          <m:t>𝑟</m:t>
                        </m:r>
                      </m:den>
                    </m:f>
                  </m:oMath>
                </a14:m>
                <a:r>
                  <a:rPr lang="en-US" altLang="zh-TW" sz="2000" dirty="0" smtClean="0">
                    <a:latin typeface="標楷體" panose="03000509000000000000" pitchFamily="65" charset="-120"/>
                    <a:ea typeface="標楷體" panose="03000509000000000000" pitchFamily="65" charset="-120"/>
                  </a:rPr>
                  <a:t>(6.5)</a:t>
                </a:r>
                <a:endParaRPr lang="zh-TW" altLang="en-US" sz="2000" dirty="0">
                  <a:latin typeface="標楷體" panose="03000509000000000000" pitchFamily="65" charset="-120"/>
                  <a:ea typeface="標楷體" panose="03000509000000000000" pitchFamily="65" charset="-12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6951134" y="3328830"/>
                <a:ext cx="1818793" cy="520720"/>
              </a:xfrm>
              <a:prstGeom prst="rect">
                <a:avLst/>
              </a:prstGeom>
              <a:blipFill>
                <a:blip r:embed="rId5"/>
                <a:stretch>
                  <a:fillRect l="-1338" r="-10033" b="-82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372495" y="5193050"/>
                <a:ext cx="1799950" cy="466281"/>
              </a:xfrm>
              <a:prstGeom prst="rect">
                <a:avLst/>
              </a:prstGeom>
              <a:noFill/>
            </p:spPr>
            <p:txBody>
              <a:bodyPr wrap="square" lIns="0" tIns="0" rIns="0" bIns="0"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𝐹</m:t>
                        </m:r>
                      </m:e>
                      <m:sub>
                        <m:r>
                          <a:rPr lang="zh-TW" altLang="en-US" sz="2000" i="1">
                            <a:latin typeface="Cambria Math" panose="02040503050406030204" pitchFamily="18" charset="0"/>
                          </a:rPr>
                          <m:t>𝑟</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𝐼</m:t>
                            </m:r>
                          </m:e>
                          <m:sub>
                            <m:r>
                              <a:rPr lang="zh-TW" altLang="en-US" sz="2000" i="1">
                                <a:latin typeface="Cambria Math" panose="02040503050406030204" pitchFamily="18" charset="0"/>
                              </a:rPr>
                              <m:t>𝑏</m:t>
                            </m:r>
                          </m:sub>
                        </m:sSub>
                        <m:sSub>
                          <m:sSubPr>
                            <m:ctrlPr>
                              <a:rPr lang="zh-TW" altLang="en-US" sz="2000" i="1">
                                <a:latin typeface="Cambria Math" panose="02040503050406030204" pitchFamily="18" charset="0"/>
                              </a:rPr>
                            </m:ctrlPr>
                          </m:sSub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𝑥</m:t>
                                </m:r>
                              </m:e>
                            </m:acc>
                          </m:e>
                          <m:sub>
                            <m:r>
                              <a:rPr lang="zh-TW" altLang="en-US" sz="2000" i="1">
                                <a:latin typeface="Cambria Math" panose="02040503050406030204" pitchFamily="18" charset="0"/>
                              </a:rPr>
                              <m:t>𝑝</m:t>
                            </m:r>
                          </m:sub>
                        </m:sSub>
                      </m:num>
                      <m:den>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𝑟</m:t>
                            </m:r>
                          </m:e>
                          <m:sup>
                            <m:r>
                              <a:rPr lang="zh-TW" altLang="en-US" sz="2000" i="0">
                                <a:latin typeface="Cambria Math" panose="02040503050406030204" pitchFamily="18" charset="0"/>
                              </a:rPr>
                              <m:t>2</m:t>
                            </m:r>
                          </m:sup>
                        </m:sSup>
                      </m:den>
                    </m:f>
                  </m:oMath>
                </a14:m>
                <a:r>
                  <a:rPr lang="en-US" altLang="zh-TW" sz="2000" dirty="0" smtClean="0">
                    <a:latin typeface="標楷體" panose="03000509000000000000" pitchFamily="65" charset="-120"/>
                    <a:ea typeface="標楷體" panose="03000509000000000000" pitchFamily="65" charset="-120"/>
                  </a:rPr>
                  <a:t>(6.6)</a:t>
                </a:r>
                <a:endParaRPr lang="zh-TW" altLang="en-US" dirty="0">
                  <a:latin typeface="標楷體" panose="03000509000000000000" pitchFamily="65" charset="-120"/>
                  <a:ea typeface="標楷體" panose="03000509000000000000" pitchFamily="65"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4372495" y="5193050"/>
                <a:ext cx="1799950" cy="466281"/>
              </a:xfrm>
              <a:prstGeom prst="rect">
                <a:avLst/>
              </a:prstGeom>
              <a:blipFill>
                <a:blip r:embed="rId6"/>
                <a:stretch>
                  <a:fillRect r="-15203" b="-18421"/>
                </a:stretch>
              </a:blipFill>
            </p:spPr>
            <p:txBody>
              <a:bodyPr/>
              <a:lstStyle/>
              <a:p>
                <a:r>
                  <a:rPr lang="zh-TW" altLang="en-US">
                    <a:noFill/>
                  </a:rPr>
                  <a:t> </a:t>
                </a:r>
              </a:p>
            </p:txBody>
          </p:sp>
        </mc:Fallback>
      </mc:AlternateContent>
      <p:grpSp>
        <p:nvGrpSpPr>
          <p:cNvPr id="11" name="群組 10"/>
          <p:cNvGrpSpPr/>
          <p:nvPr/>
        </p:nvGrpSpPr>
        <p:grpSpPr>
          <a:xfrm>
            <a:off x="728583" y="6083025"/>
            <a:ext cx="4377730" cy="646331"/>
            <a:chOff x="793422" y="5945045"/>
            <a:chExt cx="4377730" cy="646331"/>
          </a:xfrm>
        </p:grpSpPr>
        <p:pic>
          <p:nvPicPr>
            <p:cNvPr id="12" name="圖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3" name="文字方塊 12"/>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7564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球</a:t>
            </a:r>
            <a:r>
              <a:rPr lang="zh-TW" altLang="en-US" dirty="0">
                <a:latin typeface="標楷體" panose="03000509000000000000" pitchFamily="65" charset="-120"/>
                <a:ea typeface="標楷體" panose="03000509000000000000" pitchFamily="65" charset="-120"/>
              </a:rPr>
              <a:t>在平台上受到的力和平台對球施加的力之間的平衡，由</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式</a:t>
            </a:r>
            <a:r>
              <a:rPr lang="zh-TW" altLang="en-US" dirty="0" smtClean="0">
                <a:latin typeface="標楷體" panose="03000509000000000000" pitchFamily="65" charset="-120"/>
                <a:ea typeface="標楷體" panose="03000509000000000000" pitchFamily="65" charset="-120"/>
              </a:rPr>
              <a:t>中的加速度</a:t>
            </a:r>
            <a:r>
              <a:rPr lang="zh-TW" altLang="en-US" dirty="0">
                <a:latin typeface="標楷體" panose="03000509000000000000" pitchFamily="65" charset="-120"/>
                <a:ea typeface="標楷體" panose="03000509000000000000" pitchFamily="65" charset="-120"/>
              </a:rPr>
              <a:t>和</a:t>
            </a:r>
            <a:r>
              <a:rPr lang="en-US" altLang="zh-TW" dirty="0">
                <a:latin typeface="標楷體" panose="03000509000000000000" pitchFamily="65" charset="-120"/>
                <a:ea typeface="標楷體" panose="03000509000000000000" pitchFamily="65" charset="-120"/>
              </a:rPr>
              <a:t>6.6</a:t>
            </a:r>
            <a:r>
              <a:rPr lang="zh-TW" altLang="en-US" dirty="0">
                <a:latin typeface="標楷體" panose="03000509000000000000" pitchFamily="65" charset="-120"/>
                <a:ea typeface="標楷體" panose="03000509000000000000" pitchFamily="65" charset="-120"/>
              </a:rPr>
              <a:t>中的力導致，由此得到動態系統的運動方程式。</a:t>
            </a:r>
          </a:p>
        </p:txBody>
      </p:sp>
      <p:sp>
        <p:nvSpPr>
          <p:cNvPr id="7" name="文字方塊 6"/>
          <p:cNvSpPr txBox="1"/>
          <p:nvPr/>
        </p:nvSpPr>
        <p:spPr>
          <a:xfrm>
            <a:off x="838198" y="3802867"/>
            <a:ext cx="10515600" cy="523220"/>
          </a:xfrm>
          <a:prstGeom prst="rect">
            <a:avLst/>
          </a:prstGeom>
          <a:noFill/>
        </p:spPr>
        <p:txBody>
          <a:bodyPr wrap="square" rtlCol="0">
            <a:spAutoFit/>
          </a:bodyPr>
          <a:lstStyle/>
          <a:p>
            <a:r>
              <a:rPr lang="zh-TW" altLang="en-US" sz="2800" dirty="0" smtClean="0">
                <a:latin typeface="標楷體" panose="03000509000000000000" pitchFamily="65" charset="-120"/>
                <a:ea typeface="標楷體" panose="03000509000000000000" pitchFamily="65" charset="-120"/>
              </a:rPr>
              <a:t>為了</a:t>
            </a:r>
            <a:r>
              <a:rPr lang="zh-TW" altLang="en-US" sz="2800" dirty="0">
                <a:latin typeface="標楷體" panose="03000509000000000000" pitchFamily="65" charset="-120"/>
                <a:ea typeface="標楷體" panose="03000509000000000000" pitchFamily="65" charset="-120"/>
              </a:rPr>
              <a:t>做拉式轉換我們稍微整理方程式。</a:t>
            </a:r>
          </a:p>
        </p:txBody>
      </p:sp>
      <p:pic>
        <p:nvPicPr>
          <p:cNvPr id="5" name="圖片 4"/>
          <p:cNvPicPr>
            <a:picLocks noChangeAspect="1"/>
          </p:cNvPicPr>
          <p:nvPr/>
        </p:nvPicPr>
        <p:blipFill>
          <a:blip r:embed="rId2"/>
          <a:stretch>
            <a:fillRect/>
          </a:stretch>
        </p:blipFill>
        <p:spPr>
          <a:xfrm>
            <a:off x="838200" y="2915039"/>
            <a:ext cx="5810034" cy="750873"/>
          </a:xfrm>
          <a:prstGeom prst="rect">
            <a:avLst/>
          </a:prstGeom>
        </p:spPr>
      </p:pic>
      <p:pic>
        <p:nvPicPr>
          <p:cNvPr id="6" name="圖片 5"/>
          <p:cNvPicPr>
            <a:picLocks noChangeAspect="1"/>
          </p:cNvPicPr>
          <p:nvPr/>
        </p:nvPicPr>
        <p:blipFill>
          <a:blip r:embed="rId3"/>
          <a:stretch>
            <a:fillRect/>
          </a:stretch>
        </p:blipFill>
        <p:spPr>
          <a:xfrm>
            <a:off x="838198" y="4463789"/>
            <a:ext cx="3615575" cy="941872"/>
          </a:xfrm>
          <a:prstGeom prst="rect">
            <a:avLst/>
          </a:prstGeom>
        </p:spPr>
      </p:pic>
      <p:sp>
        <p:nvSpPr>
          <p:cNvPr id="12" name="文字方塊 11"/>
          <p:cNvSpPr txBox="1"/>
          <p:nvPr/>
        </p:nvSpPr>
        <p:spPr>
          <a:xfrm>
            <a:off x="4453773" y="4703892"/>
            <a:ext cx="825867" cy="400110"/>
          </a:xfrm>
          <a:prstGeom prst="rect">
            <a:avLst/>
          </a:prstGeom>
          <a:noFill/>
        </p:spPr>
        <p:txBody>
          <a:bodyPr wrap="none" rtlCol="0">
            <a:spAutoFit/>
          </a:bodyPr>
          <a:lstStyle/>
          <a:p>
            <a:r>
              <a:rPr lang="en-US" altLang="zh-TW" sz="2000" dirty="0" smtClean="0">
                <a:latin typeface="標楷體" panose="03000509000000000000" pitchFamily="65" charset="-120"/>
                <a:ea typeface="標楷體" panose="03000509000000000000" pitchFamily="65" charset="-120"/>
              </a:rPr>
              <a:t>(6.8)</a:t>
            </a:r>
            <a:endParaRPr lang="zh-TW" altLang="en-US" sz="1600" dirty="0">
              <a:latin typeface="標楷體" panose="03000509000000000000" pitchFamily="65" charset="-120"/>
              <a:ea typeface="標楷體" panose="03000509000000000000" pitchFamily="65" charset="-120"/>
            </a:endParaRPr>
          </a:p>
        </p:txBody>
      </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185863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3107176"/>
                <a:ext cx="10515600" cy="1200208"/>
              </a:xfrm>
            </p:spPr>
            <p:txBody>
              <a:bodyPr>
                <a:normAutofit lnSpcReduction="10000"/>
              </a:bodyPr>
              <a:lstStyle/>
              <a:p>
                <a:pPr marL="0" indent="0">
                  <a:buNone/>
                </a:pPr>
                <a:r>
                  <a:rPr lang="zh-TW" altLang="en-US" dirty="0" smtClean="0">
                    <a:latin typeface="標楷體" panose="03000509000000000000" pitchFamily="65" charset="-120"/>
                    <a:ea typeface="標楷體" panose="03000509000000000000" pitchFamily="65" charset="-120"/>
                  </a:rPr>
                  <a:t>當</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smtClean="0">
                    <a:latin typeface="標楷體" panose="03000509000000000000" pitchFamily="65" charset="-120"/>
                    <a:ea typeface="標楷體" panose="03000509000000000000" pitchFamily="65" charset="-120"/>
                  </a:rPr>
                  <a:t>出現</a:t>
                </a:r>
                <a:r>
                  <a:rPr lang="zh-TW" altLang="en-US" dirty="0">
                    <a:latin typeface="標楷體" panose="03000509000000000000" pitchFamily="65" charset="-120"/>
                    <a:ea typeface="標楷體" panose="03000509000000000000" pitchFamily="65" charset="-120"/>
                  </a:rPr>
                  <a:t>小變動時線性化可得</a:t>
                </a:r>
                <a:r>
                  <a:rPr lang="en-US" altLang="zh-TW" dirty="0">
                    <a:latin typeface="標楷體" panose="03000509000000000000" pitchFamily="65" charset="-120"/>
                    <a:ea typeface="標楷體" panose="03000509000000000000" pitchFamily="65" charset="-120"/>
                  </a:rPr>
                  <a:t>6.9</a:t>
                </a:r>
                <a:r>
                  <a:rPr lang="zh-TW" altLang="en-US" dirty="0">
                    <a:latin typeface="標楷體" panose="03000509000000000000" pitchFamily="65" charset="-120"/>
                    <a:ea typeface="標楷體" panose="03000509000000000000" pitchFamily="65" charset="-120"/>
                  </a:rPr>
                  <a:t>式。接下來當我們</a:t>
                </a:r>
                <a:r>
                  <a:rPr lang="zh-TW" altLang="en-US" dirty="0" smtClean="0">
                    <a:latin typeface="標楷體" panose="03000509000000000000" pitchFamily="65" charset="-120"/>
                    <a:ea typeface="標楷體" panose="03000509000000000000" pitchFamily="65" charset="-120"/>
                  </a:rPr>
                  <a:t>將</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smtClean="0">
                    <a:latin typeface="標楷體" panose="03000509000000000000" pitchFamily="65" charset="-120"/>
                    <a:ea typeface="標楷體" panose="03000509000000000000" pitchFamily="65" charset="-120"/>
                  </a:rPr>
                  <a:t>也就是球體</a:t>
                </a:r>
                <a:r>
                  <a:rPr lang="zh-TW" altLang="en-US" dirty="0">
                    <a:latin typeface="標楷體" panose="03000509000000000000" pitchFamily="65" charset="-120"/>
                    <a:ea typeface="標楷體" panose="03000509000000000000" pitchFamily="65" charset="-120"/>
                  </a:rPr>
                  <a:t>的質量慣性矩代入我們可以得到</a:t>
                </a:r>
                <a:r>
                  <a:rPr lang="en-US" altLang="zh-TW" dirty="0" smtClean="0">
                    <a:latin typeface="標楷體" panose="03000509000000000000" pitchFamily="65" charset="-120"/>
                    <a:ea typeface="標楷體" panose="03000509000000000000" pitchFamily="65" charset="-120"/>
                  </a:rPr>
                  <a:t>6.10</a:t>
                </a:r>
                <a:r>
                  <a:rPr lang="zh-TW" altLang="en-US" dirty="0" smtClean="0">
                    <a:latin typeface="標楷體" panose="03000509000000000000" pitchFamily="65" charset="-120"/>
                    <a:ea typeface="標楷體" panose="03000509000000000000" pitchFamily="65" charset="-120"/>
                  </a:rPr>
                  <a:t>式，</a:t>
                </a:r>
                <a:r>
                  <a:rPr lang="zh-TW" altLang="en-US" dirty="0">
                    <a:latin typeface="標楷體" panose="03000509000000000000" pitchFamily="65" charset="-120"/>
                    <a:ea typeface="標楷體" panose="03000509000000000000" pitchFamily="65" charset="-120"/>
                  </a:rPr>
                  <a:t>我們可以觀察到該系統的</a:t>
                </a:r>
                <a:r>
                  <a:rPr lang="zh-TW" altLang="en-US" dirty="0" smtClean="0">
                    <a:latin typeface="標楷體" panose="03000509000000000000" pitchFamily="65" charset="-120"/>
                    <a:ea typeface="標楷體" panose="03000509000000000000" pitchFamily="65" charset="-120"/>
                  </a:rPr>
                  <a:t>運動方程式</a:t>
                </a:r>
                <a:r>
                  <a:rPr lang="zh-TW" altLang="en-US" dirty="0">
                    <a:latin typeface="標楷體" panose="03000509000000000000" pitchFamily="65" charset="-120"/>
                    <a:ea typeface="標楷體" panose="03000509000000000000" pitchFamily="65" charset="-120"/>
                  </a:rPr>
                  <a:t>和該球體的半徑和質量無關。</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3107176"/>
                <a:ext cx="10515600" cy="1200208"/>
              </a:xfrm>
              <a:blipFill>
                <a:blip r:embed="rId2"/>
                <a:stretch>
                  <a:fillRect l="-1217" t="-12690" r="-986" b="-7107"/>
                </a:stretch>
              </a:blipFill>
            </p:spPr>
            <p:txBody>
              <a:bodyPr/>
              <a:lstStyle/>
              <a:p>
                <a:r>
                  <a:rPr lang="zh-TW" altLang="en-US">
                    <a:noFill/>
                  </a:rPr>
                  <a:t> </a:t>
                </a:r>
              </a:p>
            </p:txBody>
          </p:sp>
        </mc:Fallback>
      </mc:AlternateContent>
      <p:sp>
        <p:nvSpPr>
          <p:cNvPr id="4" name="文字方塊 3"/>
          <p:cNvSpPr txBox="1"/>
          <p:nvPr/>
        </p:nvSpPr>
        <p:spPr>
          <a:xfrm>
            <a:off x="838200" y="5220089"/>
            <a:ext cx="5262979" cy="461665"/>
          </a:xfrm>
          <a:prstGeom prst="rect">
            <a:avLst/>
          </a:prstGeom>
          <a:noFill/>
        </p:spPr>
        <p:txBody>
          <a:bodyPr wrap="none" rtlCol="0">
            <a:spAutoFit/>
          </a:bodyPr>
          <a:lstStyle/>
          <a:p>
            <a:r>
              <a:rPr lang="zh-TW" altLang="en-US" sz="2400" dirty="0" smtClean="0">
                <a:latin typeface="標楷體" panose="03000509000000000000" pitchFamily="65" charset="-120"/>
                <a:ea typeface="標楷體" panose="03000509000000000000" pitchFamily="65" charset="-120"/>
              </a:rPr>
              <a:t>最後</a:t>
            </a:r>
            <a:r>
              <a:rPr lang="zh-TW" altLang="en-US" sz="2400" dirty="0">
                <a:latin typeface="標楷體" panose="03000509000000000000" pitchFamily="65" charset="-120"/>
                <a:ea typeface="標楷體" panose="03000509000000000000" pitchFamily="65" charset="-120"/>
              </a:rPr>
              <a:t>我們對</a:t>
            </a:r>
            <a:r>
              <a:rPr lang="en-US" altLang="zh-TW" sz="2400" dirty="0">
                <a:latin typeface="標楷體" panose="03000509000000000000" pitchFamily="65" charset="-120"/>
                <a:ea typeface="標楷體" panose="03000509000000000000" pitchFamily="65" charset="-120"/>
              </a:rPr>
              <a:t>6.10</a:t>
            </a:r>
            <a:r>
              <a:rPr lang="zh-TW" altLang="en-US" sz="2400" dirty="0">
                <a:latin typeface="標楷體" panose="03000509000000000000" pitchFamily="65" charset="-120"/>
                <a:ea typeface="標楷體" panose="03000509000000000000" pitchFamily="65" charset="-120"/>
              </a:rPr>
              <a:t>作拉式轉換得到</a:t>
            </a:r>
            <a:r>
              <a:rPr lang="en-US" altLang="zh-TW" sz="2400" dirty="0">
                <a:latin typeface="標楷體" panose="03000509000000000000" pitchFamily="65" charset="-120"/>
                <a:ea typeface="標楷體" panose="03000509000000000000" pitchFamily="65" charset="-120"/>
              </a:rPr>
              <a:t>6.11 </a:t>
            </a:r>
            <a:endParaRPr lang="zh-TW" altLang="en-US" sz="2400"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1" name="文字方塊 10"/>
              <p:cNvSpPr txBox="1"/>
              <p:nvPr/>
            </p:nvSpPr>
            <p:spPr>
              <a:xfrm>
                <a:off x="956272" y="5885617"/>
                <a:ext cx="1978122" cy="440120"/>
              </a:xfrm>
              <a:prstGeom prst="rect">
                <a:avLst/>
              </a:prstGeom>
              <a:noFill/>
            </p:spPr>
            <p:txBody>
              <a:bodyPr wrap="square" lIns="0" tIns="0" rIns="0" bIns="0" rtlCol="0">
                <a:spAutoFit/>
              </a:bodyPr>
              <a:lstStyle/>
              <a:p>
                <a14:m>
                  <m:oMath xmlns:m="http://schemas.openxmlformats.org/officeDocument/2006/math">
                    <m:sSup>
                      <m:sSupPr>
                        <m:ctrlPr>
                          <a:rPr lang="zh-TW" altLang="en-US" sz="2000" i="1" smtClean="0">
                            <a:latin typeface="Cambria Math" panose="02040503050406030204" pitchFamily="18" charset="0"/>
                          </a:rPr>
                        </m:ctrlPr>
                      </m:sSupPr>
                      <m:e>
                        <m:r>
                          <a:rPr lang="zh-TW" altLang="en-US" sz="2000" i="1">
                            <a:latin typeface="Cambria Math" panose="02040503050406030204" pitchFamily="18" charset="0"/>
                          </a:rPr>
                          <m:t>𝑠</m:t>
                        </m:r>
                      </m:e>
                      <m:sup>
                        <m:r>
                          <a:rPr lang="zh-TW" altLang="en-US" sz="2000" i="0">
                            <a:latin typeface="Cambria Math" panose="02040503050406030204" pitchFamily="18" charset="0"/>
                          </a:rPr>
                          <m:t>2</m:t>
                        </m:r>
                      </m:sup>
                    </m:sSup>
                    <m:r>
                      <a:rPr lang="zh-TW" altLang="en-US" sz="2000" i="1">
                        <a:latin typeface="Cambria Math" panose="02040503050406030204" pitchFamily="18" charset="0"/>
                      </a:rPr>
                      <m:t>𝑋</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𝐴</m:t>
                        </m:r>
                      </m:e>
                      <m:sub>
                        <m:r>
                          <a:rPr lang="zh-TW" altLang="en-US" sz="2000" i="0">
                            <a:latin typeface="Cambria Math" panose="02040503050406030204" pitchFamily="18" charset="0"/>
                          </a:rPr>
                          <m:t>1</m:t>
                        </m:r>
                      </m:sub>
                    </m:sSub>
                  </m:oMath>
                </a14:m>
                <a:r>
                  <a:rPr lang="en-US" altLang="zh-TW" sz="2000" dirty="0" smtClean="0">
                    <a:latin typeface="標楷體" panose="03000509000000000000" pitchFamily="65" charset="-120"/>
                    <a:ea typeface="標楷體" panose="03000509000000000000" pitchFamily="65" charset="-120"/>
                  </a:rPr>
                  <a:t>(6.11)</a:t>
                </a:r>
                <a:endParaRPr lang="zh-TW" altLang="en-US" dirty="0">
                  <a:latin typeface="標楷體" panose="03000509000000000000" pitchFamily="65" charset="-120"/>
                  <a:ea typeface="標楷體" panose="03000509000000000000" pitchFamily="65" charset="-12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956272" y="5885617"/>
                <a:ext cx="1978122" cy="440120"/>
              </a:xfrm>
              <a:prstGeom prst="rect">
                <a:avLst/>
              </a:prstGeom>
              <a:blipFill>
                <a:blip r:embed="rId3"/>
                <a:stretch>
                  <a:fillRect t="-4110" r="-13889" b="-178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945189" y="4457978"/>
                <a:ext cx="1761991" cy="440120"/>
              </a:xfrm>
              <a:prstGeom prst="rect">
                <a:avLst/>
              </a:prstGeom>
              <a:noFill/>
            </p:spPr>
            <p:txBody>
              <a:bodyPr wrap="square" lIns="0" tIns="0" rIns="0" bIns="0" rtlCol="0">
                <a:spAutoFit/>
              </a:bodyPr>
              <a:lstStyle/>
              <a:p>
                <a14:m>
                  <m:oMath xmlns:m="http://schemas.openxmlformats.org/officeDocument/2006/math">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𝑥</m:t>
                        </m:r>
                      </m:e>
                    </m:acc>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𝛼</m:t>
                        </m:r>
                      </m:e>
                      <m:sub>
                        <m:r>
                          <a:rPr lang="zh-TW" altLang="en-US" sz="2000" i="0">
                            <a:latin typeface="Cambria Math" panose="02040503050406030204" pitchFamily="18" charset="0"/>
                          </a:rPr>
                          <m:t>1</m:t>
                        </m:r>
                      </m:sub>
                    </m:sSub>
                  </m:oMath>
                </a14:m>
                <a:r>
                  <a:rPr lang="en-US" altLang="zh-TW" sz="2000" dirty="0" smtClean="0">
                    <a:latin typeface="標楷體" panose="03000509000000000000" pitchFamily="65" charset="-120"/>
                    <a:ea typeface="標楷體" panose="03000509000000000000" pitchFamily="65" charset="-120"/>
                  </a:rPr>
                  <a:t>(6.10)</a:t>
                </a:r>
                <a:endParaRPr lang="zh-TW" altLang="en-US" sz="2000" dirty="0">
                  <a:latin typeface="標楷體" panose="03000509000000000000" pitchFamily="65" charset="-120"/>
                  <a:ea typeface="標楷體" panose="03000509000000000000" pitchFamily="65" charset="-12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945189" y="4457978"/>
                <a:ext cx="1761991" cy="440120"/>
              </a:xfrm>
              <a:prstGeom prst="rect">
                <a:avLst/>
              </a:prstGeom>
              <a:blipFill>
                <a:blip r:embed="rId4"/>
                <a:stretch>
                  <a:fillRect t="-4167" r="-15917" b="-194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836815" y="1833379"/>
                <a:ext cx="6825971" cy="490199"/>
              </a:xfrm>
              <a:prstGeom prst="rect">
                <a:avLst/>
              </a:prstGeom>
              <a:noFill/>
            </p:spPr>
            <p:txBody>
              <a:bodyPr wrap="none" rtlCol="0">
                <a:spAutoFit/>
              </a:bodyPr>
              <a:lstStyle/>
              <a:p>
                <a:r>
                  <a:rPr lang="zh-TW" altLang="en-US" sz="2400" dirty="0" smtClean="0">
                    <a:latin typeface="標楷體" panose="03000509000000000000" pitchFamily="65" charset="-120"/>
                    <a:ea typeface="標楷體" panose="03000509000000000000" pitchFamily="65" charset="-120"/>
                  </a:rPr>
                  <a:t>接下來</a:t>
                </a:r>
                <a:r>
                  <a:rPr lang="zh-TW" altLang="en-US" sz="2400" dirty="0">
                    <a:latin typeface="標楷體" panose="03000509000000000000" pitchFamily="65" charset="-120"/>
                    <a:ea typeface="標楷體" panose="03000509000000000000" pitchFamily="65" charset="-120"/>
                  </a:rPr>
                  <a:t>我們</a:t>
                </a:r>
                <a:r>
                  <a:rPr lang="zh-TW" altLang="en-US" sz="2400" dirty="0" smtClean="0">
                    <a:latin typeface="標楷體" panose="03000509000000000000" pitchFamily="65" charset="-120"/>
                    <a:ea typeface="標楷體" panose="03000509000000000000" pitchFamily="65" charset="-120"/>
                  </a:rPr>
                  <a:t>在</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𝑋</m:t>
                        </m:r>
                      </m:e>
                      <m:sub>
                        <m:r>
                          <a:rPr lang="en-US" altLang="zh-TW" sz="2400" i="1" smtClean="0">
                            <a:latin typeface="Cambria Math" panose="02040503050406030204" pitchFamily="18" charset="0"/>
                          </a:rPr>
                          <m:t>𝑝</m:t>
                        </m:r>
                      </m:sub>
                    </m:sSub>
                    <m:r>
                      <a:rPr lang="en-US" altLang="zh-TW" sz="2400" i="0" smtClean="0">
                        <a:latin typeface="Cambria Math" panose="02040503050406030204" pitchFamily="18" charset="0"/>
                      </a:rPr>
                      <m:t>=0</m:t>
                    </m:r>
                  </m:oMath>
                </a14:m>
                <a:r>
                  <a:rPr lang="en-US" altLang="zh-TW" sz="2400" dirty="0" smtClean="0">
                    <a:latin typeface="標楷體" panose="03000509000000000000" pitchFamily="65" charset="-120"/>
                    <a:ea typeface="標楷體" panose="03000509000000000000" pitchFamily="65" charset="-120"/>
                  </a:rPr>
                  <a:t>,</a:t>
                </a:r>
                <a:r>
                  <a:rPr lang="zh-TW" altLang="en-US" sz="2400" dirty="0" smtClean="0"/>
                  <a:t> </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zh-TW" altLang="en-US" sz="2400" i="0" smtClean="0">
                            <a:latin typeface="Cambria Math" panose="02040503050406030204" pitchFamily="18" charset="0"/>
                          </a:rPr>
                          <m:t>1</m:t>
                        </m:r>
                      </m:sub>
                    </m:sSub>
                    <m:r>
                      <a:rPr lang="zh-TW" altLang="en-US" sz="2400" i="0" smtClean="0">
                        <a:latin typeface="Cambria Math" panose="02040503050406030204" pitchFamily="18" charset="0"/>
                      </a:rPr>
                      <m:t>=0</m:t>
                    </m:r>
                  </m:oMath>
                </a14:m>
                <a:r>
                  <a:rPr lang="zh-TW" altLang="en-US" sz="2400" dirty="0" smtClean="0">
                    <a:latin typeface="標楷體" panose="03000509000000000000" pitchFamily="65" charset="-120"/>
                    <a:ea typeface="標楷體" panose="03000509000000000000" pitchFamily="65" charset="-120"/>
                  </a:rPr>
                  <a:t>對</a:t>
                </a:r>
                <a:r>
                  <a:rPr lang="en-US" altLang="zh-TW" sz="2400" dirty="0">
                    <a:latin typeface="標楷體" panose="03000509000000000000" pitchFamily="65" charset="-120"/>
                    <a:ea typeface="標楷體" panose="03000509000000000000" pitchFamily="65" charset="-120"/>
                  </a:rPr>
                  <a:t>6.8</a:t>
                </a:r>
                <a:r>
                  <a:rPr lang="zh-TW" altLang="en-US" sz="2400" dirty="0">
                    <a:latin typeface="標楷體" panose="03000509000000000000" pitchFamily="65" charset="-120"/>
                    <a:ea typeface="標楷體" panose="03000509000000000000" pitchFamily="65" charset="-120"/>
                  </a:rPr>
                  <a:t>式作線性化。 </a:t>
                </a:r>
              </a:p>
            </p:txBody>
          </p:sp>
        </mc:Choice>
        <mc:Fallback xmlns="">
          <p:sp>
            <p:nvSpPr>
              <p:cNvPr id="12" name="文字方塊 11"/>
              <p:cNvSpPr txBox="1">
                <a:spLocks noRot="1" noChangeAspect="1" noMove="1" noResize="1" noEditPoints="1" noAdjustHandles="1" noChangeArrowheads="1" noChangeShapeType="1" noTextEdit="1"/>
              </p:cNvSpPr>
              <p:nvPr/>
            </p:nvSpPr>
            <p:spPr>
              <a:xfrm>
                <a:off x="836815" y="1833379"/>
                <a:ext cx="6825971" cy="490199"/>
              </a:xfrm>
              <a:prstGeom prst="rect">
                <a:avLst/>
              </a:prstGeom>
              <a:blipFill>
                <a:blip r:embed="rId5"/>
                <a:stretch>
                  <a:fillRect l="-1339" t="-10000" b="-22500"/>
                </a:stretch>
              </a:blipFill>
            </p:spPr>
            <p:txBody>
              <a:bodyPr/>
              <a:lstStyle/>
              <a:p>
                <a:r>
                  <a:rPr lang="zh-TW" altLang="en-US">
                    <a:noFill/>
                  </a:rPr>
                  <a:t> </a:t>
                </a:r>
              </a:p>
            </p:txBody>
          </p:sp>
        </mc:Fallback>
      </mc:AlternateContent>
      <p:pic>
        <p:nvPicPr>
          <p:cNvPr id="13" name="圖片 12"/>
          <p:cNvPicPr>
            <a:picLocks noChangeAspect="1"/>
          </p:cNvPicPr>
          <p:nvPr/>
        </p:nvPicPr>
        <p:blipFill>
          <a:blip r:embed="rId6"/>
          <a:stretch>
            <a:fillRect/>
          </a:stretch>
        </p:blipFill>
        <p:spPr>
          <a:xfrm>
            <a:off x="836815" y="2401921"/>
            <a:ext cx="1683424" cy="673369"/>
          </a:xfrm>
          <a:prstGeom prst="rect">
            <a:avLst/>
          </a:prstGeom>
        </p:spPr>
      </p:pic>
      <p:sp>
        <p:nvSpPr>
          <p:cNvPr id="6" name="文字方塊 5"/>
          <p:cNvSpPr txBox="1"/>
          <p:nvPr/>
        </p:nvSpPr>
        <p:spPr>
          <a:xfrm>
            <a:off x="2707942" y="2553939"/>
            <a:ext cx="825867" cy="400110"/>
          </a:xfrm>
          <a:prstGeom prst="rect">
            <a:avLst/>
          </a:prstGeom>
          <a:noFill/>
        </p:spPr>
        <p:txBody>
          <a:bodyPr wrap="none" rtlCol="0">
            <a:spAutoFit/>
          </a:bodyPr>
          <a:lstStyle/>
          <a:p>
            <a:r>
              <a:rPr lang="en-US" altLang="zh-TW" sz="2000" dirty="0" smtClean="0">
                <a:latin typeface="標楷體" panose="03000509000000000000" pitchFamily="65" charset="-120"/>
                <a:ea typeface="標楷體" panose="03000509000000000000" pitchFamily="65" charset="-120"/>
              </a:rPr>
              <a:t>(6.9)</a:t>
            </a:r>
            <a:endParaRPr lang="zh-TW" altLang="en-US" sz="2000" dirty="0">
              <a:latin typeface="標楷體" panose="03000509000000000000" pitchFamily="65" charset="-120"/>
              <a:ea typeface="標楷體" panose="03000509000000000000" pitchFamily="65" charset="-120"/>
            </a:endParaRPr>
          </a:p>
        </p:txBody>
      </p:sp>
      <p:grpSp>
        <p:nvGrpSpPr>
          <p:cNvPr id="10" name="群組 9"/>
          <p:cNvGrpSpPr/>
          <p:nvPr/>
        </p:nvGrpSpPr>
        <p:grpSpPr>
          <a:xfrm>
            <a:off x="7662786" y="6105677"/>
            <a:ext cx="4377730" cy="646331"/>
            <a:chOff x="793422" y="5945045"/>
            <a:chExt cx="4377730" cy="646331"/>
          </a:xfrm>
        </p:grpSpPr>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5" name="文字方塊 14"/>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328556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在推導運動運動方程式後我們得到了平台角度和球的關係式，接 下來我們利用 </a:t>
            </a:r>
            <a:r>
              <a:rPr lang="en-US" altLang="zh-TW" dirty="0" err="1" smtClean="0">
                <a:latin typeface="標楷體" panose="03000509000000000000" pitchFamily="65" charset="-120"/>
                <a:ea typeface="標楷體" panose="03000509000000000000" pitchFamily="65" charset="-120"/>
              </a:rPr>
              <a:t>GeoGebra</a:t>
            </a:r>
            <a:r>
              <a:rPr lang="en-US" altLang="zh-TW" dirty="0" smtClean="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進行模擬得到馬達轉角和平台角度的關係圖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518" y="3060283"/>
            <a:ext cx="4713316" cy="3116680"/>
          </a:xfrm>
          <a:prstGeom prst="rect">
            <a:avLst/>
          </a:prstGeom>
        </p:spPr>
      </p:pic>
      <p:sp>
        <p:nvSpPr>
          <p:cNvPr id="5" name="文字方塊 4"/>
          <p:cNvSpPr txBox="1"/>
          <p:nvPr/>
        </p:nvSpPr>
        <p:spPr>
          <a:xfrm>
            <a:off x="5922127" y="6311900"/>
            <a:ext cx="3972098"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圖</a:t>
            </a:r>
            <a:r>
              <a:rPr lang="en-US" altLang="zh-TW" dirty="0" smtClean="0">
                <a:latin typeface="標楷體" panose="03000509000000000000" pitchFamily="65" charset="-120"/>
                <a:ea typeface="標楷體" panose="03000509000000000000" pitchFamily="65" charset="-120"/>
              </a:rPr>
              <a:t>6.2</a:t>
            </a:r>
            <a:r>
              <a:rPr lang="zh-TW" altLang="en-US" dirty="0" smtClean="0">
                <a:latin typeface="標楷體" panose="03000509000000000000" pitchFamily="65" charset="-120"/>
                <a:ea typeface="標楷體" panose="03000509000000000000" pitchFamily="65" charset="-120"/>
              </a:rPr>
              <a:t>：馬達</a:t>
            </a:r>
            <a:r>
              <a:rPr lang="zh-TW" altLang="en-US" dirty="0">
                <a:latin typeface="標楷體" panose="03000509000000000000" pitchFamily="65" charset="-120"/>
                <a:ea typeface="標楷體" panose="03000509000000000000" pitchFamily="65" charset="-120"/>
              </a:rPr>
              <a:t>轉角和平台角度的關係</a:t>
            </a:r>
            <a:r>
              <a:rPr lang="zh-TW" altLang="en-US" dirty="0" smtClean="0">
                <a:latin typeface="標楷體" panose="03000509000000000000" pitchFamily="65" charset="-120"/>
                <a:ea typeface="標楷體" panose="03000509000000000000" pitchFamily="65" charset="-120"/>
              </a:rPr>
              <a:t>圖</a:t>
            </a:r>
            <a:endParaRPr lang="zh-TW" altLang="en-US" dirty="0"/>
          </a:p>
        </p:txBody>
      </p:sp>
      <p:grpSp>
        <p:nvGrpSpPr>
          <p:cNvPr id="6" name="群組 5"/>
          <p:cNvGrpSpPr/>
          <p:nvPr/>
        </p:nvGrpSpPr>
        <p:grpSpPr>
          <a:xfrm>
            <a:off x="728583" y="6083025"/>
            <a:ext cx="4377730" cy="646331"/>
            <a:chOff x="793422" y="5945045"/>
            <a:chExt cx="4377730" cy="646331"/>
          </a:xfrm>
        </p:grpSpPr>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410947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408026"/>
          </a:xfrm>
        </p:spPr>
        <p:txBody>
          <a:bodyPr/>
          <a:lstStyle/>
          <a:p>
            <a:pPr marL="0" indent="0">
              <a:buNone/>
            </a:pPr>
            <a:r>
              <a:rPr lang="zh-TW" altLang="en-US" dirty="0">
                <a:latin typeface="標楷體" panose="03000509000000000000" pitchFamily="65" charset="-120"/>
                <a:ea typeface="標楷體" panose="03000509000000000000" pitchFamily="65" charset="-120"/>
              </a:rPr>
              <a:t>由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 </a:t>
            </a:r>
            <a:r>
              <a:rPr lang="zh-TW" altLang="en-US" dirty="0">
                <a:latin typeface="標楷體" panose="03000509000000000000" pitchFamily="65" charset="-120"/>
                <a:ea typeface="標楷體" panose="03000509000000000000" pitchFamily="65" charset="-120"/>
              </a:rPr>
              <a:t>可觀察到，超過</a:t>
            </a:r>
            <a:r>
              <a:rPr lang="zh-TW" altLang="en-US" dirty="0" smtClean="0">
                <a:latin typeface="標楷體" panose="03000509000000000000" pitchFamily="65" charset="-120"/>
                <a:ea typeface="標楷體" panose="03000509000000000000" pitchFamily="65" charset="-120"/>
              </a:rPr>
              <a:t>正</a:t>
            </a:r>
            <a:r>
              <a:rPr lang="en-US" altLang="zh-TW" dirty="0" smtClean="0">
                <a:latin typeface="標楷體" panose="03000509000000000000" pitchFamily="65" charset="-120"/>
                <a:ea typeface="標楷體" panose="03000509000000000000" pitchFamily="65" charset="-120"/>
              </a:rPr>
              <a:t>70</a:t>
            </a:r>
            <a:r>
              <a:rPr lang="zh-TW" altLang="en-US" dirty="0" smtClean="0">
                <a:latin typeface="標楷體" panose="03000509000000000000" pitchFamily="65" charset="-120"/>
                <a:ea typeface="標楷體" panose="03000509000000000000" pitchFamily="65" charset="-120"/>
              </a:rPr>
              <a:t>度</a:t>
            </a:r>
            <a:r>
              <a:rPr lang="zh-TW" altLang="en-US" dirty="0">
                <a:latin typeface="標楷體" panose="03000509000000000000" pitchFamily="65" charset="-120"/>
                <a:ea typeface="標楷體" panose="03000509000000000000" pitchFamily="65" charset="-120"/>
              </a:rPr>
              <a:t>的部分由於桿件設計反而造成</a:t>
            </a:r>
            <a:r>
              <a:rPr lang="zh-TW" altLang="en-US" dirty="0" smtClean="0">
                <a:latin typeface="標楷體" panose="03000509000000000000" pitchFamily="65" charset="-120"/>
                <a:ea typeface="標楷體" panose="03000509000000000000" pitchFamily="65" charset="-120"/>
              </a:rPr>
              <a:t>平台</a:t>
            </a:r>
            <a:r>
              <a:rPr lang="zh-TW" altLang="en-US" dirty="0">
                <a:latin typeface="標楷體" panose="03000509000000000000" pitchFamily="65" charset="-120"/>
                <a:ea typeface="標楷體" panose="03000509000000000000" pitchFamily="65" charset="-120"/>
              </a:rPr>
              <a:t>角度下降，故將該段行程捨棄，</a:t>
            </a:r>
            <a:r>
              <a:rPr lang="zh-TW" altLang="en-US" dirty="0" smtClean="0">
                <a:latin typeface="標楷體" panose="03000509000000000000" pitchFamily="65" charset="-120"/>
                <a:ea typeface="標楷體" panose="03000509000000000000" pitchFamily="65" charset="-120"/>
              </a:rPr>
              <a:t>利用</a:t>
            </a:r>
            <a:r>
              <a:rPr lang="en-US" altLang="zh-TW" dirty="0" smtClean="0">
                <a:latin typeface="標楷體" panose="03000509000000000000" pitchFamily="65" charset="-120"/>
                <a:ea typeface="標楷體" panose="03000509000000000000" pitchFamily="65" charset="-120"/>
              </a:rPr>
              <a:t>python</a:t>
            </a:r>
            <a:r>
              <a:rPr lang="zh-TW" altLang="en-US" dirty="0" smtClean="0">
                <a:latin typeface="標楷體" panose="03000509000000000000" pitchFamily="65" charset="-120"/>
                <a:ea typeface="標楷體" panose="03000509000000000000" pitchFamily="65" charset="-120"/>
              </a:rPr>
              <a:t>生成</a:t>
            </a:r>
            <a:r>
              <a:rPr lang="zh-TW" altLang="en-US" dirty="0">
                <a:latin typeface="標楷體" panose="03000509000000000000" pitchFamily="65" charset="-120"/>
                <a:ea typeface="標楷體" panose="03000509000000000000" pitchFamily="65" charset="-120"/>
              </a:rPr>
              <a:t>擬合曲線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得到</a:t>
            </a:r>
            <a:r>
              <a:rPr lang="zh-TW" altLang="en-US" dirty="0">
                <a:latin typeface="標楷體" panose="03000509000000000000" pitchFamily="65" charset="-120"/>
                <a:ea typeface="標楷體" panose="03000509000000000000" pitchFamily="65" charset="-120"/>
              </a:rPr>
              <a:t>馬達轉角和平台的關係式</a:t>
            </a:r>
            <a:r>
              <a:rPr lang="en-US" altLang="zh-TW" dirty="0">
                <a:latin typeface="標楷體" panose="03000509000000000000" pitchFamily="65" charset="-120"/>
                <a:ea typeface="標楷體" panose="03000509000000000000" pitchFamily="65" charset="-120"/>
              </a:rPr>
              <a:t>6.12</a:t>
            </a:r>
            <a:r>
              <a:rPr lang="zh-TW" altLang="en-US" dirty="0">
                <a:latin typeface="標楷體" panose="03000509000000000000" pitchFamily="65" charset="-120"/>
                <a:ea typeface="標楷體" panose="03000509000000000000" pitchFamily="65" charset="-120"/>
              </a:rPr>
              <a:t>。</a:t>
            </a:r>
          </a:p>
        </p:txBody>
      </p:sp>
      <p:sp>
        <p:nvSpPr>
          <p:cNvPr id="5" name="文字方塊 4"/>
          <p:cNvSpPr txBox="1"/>
          <p:nvPr/>
        </p:nvSpPr>
        <p:spPr>
          <a:xfrm>
            <a:off x="4663760" y="3414864"/>
            <a:ext cx="877685" cy="369332"/>
          </a:xfrm>
          <a:prstGeom prst="rect">
            <a:avLst/>
          </a:prstGeom>
          <a:noFill/>
        </p:spPr>
        <p:txBody>
          <a:bodyPr wrap="square" rtlCol="0">
            <a:spAutoFit/>
          </a:bodyPr>
          <a:lstStyle/>
          <a:p>
            <a:r>
              <a:rPr lang="en-US" altLang="zh-TW" dirty="0" smtClean="0">
                <a:latin typeface="標楷體" panose="03000509000000000000" pitchFamily="65" charset="-120"/>
                <a:ea typeface="標楷體" panose="03000509000000000000" pitchFamily="65" charset="-120"/>
              </a:rPr>
              <a:t>(6.12)</a:t>
            </a:r>
            <a:endParaRPr lang="zh-TW" altLang="en-US" dirty="0"/>
          </a:p>
        </p:txBody>
      </p:sp>
      <p:pic>
        <p:nvPicPr>
          <p:cNvPr id="6" name="圖片 5"/>
          <p:cNvPicPr>
            <a:picLocks noChangeAspect="1"/>
          </p:cNvPicPr>
          <p:nvPr/>
        </p:nvPicPr>
        <p:blipFill>
          <a:blip r:embed="rId2"/>
          <a:stretch>
            <a:fillRect/>
          </a:stretch>
        </p:blipFill>
        <p:spPr>
          <a:xfrm>
            <a:off x="838200" y="3366895"/>
            <a:ext cx="3825560" cy="465271"/>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03" y="3366895"/>
            <a:ext cx="5343698" cy="2758684"/>
          </a:xfrm>
          <a:prstGeom prst="rect">
            <a:avLst/>
          </a:prstGeom>
        </p:spPr>
      </p:pic>
      <p:sp>
        <p:nvSpPr>
          <p:cNvPr id="4" name="文字方塊 3"/>
          <p:cNvSpPr txBox="1"/>
          <p:nvPr/>
        </p:nvSpPr>
        <p:spPr>
          <a:xfrm>
            <a:off x="7723997" y="6125579"/>
            <a:ext cx="1915909"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smtClean="0">
                <a:latin typeface="標楷體" panose="03000509000000000000" pitchFamily="65" charset="-120"/>
                <a:ea typeface="標楷體" panose="03000509000000000000" pitchFamily="65" charset="-120"/>
              </a:rPr>
              <a:t>6.3</a:t>
            </a:r>
            <a:r>
              <a:rPr lang="zh-TW" altLang="en-US" dirty="0" smtClean="0">
                <a:latin typeface="標楷體" panose="03000509000000000000" pitchFamily="65" charset="-120"/>
                <a:ea typeface="標楷體" panose="03000509000000000000" pitchFamily="65" charset="-120"/>
              </a:rPr>
              <a:t>：擬</a:t>
            </a:r>
            <a:r>
              <a:rPr lang="zh-TW" altLang="en-US" dirty="0">
                <a:latin typeface="標楷體" panose="03000509000000000000" pitchFamily="65" charset="-120"/>
                <a:ea typeface="標楷體" panose="03000509000000000000" pitchFamily="65" charset="-120"/>
              </a:rPr>
              <a:t>合曲線</a:t>
            </a:r>
          </a:p>
        </p:txBody>
      </p:sp>
      <p:grpSp>
        <p:nvGrpSpPr>
          <p:cNvPr id="8" name="群組 7"/>
          <p:cNvGrpSpPr/>
          <p:nvPr/>
        </p:nvGrpSpPr>
        <p:grpSpPr>
          <a:xfrm>
            <a:off x="728583" y="6083025"/>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141292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設計理念</a:t>
            </a:r>
            <a:endParaRPr lang="zh-TW" altLang="en-US" dirty="0">
              <a:latin typeface="標楷體" panose="03000509000000000000" pitchFamily="65" charset="-120"/>
              <a:ea typeface="標楷體" panose="03000509000000000000" pitchFamily="65" charset="-120"/>
            </a:endParaRPr>
          </a:p>
        </p:txBody>
      </p:sp>
      <p:pic>
        <p:nvPicPr>
          <p:cNvPr id="7" name="內容版面配置區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12327"/>
            <a:ext cx="5181600" cy="3899154"/>
          </a:xfrm>
        </p:spPr>
      </p:pic>
      <p:pic>
        <p:nvPicPr>
          <p:cNvPr id="8" name="內容版面配置區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26478"/>
            <a:ext cx="5181600" cy="3670852"/>
          </a:xfrm>
        </p:spPr>
      </p:pic>
      <p:sp>
        <p:nvSpPr>
          <p:cNvPr id="9" name="文字方塊 8"/>
          <p:cNvSpPr txBox="1"/>
          <p:nvPr/>
        </p:nvSpPr>
        <p:spPr>
          <a:xfrm>
            <a:off x="836815" y="1424680"/>
            <a:ext cx="10515600" cy="707886"/>
          </a:xfrm>
          <a:prstGeom prst="rect">
            <a:avLst/>
          </a:prstGeom>
          <a:noFill/>
        </p:spPr>
        <p:txBody>
          <a:bodyPr wrap="square" rtlCol="0">
            <a:spAutoFit/>
          </a:bodyPr>
          <a:lstStyle/>
          <a:p>
            <a:r>
              <a:rPr lang="en-US" altLang="zh-TW"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我們</a:t>
            </a:r>
            <a:r>
              <a:rPr lang="zh-TW" altLang="en-US" sz="2000" dirty="0">
                <a:latin typeface="標楷體" panose="03000509000000000000" pitchFamily="65" charset="-120"/>
                <a:ea typeface="標楷體" panose="03000509000000000000" pitchFamily="65" charset="-120"/>
              </a:rPr>
              <a:t>以鋼球平衡台作為專題的主體，然後寫程式驅動雷射測距感</a:t>
            </a:r>
            <a:r>
              <a:rPr lang="zh-TW" altLang="en-US" sz="2000" dirty="0" smtClean="0">
                <a:latin typeface="標楷體" panose="03000509000000000000" pitchFamily="65" charset="-120"/>
                <a:ea typeface="標楷體" panose="03000509000000000000" pitchFamily="65" charset="-120"/>
              </a:rPr>
              <a:t>測器</a:t>
            </a:r>
            <a:r>
              <a:rPr lang="zh-TW" altLang="en-US" sz="2000" dirty="0">
                <a:latin typeface="標楷體" panose="03000509000000000000" pitchFamily="65" charset="-120"/>
                <a:ea typeface="標楷體" panose="03000509000000000000" pitchFamily="65" charset="-120"/>
              </a:rPr>
              <a:t>當鋼球遠離時</a:t>
            </a:r>
            <a:r>
              <a:rPr lang="en-US" altLang="zh-TW" sz="2000" dirty="0">
                <a:latin typeface="標楷體" panose="03000509000000000000" pitchFamily="65" charset="-120"/>
                <a:ea typeface="標楷體" panose="03000509000000000000" pitchFamily="65" charset="-120"/>
              </a:rPr>
              <a:t>platform</a:t>
            </a:r>
            <a:r>
              <a:rPr lang="zh-TW" altLang="en-US" sz="2000" dirty="0">
                <a:latin typeface="標楷體" panose="03000509000000000000" pitchFamily="65" charset="-120"/>
                <a:ea typeface="標楷體" panose="03000509000000000000" pitchFamily="65" charset="-120"/>
              </a:rPr>
              <a:t>，當鋼球靠近時</a:t>
            </a:r>
            <a:r>
              <a:rPr lang="en-US" altLang="zh-TW" sz="2000" dirty="0" smtClean="0">
                <a:latin typeface="標楷體" panose="03000509000000000000" pitchFamily="65" charset="-120"/>
                <a:ea typeface="標楷體" panose="03000509000000000000" pitchFamily="65" charset="-120"/>
              </a:rPr>
              <a:t>platform</a:t>
            </a:r>
            <a:r>
              <a:rPr lang="zh-TW" altLang="en-US" sz="2000" dirty="0" smtClean="0">
                <a:latin typeface="標楷體" panose="03000509000000000000" pitchFamily="65" charset="-120"/>
                <a:ea typeface="標楷體" panose="03000509000000000000" pitchFamily="65" charset="-120"/>
              </a:rPr>
              <a:t>放下</a:t>
            </a:r>
            <a:r>
              <a:rPr lang="zh-TW" altLang="en-US" sz="2000" dirty="0">
                <a:latin typeface="標楷體" panose="03000509000000000000" pitchFamily="65" charset="-120"/>
                <a:ea typeface="標楷體" panose="03000509000000000000" pitchFamily="65" charset="-120"/>
              </a:rPr>
              <a:t>，重複此動作直</a:t>
            </a:r>
            <a:r>
              <a:rPr lang="zh-TW" altLang="en-US" sz="2000" dirty="0" smtClean="0">
                <a:latin typeface="標楷體" panose="03000509000000000000" pitchFamily="65" charset="-120"/>
                <a:ea typeface="標楷體" panose="03000509000000000000" pitchFamily="65" charset="-120"/>
              </a:rPr>
              <a:t>至鋼</a:t>
            </a:r>
            <a:r>
              <a:rPr lang="zh-TW" altLang="en-US" sz="2000" dirty="0">
                <a:latin typeface="標楷體" panose="03000509000000000000" pitchFamily="65" charset="-120"/>
                <a:ea typeface="標楷體" panose="03000509000000000000" pitchFamily="65" charset="-120"/>
              </a:rPr>
              <a:t>球平衡台平衡。</a:t>
            </a:r>
          </a:p>
        </p:txBody>
      </p:sp>
      <p:grpSp>
        <p:nvGrpSpPr>
          <p:cNvPr id="6" name="群組 5"/>
          <p:cNvGrpSpPr/>
          <p:nvPr/>
        </p:nvGrpSpPr>
        <p:grpSpPr>
          <a:xfrm>
            <a:off x="728583" y="6132903"/>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417429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DAB95E-EB26-44CB-9472-56D24BFEA89D}"/>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組合</a:t>
            </a:r>
            <a:r>
              <a:rPr lang="en-US" altLang="zh-TW" dirty="0">
                <a:latin typeface="標楷體" panose="03000509000000000000" pitchFamily="65" charset="-120"/>
                <a:ea typeface="標楷體" panose="03000509000000000000" pitchFamily="65" charset="-120"/>
              </a:rPr>
              <a:t> 3D </a:t>
            </a:r>
            <a:r>
              <a:rPr lang="zh-TW" altLang="en-US" dirty="0">
                <a:latin typeface="標楷體" panose="03000509000000000000" pitchFamily="65" charset="-120"/>
                <a:ea typeface="標楷體" panose="03000509000000000000" pitchFamily="65" charset="-120"/>
              </a:rPr>
              <a:t>列印完成圖</a:t>
            </a:r>
          </a:p>
        </p:txBody>
      </p:sp>
      <p:sp>
        <p:nvSpPr>
          <p:cNvPr id="4" name="內容版面配置區 3"/>
          <p:cNvSpPr>
            <a:spLocks noGrp="1"/>
          </p:cNvSpPr>
          <p:nvPr>
            <p:ph sz="half" idx="1"/>
          </p:nvPr>
        </p:nvSpPr>
        <p:spPr/>
        <p:txBody>
          <a:bodyPr/>
          <a:lstStyle/>
          <a:p>
            <a:r>
              <a:rPr lang="zh-TW" altLang="en-US" dirty="0" smtClean="0">
                <a:latin typeface="標楷體" panose="03000509000000000000" pitchFamily="65" charset="-120"/>
                <a:ea typeface="標楷體" panose="03000509000000000000" pitchFamily="65" charset="-120"/>
              </a:rPr>
              <a:t>組合零件</a:t>
            </a:r>
            <a:r>
              <a:rPr lang="zh-TW" altLang="en-US" dirty="0">
                <a:latin typeface="標楷體" panose="03000509000000000000" pitchFamily="65" charset="-120"/>
                <a:ea typeface="標楷體" panose="03000509000000000000" pitchFamily="65" charset="-120"/>
              </a:rPr>
              <a:t>圖</a:t>
            </a:r>
          </a:p>
        </p:txBody>
      </p:sp>
      <p:sp>
        <p:nvSpPr>
          <p:cNvPr id="5" name="內容版面配置區 4"/>
          <p:cNvSpPr>
            <a:spLocks noGrp="1"/>
          </p:cNvSpPr>
          <p:nvPr>
            <p:ph sz="half" idx="2"/>
          </p:nvPr>
        </p:nvSpPr>
        <p:spPr/>
        <p:txBody>
          <a:bodyPr/>
          <a:lstStyle/>
          <a:p>
            <a:r>
              <a:rPr lang="zh-TW" altLang="en-US" dirty="0" smtClean="0">
                <a:latin typeface="標楷體" panose="03000509000000000000" pitchFamily="65" charset="-120"/>
                <a:ea typeface="標楷體" panose="03000509000000000000" pitchFamily="65" charset="-120"/>
              </a:rPr>
              <a:t>實體組合圖</a:t>
            </a:r>
            <a:endParaRPr lang="zh-TW" altLang="en-US" dirty="0">
              <a:latin typeface="標楷體" panose="03000509000000000000" pitchFamily="65" charset="-120"/>
              <a:ea typeface="標楷體" panose="03000509000000000000" pitchFamily="65" charset="-120"/>
            </a:endParaRPr>
          </a:p>
        </p:txBody>
      </p:sp>
      <p:pic>
        <p:nvPicPr>
          <p:cNvPr id="7" name="圖片 6"/>
          <p:cNvPicPr>
            <a:picLocks noChangeAspect="1"/>
          </p:cNvPicPr>
          <p:nvPr/>
        </p:nvPicPr>
        <p:blipFill>
          <a:blip r:embed="rId2"/>
          <a:stretch>
            <a:fillRect/>
          </a:stretch>
        </p:blipFill>
        <p:spPr>
          <a:xfrm>
            <a:off x="838200" y="2608854"/>
            <a:ext cx="5176844" cy="2786106"/>
          </a:xfrm>
          <a:prstGeom prst="rect">
            <a:avLst/>
          </a:prstGeom>
        </p:spPr>
      </p:pic>
      <p:pic>
        <p:nvPicPr>
          <p:cNvPr id="3" name="圖片 2"/>
          <p:cNvPicPr>
            <a:picLocks noChangeAspect="1"/>
          </p:cNvPicPr>
          <p:nvPr/>
        </p:nvPicPr>
        <p:blipFill>
          <a:blip r:embed="rId3"/>
          <a:stretch>
            <a:fillRect/>
          </a:stretch>
        </p:blipFill>
        <p:spPr>
          <a:xfrm>
            <a:off x="6172200" y="2608854"/>
            <a:ext cx="4584809" cy="3434499"/>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3780241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設計結果</a:t>
            </a:r>
            <a:endParaRPr lang="zh-TW" altLang="en-US" dirty="0">
              <a:latin typeface="標楷體" panose="03000509000000000000" pitchFamily="65" charset="-120"/>
              <a:ea typeface="標楷體" panose="03000509000000000000" pitchFamily="65" charset="-120"/>
            </a:endParaRPr>
          </a:p>
        </p:txBody>
      </p:sp>
      <p:sp>
        <p:nvSpPr>
          <p:cNvPr id="5" name="內容版面配置區 4"/>
          <p:cNvSpPr>
            <a:spLocks noGrp="1"/>
          </p:cNvSpPr>
          <p:nvPr>
            <p:ph idx="1"/>
          </p:nvPr>
        </p:nvSpPr>
        <p:spPr>
          <a:xfrm>
            <a:off x="838200" y="1825625"/>
            <a:ext cx="10515600" cy="2039793"/>
          </a:xfrm>
        </p:spPr>
        <p:txBody>
          <a:bodyPr>
            <a:normAutofit/>
          </a:bodyPr>
          <a:lstStyle/>
          <a:p>
            <a:pPr marL="0" indent="0">
              <a:buNone/>
            </a:pPr>
            <a:r>
              <a:rPr lang="en-US" altLang="zh-TW" sz="2400" dirty="0" smtClean="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在</a:t>
            </a:r>
            <a:r>
              <a:rPr lang="zh-TW" altLang="en-US" sz="2400" dirty="0">
                <a:latin typeface="標楷體" panose="03000509000000000000" pitchFamily="65" charset="-120"/>
                <a:ea typeface="標楷體" panose="03000509000000000000" pitchFamily="65" charset="-120"/>
              </a:rPr>
              <a:t>最終的版本由於紅外線時常檢測不到體積較小的鋼球，所以</a:t>
            </a:r>
            <a:r>
              <a:rPr lang="zh-TW" altLang="en-US" sz="2400" dirty="0" smtClean="0">
                <a:latin typeface="標楷體" panose="03000509000000000000" pitchFamily="65" charset="-120"/>
                <a:ea typeface="標楷體" panose="03000509000000000000" pitchFamily="65" charset="-120"/>
              </a:rPr>
              <a:t>我們採用</a:t>
            </a:r>
            <a:r>
              <a:rPr lang="zh-TW" altLang="en-US" sz="2400" dirty="0">
                <a:latin typeface="標楷體" panose="03000509000000000000" pitchFamily="65" charset="-120"/>
                <a:ea typeface="標楷體" panose="03000509000000000000" pitchFamily="65" charset="-120"/>
              </a:rPr>
              <a:t>體積更大的乒乓球來代替鋼球使整體系統更加完善，而系統控制</a:t>
            </a:r>
            <a:r>
              <a:rPr lang="zh-TW" altLang="en-US" sz="2400" dirty="0" smtClean="0">
                <a:latin typeface="標楷體" panose="03000509000000000000" pitchFamily="65" charset="-120"/>
                <a:ea typeface="標楷體" panose="03000509000000000000" pitchFamily="65" charset="-120"/>
              </a:rPr>
              <a:t>的部分</a:t>
            </a:r>
            <a:r>
              <a:rPr lang="zh-TW" altLang="en-US" sz="2400" dirty="0">
                <a:latin typeface="標楷體" panose="03000509000000000000" pitchFamily="65" charset="-120"/>
                <a:ea typeface="標楷體" panose="03000509000000000000" pitchFamily="65" charset="-120"/>
              </a:rPr>
              <a:t>我們藉由調整</a:t>
            </a:r>
            <a:r>
              <a:rPr lang="en-US" altLang="zh-TW" sz="2400" dirty="0" smtClean="0">
                <a:latin typeface="標楷體" panose="03000509000000000000" pitchFamily="65" charset="-120"/>
                <a:ea typeface="標楷體" panose="03000509000000000000" pitchFamily="65" charset="-120"/>
              </a:rPr>
              <a:t>PID</a:t>
            </a:r>
            <a:r>
              <a:rPr lang="zh-TW" altLang="en-US" sz="2400" dirty="0" smtClean="0">
                <a:latin typeface="標楷體" panose="03000509000000000000" pitchFamily="65" charset="-120"/>
                <a:ea typeface="標楷體" panose="03000509000000000000" pitchFamily="65" charset="-120"/>
              </a:rPr>
              <a:t>參數</a:t>
            </a:r>
            <a:r>
              <a:rPr lang="zh-TW" altLang="en-US" sz="2400" dirty="0">
                <a:latin typeface="標楷體" panose="03000509000000000000" pitchFamily="65" charset="-120"/>
                <a:ea typeface="標楷體" panose="03000509000000000000" pitchFamily="65" charset="-120"/>
              </a:rPr>
              <a:t>已盡可能讓系統趨近穩定，但穩定過後</a:t>
            </a:r>
            <a:r>
              <a:rPr lang="zh-TW" altLang="en-US" sz="2400" dirty="0" smtClean="0">
                <a:latin typeface="標楷體" panose="03000509000000000000" pitchFamily="65" charset="-120"/>
                <a:ea typeface="標楷體" panose="03000509000000000000" pitchFamily="65" charset="-120"/>
              </a:rPr>
              <a:t>還是會</a:t>
            </a:r>
            <a:r>
              <a:rPr lang="zh-TW" altLang="en-US" sz="2400" dirty="0">
                <a:latin typeface="標楷體" panose="03000509000000000000" pitchFamily="65" charset="-120"/>
                <a:ea typeface="標楷體" panose="03000509000000000000" pitchFamily="65" charset="-120"/>
              </a:rPr>
              <a:t>出現些微的震盪，我們猜測可能是因為</a:t>
            </a:r>
            <a:r>
              <a:rPr lang="en-US" altLang="zh-TW" sz="2400" dirty="0" smtClean="0">
                <a:latin typeface="標楷體" panose="03000509000000000000" pitchFamily="65" charset="-120"/>
                <a:ea typeface="標楷體" panose="03000509000000000000" pitchFamily="65" charset="-120"/>
              </a:rPr>
              <a:t>3D</a:t>
            </a:r>
            <a:r>
              <a:rPr lang="zh-TW" altLang="en-US" sz="2400" dirty="0" smtClean="0">
                <a:latin typeface="標楷體" panose="03000509000000000000" pitchFamily="65" charset="-120"/>
                <a:ea typeface="標楷體" panose="03000509000000000000" pitchFamily="65" charset="-120"/>
              </a:rPr>
              <a:t>列印</a:t>
            </a:r>
            <a:r>
              <a:rPr lang="zh-TW" altLang="en-US" sz="2400" dirty="0">
                <a:latin typeface="標楷體" panose="03000509000000000000" pitchFamily="65" charset="-120"/>
                <a:ea typeface="標楷體" panose="03000509000000000000" pitchFamily="65" charset="-120"/>
              </a:rPr>
              <a:t>的公差所導致。</a:t>
            </a:r>
          </a:p>
        </p:txBody>
      </p:sp>
      <mc:AlternateContent xmlns:mc="http://schemas.openxmlformats.org/markup-compatibility/2006" xmlns:a14="http://schemas.microsoft.com/office/drawing/2010/main">
        <mc:Choice Requires="a14">
          <p:sp>
            <p:nvSpPr>
              <p:cNvPr id="6" name="文字方塊 5"/>
              <p:cNvSpPr txBox="1"/>
              <p:nvPr/>
            </p:nvSpPr>
            <p:spPr>
              <a:xfrm>
                <a:off x="838200" y="4000355"/>
                <a:ext cx="10515600" cy="125739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在經過計算後，我們得到</a:t>
                </a:r>
                <a:r>
                  <a:rPr lang="zh-TW" altLang="en-US" sz="2400" dirty="0" smtClean="0">
                    <a:latin typeface="標楷體" panose="03000509000000000000" pitchFamily="65" charset="-120"/>
                    <a:ea typeface="標楷體" panose="03000509000000000000" pitchFamily="65" charset="-120"/>
                  </a:rPr>
                  <a:t>了</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𝑘</m:t>
                        </m:r>
                      </m:e>
                      <m:sub>
                        <m:r>
                          <a:rPr lang="zh-TW" altLang="en-US" sz="2400" i="1" smtClean="0">
                            <a:latin typeface="Cambria Math" panose="02040503050406030204" pitchFamily="18" charset="0"/>
                          </a:rPr>
                          <m:t>𝑝</m:t>
                        </m:r>
                      </m:sub>
                    </m:sSub>
                  </m:oMath>
                </a14:m>
                <a:r>
                  <a:rPr lang="en-US" altLang="zh-TW" sz="2400" dirty="0" smtClean="0">
                    <a:latin typeface="標楷體" panose="03000509000000000000" pitchFamily="65" charset="-120"/>
                    <a:ea typeface="標楷體" panose="03000509000000000000" pitchFamily="65" charset="-120"/>
                  </a:rPr>
                  <a:t>=38.5</a:t>
                </a:r>
                <a:r>
                  <a:rPr lang="zh-TW" altLang="en-US" sz="2400" dirty="0" smtClean="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𝑖</m:t>
                        </m:r>
                      </m:sub>
                    </m:sSub>
                  </m:oMath>
                </a14:m>
                <a:r>
                  <a:rPr lang="en-US" altLang="zh-TW" sz="2400" dirty="0" smtClean="0">
                    <a:latin typeface="標楷體" panose="03000509000000000000" pitchFamily="65" charset="-120"/>
                    <a:ea typeface="標楷體" panose="03000509000000000000" pitchFamily="65" charset="-120"/>
                  </a:rPr>
                  <a:t>=5.0</a:t>
                </a:r>
                <a:r>
                  <a:rPr lang="zh-TW" altLang="en-US" sz="2400" dirty="0" smtClean="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𝑑</m:t>
                        </m:r>
                      </m:sub>
                    </m:sSub>
                  </m:oMath>
                </a14:m>
                <a:r>
                  <a:rPr lang="en-US" altLang="zh-TW" sz="2400" dirty="0" smtClean="0">
                    <a:latin typeface="標楷體" panose="03000509000000000000" pitchFamily="65" charset="-120"/>
                    <a:ea typeface="標楷體" panose="03000509000000000000" pitchFamily="65" charset="-120"/>
                  </a:rPr>
                  <a:t>=31.5</a:t>
                </a:r>
                <a:r>
                  <a:rPr lang="zh-TW" altLang="en-US" sz="2400" dirty="0">
                    <a:latin typeface="標楷體" panose="03000509000000000000" pitchFamily="65" charset="-120"/>
                    <a:ea typeface="標楷體" panose="03000509000000000000" pitchFamily="65" charset="-120"/>
                  </a:rPr>
                  <a:t>。但由於</a:t>
                </a:r>
                <a:r>
                  <a:rPr lang="zh-TW" altLang="en-US" sz="2400" dirty="0" smtClean="0">
                    <a:latin typeface="標楷體" panose="03000509000000000000" pitchFamily="65" charset="-120"/>
                    <a:ea typeface="標楷體" panose="03000509000000000000" pitchFamily="65" charset="-120"/>
                  </a:rPr>
                  <a:t>系統</a:t>
                </a:r>
                <a:r>
                  <a:rPr lang="zh-TW" altLang="en-US" sz="2400" dirty="0">
                    <a:latin typeface="標楷體" panose="03000509000000000000" pitchFamily="65" charset="-120"/>
                    <a:ea typeface="標楷體" panose="03000509000000000000" pitchFamily="65" charset="-120"/>
                  </a:rPr>
                  <a:t>誤差</a:t>
                </a:r>
                <a:r>
                  <a:rPr lang="zh-TW" altLang="en-US" sz="2400" dirty="0" smtClean="0">
                    <a:latin typeface="標楷體" panose="03000509000000000000" pitchFamily="65" charset="-120"/>
                    <a:ea typeface="標楷體" panose="03000509000000000000" pitchFamily="65" charset="-120"/>
                  </a:rPr>
                  <a:t>，導致</a:t>
                </a:r>
                <a:r>
                  <a:rPr lang="zh-TW" altLang="en-US" sz="2400" dirty="0">
                    <a:latin typeface="標楷體" panose="03000509000000000000" pitchFamily="65" charset="-120"/>
                    <a:ea typeface="標楷體" panose="03000509000000000000" pitchFamily="65" charset="-120"/>
                  </a:rPr>
                  <a:t>系統平衡較慢，因此我們進行手動調整得到控制參數</a:t>
                </a:r>
                <a:r>
                  <a:rPr lang="zh-TW" altLang="en-US" sz="2400" dirty="0" smtClean="0">
                    <a:latin typeface="標楷體" panose="03000509000000000000" pitchFamily="65" charset="-120"/>
                    <a:ea typeface="標楷體" panose="03000509000000000000" pitchFamily="65" charset="-120"/>
                  </a:rPr>
                  <a:t>為</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𝑝</m:t>
                        </m:r>
                      </m:sub>
                    </m:sSub>
                  </m:oMath>
                </a14:m>
                <a:r>
                  <a:rPr lang="en-US" altLang="zh-TW" sz="2400" dirty="0" smtClean="0">
                    <a:latin typeface="標楷體" panose="03000509000000000000" pitchFamily="65" charset="-120"/>
                    <a:ea typeface="標楷體" panose="03000509000000000000" pitchFamily="65" charset="-120"/>
                  </a:rPr>
                  <a:t>=38.2</a:t>
                </a:r>
                <a:r>
                  <a:rPr lang="zh-TW" altLang="en-US" sz="24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𝑖</m:t>
                        </m:r>
                      </m:sub>
                    </m:sSub>
                  </m:oMath>
                </a14:m>
                <a:r>
                  <a:rPr lang="en-US" altLang="zh-TW" sz="2400" dirty="0" smtClean="0">
                    <a:latin typeface="標楷體" panose="03000509000000000000" pitchFamily="65" charset="-120"/>
                    <a:ea typeface="標楷體" panose="03000509000000000000" pitchFamily="65" charset="-120"/>
                  </a:rPr>
                  <a:t>=5.0</a:t>
                </a:r>
                <a:r>
                  <a:rPr lang="zh-TW" altLang="en-US" sz="24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𝑑</m:t>
                        </m:r>
                      </m:sub>
                    </m:sSub>
                  </m:oMath>
                </a14:m>
                <a:r>
                  <a:rPr lang="en-US" altLang="zh-TW" sz="2400" dirty="0" smtClean="0">
                    <a:latin typeface="標楷體" panose="03000509000000000000" pitchFamily="65" charset="-120"/>
                    <a:ea typeface="標楷體" panose="03000509000000000000" pitchFamily="65" charset="-120"/>
                  </a:rPr>
                  <a:t>=31.6</a:t>
                </a:r>
                <a:r>
                  <a:rPr lang="zh-TW" altLang="en-US" sz="2400" dirty="0">
                    <a:latin typeface="標楷體" panose="03000509000000000000" pitchFamily="65" charset="-120"/>
                    <a:ea typeface="標楷體" panose="03000509000000000000" pitchFamily="65" charset="-120"/>
                  </a:rPr>
                  <a:t>。</a:t>
                </a:r>
              </a:p>
            </p:txBody>
          </p:sp>
        </mc:Choice>
        <mc:Fallback xmlns="">
          <p:sp>
            <p:nvSpPr>
              <p:cNvPr id="6" name="文字方塊 5"/>
              <p:cNvSpPr txBox="1">
                <a:spLocks noRot="1" noChangeAspect="1" noMove="1" noResize="1" noEditPoints="1" noAdjustHandles="1" noChangeArrowheads="1" noChangeShapeType="1" noTextEdit="1"/>
              </p:cNvSpPr>
              <p:nvPr/>
            </p:nvSpPr>
            <p:spPr>
              <a:xfrm>
                <a:off x="838200" y="4000355"/>
                <a:ext cx="10515600" cy="1257395"/>
              </a:xfrm>
              <a:prstGeom prst="rect">
                <a:avLst/>
              </a:prstGeom>
              <a:blipFill>
                <a:blip r:embed="rId2"/>
                <a:stretch>
                  <a:fillRect l="-928" t="-3883" r="-3768" b="-10194"/>
                </a:stretch>
              </a:blipFill>
            </p:spPr>
            <p:txBody>
              <a:bodyPr/>
              <a:lstStyle/>
              <a:p>
                <a:r>
                  <a:rPr lang="zh-TW" altLang="en-US">
                    <a:noFill/>
                  </a:rPr>
                  <a:t> </a:t>
                </a:r>
              </a:p>
            </p:txBody>
          </p:sp>
        </mc:Fallback>
      </mc:AlternateContent>
      <p:grpSp>
        <p:nvGrpSpPr>
          <p:cNvPr id="7" name="群組 6"/>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239893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B5397-27B7-45A9-8359-9157B1D96FBB}"/>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B0E6F1F9-B966-4F52-B03D-896227CC106A}"/>
              </a:ext>
            </a:extLst>
          </p:cNvPr>
          <p:cNvSpPr>
            <a:spLocks noGrp="1"/>
          </p:cNvSpPr>
          <p:nvPr>
            <p:ph idx="1"/>
          </p:nvPr>
        </p:nvSpPr>
        <p:spPr/>
        <p:txBody>
          <a:bodyPr>
            <a:normAutofit fontScale="92500" lnSpcReduction="20000"/>
          </a:bodyPr>
          <a:lstStyle/>
          <a:p>
            <a:r>
              <a:rPr lang="zh-TW" altLang="en-US" dirty="0" smtClean="0">
                <a:latin typeface="標楷體" panose="03000509000000000000" pitchFamily="65" charset="-120"/>
                <a:ea typeface="標楷體" panose="03000509000000000000" pitchFamily="65" charset="-120"/>
              </a:rPr>
              <a:t>流程圖</a:t>
            </a:r>
            <a:endParaRPr lang="en-US" altLang="zh-TW" dirty="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GitHub</a:t>
            </a:r>
          </a:p>
          <a:p>
            <a:r>
              <a:rPr lang="en-US" altLang="zh-TW" dirty="0">
                <a:latin typeface="標楷體" panose="03000509000000000000" pitchFamily="65" charset="-120"/>
                <a:ea typeface="標楷體" panose="03000509000000000000" pitchFamily="65" charset="-120"/>
              </a:rPr>
              <a:t>ODOO PLM</a:t>
            </a:r>
            <a:r>
              <a:rPr lang="zh-TW" altLang="en-US" dirty="0" smtClean="0">
                <a:latin typeface="標楷體" panose="03000509000000000000" pitchFamily="65" charset="-120"/>
                <a:ea typeface="標楷體" panose="03000509000000000000" pitchFamily="65" charset="-120"/>
              </a:rPr>
              <a:t>模組</a:t>
            </a:r>
            <a:endParaRPr lang="en-US" altLang="zh-TW" dirty="0" smtClean="0">
              <a:latin typeface="標楷體" panose="03000509000000000000" pitchFamily="65" charset="-120"/>
              <a:ea typeface="標楷體" panose="03000509000000000000" pitchFamily="65" charset="-120"/>
            </a:endParaRPr>
          </a:p>
          <a:p>
            <a:r>
              <a:rPr lang="en-US" altLang="zh-TW" dirty="0" err="1" smtClean="0">
                <a:latin typeface="標楷體" panose="03000509000000000000" pitchFamily="65" charset="-120"/>
                <a:ea typeface="標楷體" panose="03000509000000000000" pitchFamily="65" charset="-120"/>
              </a:rPr>
              <a:t>LaTeX</a:t>
            </a:r>
            <a:endParaRPr lang="en-US" altLang="zh-TW" dirty="0" smtClean="0">
              <a:latin typeface="標楷體" panose="03000509000000000000" pitchFamily="65" charset="-120"/>
              <a:ea typeface="標楷體" panose="03000509000000000000" pitchFamily="65" charset="-120"/>
            </a:endParaRPr>
          </a:p>
          <a:p>
            <a:r>
              <a:rPr lang="en-US" altLang="zh-TW" dirty="0" err="1">
                <a:latin typeface="標楷體" panose="03000509000000000000" pitchFamily="65" charset="-120"/>
                <a:ea typeface="標楷體" panose="03000509000000000000" pitchFamily="65" charset="-120"/>
              </a:rPr>
              <a:t>GeoGebra</a:t>
            </a:r>
            <a:r>
              <a:rPr lang="en-US" altLang="zh-TW" dirty="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Classic</a:t>
            </a:r>
          </a:p>
          <a:p>
            <a:r>
              <a:rPr lang="zh-TW" altLang="en-US" dirty="0">
                <a:latin typeface="標楷體" panose="03000509000000000000" pitchFamily="65" charset="-120"/>
                <a:ea typeface="標楷體" panose="03000509000000000000" pitchFamily="65" charset="-120"/>
              </a:rPr>
              <a:t>案例研究：鋼球平衡台的</a:t>
            </a:r>
            <a:r>
              <a:rPr lang="zh-TW" altLang="en-US" dirty="0" smtClean="0">
                <a:latin typeface="標楷體" panose="03000509000000000000" pitchFamily="65" charset="-120"/>
                <a:ea typeface="標楷體" panose="03000509000000000000" pitchFamily="65" charset="-120"/>
              </a:rPr>
              <a:t>設計</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設計</a:t>
            </a:r>
            <a:r>
              <a:rPr lang="zh-TW" altLang="en-US" dirty="0" smtClean="0">
                <a:latin typeface="標楷體" panose="03000509000000000000" pitchFamily="65" charset="-120"/>
                <a:ea typeface="標楷體" panose="03000509000000000000" pitchFamily="65" charset="-120"/>
              </a:rPr>
              <a:t>理念</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組合</a:t>
            </a:r>
            <a:r>
              <a:rPr lang="en-US" altLang="zh-TW" dirty="0">
                <a:latin typeface="標楷體" panose="03000509000000000000" pitchFamily="65" charset="-120"/>
                <a:ea typeface="標楷體" panose="03000509000000000000" pitchFamily="65" charset="-120"/>
              </a:rPr>
              <a:t> 3D </a:t>
            </a:r>
            <a:r>
              <a:rPr lang="zh-TW" altLang="en-US" dirty="0">
                <a:latin typeface="標楷體" panose="03000509000000000000" pitchFamily="65" charset="-120"/>
                <a:ea typeface="標楷體" panose="03000509000000000000" pitchFamily="65" charset="-120"/>
              </a:rPr>
              <a:t>列印完成</a:t>
            </a:r>
            <a:r>
              <a:rPr lang="zh-TW" altLang="en-US" dirty="0" smtClean="0">
                <a:latin typeface="標楷體" panose="03000509000000000000" pitchFamily="65" charset="-120"/>
                <a:ea typeface="標楷體" panose="03000509000000000000" pitchFamily="65" charset="-120"/>
              </a:rPr>
              <a:t>圖</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設計</a:t>
            </a:r>
            <a:r>
              <a:rPr lang="zh-TW" altLang="en-US" dirty="0" smtClean="0">
                <a:latin typeface="標楷體" panose="03000509000000000000" pitchFamily="65" charset="-120"/>
                <a:ea typeface="標楷體" panose="03000509000000000000" pitchFamily="65" charset="-120"/>
              </a:rPr>
              <a:t>結果</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總結</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100353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D6B68-E9F8-485B-B2A5-8D896A746BFA}"/>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19B949CE-920A-4691-B188-E44CA3CEF3BD}"/>
              </a:ext>
            </a:extLst>
          </p:cNvPr>
          <p:cNvSpPr>
            <a:spLocks noGrp="1"/>
          </p:cNvSpPr>
          <p:nvPr>
            <p:ph idx="1"/>
          </p:nvPr>
        </p:nvSpPr>
        <p:spPr>
          <a:xfrm>
            <a:off x="838200" y="1825625"/>
            <a:ext cx="10515600" cy="4351338"/>
          </a:xfrm>
        </p:spPr>
        <p:txBody>
          <a:bodyPr>
            <a:normAutofit/>
          </a:bodyPr>
          <a:lstStyle/>
          <a:p>
            <a:pPr marL="0" indent="0">
              <a:buNone/>
            </a:pP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在本次的專題中，我們使用</a:t>
            </a:r>
            <a:r>
              <a:rPr lang="en-US" altLang="zh-TW" sz="2400" dirty="0">
                <a:latin typeface="標楷體" panose="03000509000000000000" pitchFamily="65" charset="-120"/>
                <a:ea typeface="標楷體" panose="03000509000000000000" pitchFamily="65" charset="-120"/>
              </a:rPr>
              <a:t>Odoo</a:t>
            </a:r>
            <a:r>
              <a:rPr lang="zh-TW" altLang="en-US" sz="2400" dirty="0">
                <a:latin typeface="標楷體" panose="03000509000000000000" pitchFamily="65" charset="-120"/>
                <a:ea typeface="標楷體" panose="03000509000000000000" pitchFamily="65" charset="-120"/>
              </a:rPr>
              <a:t>作為產品設計的基底</a:t>
            </a:r>
            <a:r>
              <a:rPr lang="zh-TW" altLang="en-US" sz="2400" dirty="0" smtClean="0">
                <a:latin typeface="標楷體" panose="03000509000000000000" pitchFamily="65" charset="-120"/>
                <a:ea typeface="標楷體" panose="03000509000000000000" pitchFamily="65" charset="-120"/>
              </a:rPr>
              <a:t>。</a:t>
            </a:r>
            <a:endParaRPr lang="en-US" altLang="zh-TW" sz="2400" dirty="0" smtClean="0">
              <a:latin typeface="標楷體" panose="03000509000000000000" pitchFamily="65" charset="-120"/>
              <a:ea typeface="標楷體" panose="03000509000000000000" pitchFamily="65" charset="-120"/>
            </a:endParaRPr>
          </a:p>
          <a:p>
            <a:pPr marL="0" indent="0">
              <a:buNone/>
            </a:pPr>
            <a:endParaRPr lang="en-US" altLang="zh-TW" sz="2400" dirty="0">
              <a:latin typeface="標楷體" panose="03000509000000000000" pitchFamily="65" charset="-120"/>
              <a:ea typeface="標楷體" panose="03000509000000000000" pitchFamily="65" charset="-120"/>
            </a:endParaRPr>
          </a:p>
          <a:p>
            <a:pPr marL="0" indent="0">
              <a:buNone/>
            </a:pP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結合</a:t>
            </a:r>
            <a:r>
              <a:rPr lang="en-US" altLang="zh-TW" sz="2400" dirty="0">
                <a:latin typeface="標楷體" panose="03000509000000000000" pitchFamily="65" charset="-120"/>
                <a:ea typeface="標楷體" panose="03000509000000000000" pitchFamily="65" charset="-120"/>
              </a:rPr>
              <a:t>SolidWorks</a:t>
            </a:r>
            <a:r>
              <a:rPr lang="zh-TW" altLang="en-US" sz="2400" dirty="0">
                <a:latin typeface="標楷體" panose="03000509000000000000" pitchFamily="65" charset="-120"/>
                <a:ea typeface="標楷體" panose="03000509000000000000" pitchFamily="65" charset="-120"/>
              </a:rPr>
              <a:t>設計零件、</a:t>
            </a:r>
            <a:r>
              <a:rPr lang="en-US" altLang="zh-TW" sz="2400" dirty="0" err="1">
                <a:latin typeface="標楷體" panose="03000509000000000000" pitchFamily="65" charset="-120"/>
                <a:ea typeface="標楷體" panose="03000509000000000000" pitchFamily="65" charset="-120"/>
              </a:rPr>
              <a:t>CoppeliaSim</a:t>
            </a:r>
            <a:r>
              <a:rPr lang="zh-TW" altLang="en-US" sz="2400" dirty="0">
                <a:latin typeface="標楷體" panose="03000509000000000000" pitchFamily="65" charset="-120"/>
                <a:ea typeface="標楷體" panose="03000509000000000000" pitchFamily="65" charset="-120"/>
              </a:rPr>
              <a:t>機構模擬、</a:t>
            </a:r>
            <a:r>
              <a:rPr lang="en-US" altLang="zh-TW" sz="2400" dirty="0">
                <a:latin typeface="標楷體" panose="03000509000000000000" pitchFamily="65" charset="-120"/>
                <a:ea typeface="標楷體" panose="03000509000000000000" pitchFamily="65" charset="-120"/>
              </a:rPr>
              <a:t>GitHub</a:t>
            </a:r>
            <a:r>
              <a:rPr lang="zh-TW" altLang="en-US" sz="2400" dirty="0">
                <a:latin typeface="標楷體" panose="03000509000000000000" pitchFamily="65" charset="-120"/>
                <a:ea typeface="標楷體" panose="03000509000000000000" pitchFamily="65" charset="-120"/>
              </a:rPr>
              <a:t>協同</a:t>
            </a:r>
            <a:r>
              <a:rPr lang="zh-TW" altLang="en-US" sz="2400" dirty="0" smtClean="0">
                <a:latin typeface="標楷體" panose="03000509000000000000" pitchFamily="65" charset="-120"/>
                <a:ea typeface="標楷體" panose="03000509000000000000" pitchFamily="65" charset="-120"/>
              </a:rPr>
              <a:t>。</a:t>
            </a:r>
            <a:endParaRPr lang="en-US" altLang="zh-TW" sz="2400" dirty="0" smtClean="0">
              <a:latin typeface="標楷體" panose="03000509000000000000" pitchFamily="65" charset="-120"/>
              <a:ea typeface="標楷體" panose="03000509000000000000" pitchFamily="65" charset="-120"/>
            </a:endParaRPr>
          </a:p>
          <a:p>
            <a:pPr marL="0" indent="0">
              <a:buNone/>
            </a:pPr>
            <a:endParaRPr lang="en-US" altLang="zh-TW" sz="2400" dirty="0">
              <a:latin typeface="標楷體" panose="03000509000000000000" pitchFamily="65" charset="-120"/>
              <a:ea typeface="標楷體" panose="03000509000000000000" pitchFamily="65" charset="-120"/>
            </a:endParaRPr>
          </a:p>
          <a:p>
            <a:pPr marL="0" indent="0">
              <a:buNone/>
            </a:pP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利用</a:t>
            </a:r>
            <a:r>
              <a:rPr lang="en-US" altLang="zh-TW" sz="2400" dirty="0" smtClean="0">
                <a:latin typeface="標楷體" panose="03000509000000000000" pitchFamily="65" charset="-120"/>
                <a:ea typeface="標楷體" panose="03000509000000000000" pitchFamily="65" charset="-120"/>
              </a:rPr>
              <a:t>ODOO</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PLM</a:t>
            </a:r>
            <a:r>
              <a:rPr lang="zh-TW" altLang="en-US" sz="2400" dirty="0" smtClean="0">
                <a:latin typeface="標楷體" panose="03000509000000000000" pitchFamily="65" charset="-120"/>
                <a:ea typeface="標楷體" panose="03000509000000000000" pitchFamily="65" charset="-120"/>
              </a:rPr>
              <a:t>模組方便管理產品生命週期，幫助我們模擬企業客製化產品的設計製造過程。</a:t>
            </a:r>
            <a:endParaRPr lang="en-US" altLang="zh-TW" sz="2400" dirty="0" smtClean="0">
              <a:latin typeface="標楷體" panose="03000509000000000000" pitchFamily="65" charset="-120"/>
              <a:ea typeface="標楷體" panose="03000509000000000000" pitchFamily="65" charset="-120"/>
            </a:endParaRPr>
          </a:p>
          <a:p>
            <a:pPr marL="0" indent="0">
              <a:buNone/>
            </a:pPr>
            <a:endParaRPr lang="en-US" altLang="zh-TW" sz="2400" dirty="0">
              <a:latin typeface="標楷體" panose="03000509000000000000" pitchFamily="65" charset="-120"/>
              <a:ea typeface="標楷體" panose="03000509000000000000" pitchFamily="65" charset="-120"/>
            </a:endParaRPr>
          </a:p>
          <a:p>
            <a:pPr marL="0" indent="0">
              <a:buNone/>
            </a:pP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在這個專題裡我們學到了每種程式不同功用，並使用各個程式的優缺點加以揉合後產生一加一大於二的功效。</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3811189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B5FBD-1288-4EED-99C6-27610C13E3AD}"/>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流程圖</a:t>
            </a:r>
          </a:p>
        </p:txBody>
      </p:sp>
      <p:sp>
        <p:nvSpPr>
          <p:cNvPr id="3" name="內容版面配置區 2">
            <a:extLst>
              <a:ext uri="{FF2B5EF4-FFF2-40B4-BE49-F238E27FC236}">
                <a16:creationId xmlns:a16="http://schemas.microsoft.com/office/drawing/2014/main" id="{FDEFC071-2B5A-4ACB-8B18-D26A76B3209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我們將藉由以下流程探討、研究、並分析協同工具在協同設計上</a:t>
            </a:r>
            <a:r>
              <a:rPr lang="zh-TW" altLang="en-US" dirty="0" smtClean="0">
                <a:latin typeface="標楷體" panose="03000509000000000000" pitchFamily="65" charset="-120"/>
                <a:ea typeface="標楷體" panose="03000509000000000000" pitchFamily="65" charset="-120"/>
              </a:rPr>
              <a:t>的應用</a:t>
            </a:r>
            <a:r>
              <a:rPr lang="zh-TW" altLang="en-US" dirty="0">
                <a:latin typeface="標楷體" panose="03000509000000000000" pitchFamily="65" charset="-120"/>
                <a:ea typeface="標楷體" panose="03000509000000000000" pitchFamily="65" charset="-120"/>
              </a:rPr>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731" y="2323290"/>
            <a:ext cx="6501572" cy="4534710"/>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7" name="文字方塊 6"/>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251952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60EB4-0F14-4335-9542-20377D692428}"/>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GitHub</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5C9B4C89-2BF0-4C66-AE11-A9E289D6A5CA}"/>
              </a:ext>
            </a:extLst>
          </p:cNvPr>
          <p:cNvSpPr>
            <a:spLocks noGrp="1"/>
          </p:cNvSpPr>
          <p:nvPr>
            <p:ph idx="1"/>
          </p:nvPr>
        </p:nvSpPr>
        <p:spPr/>
        <p:txBody>
          <a:bodyPr/>
          <a:lstStyle/>
          <a:p>
            <a:pPr marL="0" indent="0">
              <a:lnSpc>
                <a:spcPct val="150000"/>
              </a:lnSpc>
              <a:buNone/>
            </a:pPr>
            <a:r>
              <a:rPr lang="en-US" altLang="zh-TW" dirty="0">
                <a:latin typeface="標楷體" panose="03000509000000000000" pitchFamily="65" charset="-120"/>
                <a:ea typeface="標楷體" panose="03000509000000000000" pitchFamily="65" charset="-120"/>
              </a:rPr>
              <a:t>	GitHub </a:t>
            </a:r>
            <a:r>
              <a:rPr lang="zh-TW" altLang="en-US" dirty="0">
                <a:latin typeface="標楷體" panose="03000509000000000000" pitchFamily="65" charset="-120"/>
                <a:ea typeface="標楷體" panose="03000509000000000000" pitchFamily="65" charset="-120"/>
              </a:rPr>
              <a:t>是一個基於</a:t>
            </a:r>
            <a:r>
              <a:rPr lang="zh-TW" altLang="en-US" dirty="0" smtClean="0">
                <a:latin typeface="標楷體" panose="03000509000000000000" pitchFamily="65" charset="-120"/>
                <a:ea typeface="標楷體" panose="03000509000000000000" pitchFamily="65" charset="-120"/>
              </a:rPr>
              <a:t>網路的</a:t>
            </a:r>
            <a:r>
              <a:rPr lang="zh-TW" altLang="en-US" dirty="0">
                <a:latin typeface="標楷體" panose="03000509000000000000" pitchFamily="65" charset="-120"/>
                <a:ea typeface="標楷體" panose="03000509000000000000" pitchFamily="65" charset="-120"/>
              </a:rPr>
              <a:t>程式碼管理和協作平台，為開發者提供了一個集中式的位置來存儲、管理和共享他們的程式碼項目。它使用</a:t>
            </a:r>
            <a:r>
              <a:rPr lang="en-US" altLang="zh-TW" dirty="0">
                <a:latin typeface="標楷體" panose="03000509000000000000" pitchFamily="65" charset="-120"/>
                <a:ea typeface="標楷體" panose="03000509000000000000" pitchFamily="65" charset="-120"/>
              </a:rPr>
              <a:t>Git</a:t>
            </a:r>
            <a:r>
              <a:rPr lang="zh-TW" altLang="en-US" dirty="0">
                <a:latin typeface="標楷體" panose="03000509000000000000" pitchFamily="65" charset="-120"/>
                <a:ea typeface="標楷體" panose="03000509000000000000" pitchFamily="65" charset="-120"/>
              </a:rPr>
              <a:t>版本控制系統，允許用戶追蹤文件的變更、對其進行版本控制，並輕鬆地進行協作和交流。</a:t>
            </a:r>
          </a:p>
        </p:txBody>
      </p:sp>
      <p:pic>
        <p:nvPicPr>
          <p:cNvPr id="5" name="圖片 4">
            <a:extLst>
              <a:ext uri="{FF2B5EF4-FFF2-40B4-BE49-F238E27FC236}">
                <a16:creationId xmlns:a16="http://schemas.microsoft.com/office/drawing/2014/main" id="{D8E572E7-F417-4028-AF25-71EF303661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846067"/>
            <a:ext cx="3454400" cy="1280431"/>
          </a:xfrm>
          <a:prstGeom prst="rect">
            <a:avLst/>
          </a:prstGeom>
        </p:spPr>
      </p:pic>
      <p:grpSp>
        <p:nvGrpSpPr>
          <p:cNvPr id="7" name="群組 6">
            <a:extLst>
              <a:ext uri="{FF2B5EF4-FFF2-40B4-BE49-F238E27FC236}">
                <a16:creationId xmlns:a16="http://schemas.microsoft.com/office/drawing/2014/main" id="{24834012-EE65-4371-8D9A-D0E76838D290}"/>
              </a:ext>
            </a:extLst>
          </p:cNvPr>
          <p:cNvGrpSpPr/>
          <p:nvPr/>
        </p:nvGrpSpPr>
        <p:grpSpPr>
          <a:xfrm>
            <a:off x="6096000" y="5271155"/>
            <a:ext cx="2934109" cy="1281287"/>
            <a:chOff x="6096000" y="5030613"/>
            <a:chExt cx="2934109" cy="1281287"/>
          </a:xfrm>
        </p:grpSpPr>
        <p:pic>
          <p:nvPicPr>
            <p:cNvPr id="4" name="圖片 3">
              <a:extLst>
                <a:ext uri="{FF2B5EF4-FFF2-40B4-BE49-F238E27FC236}">
                  <a16:creationId xmlns:a16="http://schemas.microsoft.com/office/drawing/2014/main" id="{3C16E9C0-09C6-4E9E-8987-F8BB277F7C34}"/>
                </a:ext>
              </a:extLst>
            </p:cNvPr>
            <p:cNvPicPr>
              <a:picLocks noChangeAspect="1"/>
            </p:cNvPicPr>
            <p:nvPr/>
          </p:nvPicPr>
          <p:blipFill rotWithShape="1">
            <a:blip r:embed="rId3"/>
            <a:srcRect b="27297"/>
            <a:stretch/>
          </p:blipFill>
          <p:spPr>
            <a:xfrm>
              <a:off x="6096000" y="5030613"/>
              <a:ext cx="2934109" cy="1281287"/>
            </a:xfrm>
            <a:prstGeom prst="rect">
              <a:avLst/>
            </a:prstGeom>
          </p:spPr>
        </p:pic>
        <p:sp>
          <p:nvSpPr>
            <p:cNvPr id="6" name="框架 5">
              <a:extLst>
                <a:ext uri="{FF2B5EF4-FFF2-40B4-BE49-F238E27FC236}">
                  <a16:creationId xmlns:a16="http://schemas.microsoft.com/office/drawing/2014/main" id="{C0045381-5657-4533-8377-AF4817EDAC3A}"/>
                </a:ext>
              </a:extLst>
            </p:cNvPr>
            <p:cNvSpPr/>
            <p:nvPr/>
          </p:nvSpPr>
          <p:spPr>
            <a:xfrm>
              <a:off x="7332133" y="5630333"/>
              <a:ext cx="812800" cy="357543"/>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solidFill>
              </a:endParaRPr>
            </a:p>
          </p:txBody>
        </p:sp>
      </p:gr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3859097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ODOO PLM</a:t>
            </a:r>
            <a:r>
              <a:rPr lang="zh-TW" altLang="en-US" dirty="0">
                <a:latin typeface="標楷體" panose="03000509000000000000" pitchFamily="65" charset="-120"/>
                <a:ea typeface="標楷體" panose="03000509000000000000" pitchFamily="65" charset="-12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0" y="1825625"/>
            <a:ext cx="5257800" cy="4351338"/>
          </a:xfrm>
        </p:spPr>
        <p:txBody>
          <a:bodyPr>
            <a:normAutofit/>
          </a:bodyPr>
          <a:lstStyle/>
          <a:p>
            <a:pPr marL="0" indent="0">
              <a:buNone/>
            </a:pPr>
            <a:r>
              <a:rPr lang="en-US" altLang="zh-TW" dirty="0">
                <a:latin typeface="標楷體" panose="03000509000000000000" pitchFamily="65" charset="-120"/>
                <a:ea typeface="標楷體" panose="03000509000000000000" pitchFamily="65" charset="-120"/>
              </a:rPr>
              <a:t>	Odoo </a:t>
            </a:r>
            <a:r>
              <a:rPr lang="zh-TW" altLang="en-US" dirty="0">
                <a:latin typeface="標楷體" panose="03000509000000000000" pitchFamily="65" charset="-120"/>
                <a:ea typeface="標楷體" panose="03000509000000000000" pitchFamily="65" charset="-120"/>
              </a:rPr>
              <a:t>產品生命週期管理</a:t>
            </a:r>
            <a:r>
              <a:rPr lang="en-US" altLang="zh-TW" dirty="0">
                <a:latin typeface="標楷體" panose="03000509000000000000" pitchFamily="65" charset="-120"/>
                <a:ea typeface="標楷體" panose="03000509000000000000" pitchFamily="65" charset="-120"/>
              </a:rPr>
              <a:t>(PLM) </a:t>
            </a:r>
            <a:r>
              <a:rPr lang="zh-TW" altLang="en-US" dirty="0">
                <a:latin typeface="標楷體" panose="03000509000000000000" pitchFamily="65" charset="-120"/>
                <a:ea typeface="標楷體" panose="03000509000000000000" pitchFamily="65" charset="-120"/>
              </a:rPr>
              <a:t>模組可以幫助企業對於產品的生命週期管理：從客戶需求→ 設計開發→ 產品測試→ 大量生產→ 產品維護→ 產品停產下架。</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74"/>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68"/>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AC46AC89-F244-4CC0-BFBA-D6D0B3820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449617"/>
            <a:ext cx="5096666" cy="3397777"/>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3695143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ODOO PLM</a:t>
            </a:r>
            <a:r>
              <a:rPr lang="zh-TW" altLang="en-US" dirty="0">
                <a:latin typeface="標楷體" panose="03000509000000000000" pitchFamily="65" charset="-120"/>
                <a:ea typeface="標楷體" panose="03000509000000000000" pitchFamily="65" charset="-12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0" y="1825625"/>
            <a:ext cx="5147733" cy="4351338"/>
          </a:xfrm>
        </p:spPr>
        <p:txBody>
          <a:bodyPr>
            <a:normAutofit/>
          </a:bodyPr>
          <a:lstStyle/>
          <a:p>
            <a:pPr marL="0" indent="0">
              <a:buNone/>
            </a:pPr>
            <a:r>
              <a:rPr lang="en-US" altLang="zh-TW" dirty="0">
                <a:latin typeface="標楷體" panose="03000509000000000000" pitchFamily="65" charset="-120"/>
                <a:ea typeface="標楷體" panose="03000509000000000000" pitchFamily="65" charset="-120"/>
              </a:rPr>
              <a:t>	PLM </a:t>
            </a:r>
            <a:r>
              <a:rPr lang="zh-TW" altLang="en-US" dirty="0">
                <a:latin typeface="標楷體" panose="03000509000000000000" pitchFamily="65" charset="-120"/>
                <a:ea typeface="標楷體" panose="03000509000000000000" pitchFamily="65" charset="-120"/>
              </a:rPr>
              <a:t>模組中可以為這個工作項目指派負責人員以及完成所需時間，負責這個項目的人員就可以對進度進行提交、修改，每次項目提交都會以歷史紀錄保存，方便團隊追溯產品的修改紀錄。</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83"/>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77"/>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31458913-0BB3-45E2-A37C-00D69F243A5C}"/>
              </a:ext>
            </a:extLst>
          </p:cNvPr>
          <p:cNvPicPr>
            <a:picLocks noChangeAspect="1"/>
          </p:cNvPicPr>
          <p:nvPr/>
        </p:nvPicPr>
        <p:blipFill rotWithShape="1">
          <a:blip r:embed="rId3">
            <a:extLst>
              <a:ext uri="{28A0092B-C50C-407E-A947-70E740481C1C}">
                <a14:useLocalDpi xmlns:a14="http://schemas.microsoft.com/office/drawing/2010/main" val="0"/>
              </a:ext>
            </a:extLst>
          </a:blip>
          <a:srcRect l="-1" t="-860" r="33584" b="41885"/>
          <a:stretch/>
        </p:blipFill>
        <p:spPr>
          <a:xfrm>
            <a:off x="6096000" y="1825625"/>
            <a:ext cx="5655735" cy="2661708"/>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894244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F58A95-5745-4A57-8183-E57DAC80FD0B}"/>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LaTeX</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5DFD1E0D-95EE-406E-B094-0D93DB04F724}"/>
              </a:ext>
            </a:extLst>
          </p:cNvPr>
          <p:cNvSpPr>
            <a:spLocks noGrp="1"/>
          </p:cNvSpPr>
          <p:nvPr>
            <p:ph idx="1"/>
          </p:nvPr>
        </p:nvSpPr>
        <p:spPr>
          <a:xfrm>
            <a:off x="838200" y="1825625"/>
            <a:ext cx="5122333" cy="4351338"/>
          </a:xfrm>
        </p:spPr>
        <p:txBody>
          <a:bodyPr/>
          <a:lstStyle/>
          <a:p>
            <a:pPr marL="0" indent="0">
              <a:lnSpc>
                <a:spcPct val="100000"/>
              </a:lnSpc>
              <a:buNone/>
            </a:pPr>
            <a:r>
              <a:rPr lang="en-US" altLang="zh-TW" dirty="0">
                <a:latin typeface="標楷體" panose="03000509000000000000" pitchFamily="65" charset="-120"/>
                <a:ea typeface="標楷體" panose="03000509000000000000" pitchFamily="65" charset="-120"/>
              </a:rPr>
              <a:t>	LaTeX </a:t>
            </a:r>
            <a:r>
              <a:rPr lang="zh-TW" altLang="en-US" dirty="0">
                <a:latin typeface="標楷體" panose="03000509000000000000" pitchFamily="65" charset="-120"/>
                <a:ea typeface="標楷體" panose="03000509000000000000" pitchFamily="65" charset="-120"/>
              </a:rPr>
              <a:t>是一種專業的排版系統，通常用於製作科學、技術和</a:t>
            </a:r>
            <a:r>
              <a:rPr lang="zh-TW" altLang="en-US" dirty="0" smtClean="0">
                <a:latin typeface="標楷體" panose="03000509000000000000" pitchFamily="65" charset="-120"/>
                <a:ea typeface="標楷體" panose="03000509000000000000" pitchFamily="65" charset="-120"/>
              </a:rPr>
              <a:t>學術</a:t>
            </a:r>
            <a:r>
              <a:rPr lang="zh-TW" altLang="en-US" dirty="0">
                <a:latin typeface="標楷體" panose="03000509000000000000" pitchFamily="65" charset="-120"/>
                <a:ea typeface="標楷體" panose="03000509000000000000" pitchFamily="65" charset="-120"/>
              </a:rPr>
              <a:t>文檔，如論文、報告、書籍等。與常見的文字處理軟體，和 </a:t>
            </a:r>
            <a:r>
              <a:rPr lang="en-US" altLang="zh-TW" dirty="0">
                <a:latin typeface="標楷體" panose="03000509000000000000" pitchFamily="65" charset="-120"/>
                <a:ea typeface="標楷體" panose="03000509000000000000" pitchFamily="65" charset="-120"/>
              </a:rPr>
              <a:t>Microsoft Word </a:t>
            </a:r>
            <a:r>
              <a:rPr lang="zh-TW" altLang="en-US" dirty="0">
                <a:latin typeface="標楷體" panose="03000509000000000000" pitchFamily="65" charset="-120"/>
                <a:ea typeface="標楷體" panose="03000509000000000000" pitchFamily="65" charset="-120"/>
              </a:rPr>
              <a:t>相比，</a:t>
            </a:r>
            <a:r>
              <a:rPr lang="en-US" altLang="zh-TW" dirty="0">
                <a:latin typeface="標楷體" panose="03000509000000000000" pitchFamily="65" charset="-120"/>
                <a:ea typeface="標楷體" panose="03000509000000000000" pitchFamily="65" charset="-120"/>
              </a:rPr>
              <a:t>LaTeX </a:t>
            </a:r>
            <a:r>
              <a:rPr lang="zh-TW" altLang="en-US" dirty="0">
                <a:latin typeface="標楷體" panose="03000509000000000000" pitchFamily="65" charset="-120"/>
                <a:ea typeface="標楷體" panose="03000509000000000000" pitchFamily="65" charset="-120"/>
              </a:rPr>
              <a:t>以其強大的排版能力和對數學公式的支援而聞名。</a:t>
            </a:r>
          </a:p>
        </p:txBody>
      </p:sp>
      <p:pic>
        <p:nvPicPr>
          <p:cNvPr id="7" name="圖片 6">
            <a:extLst>
              <a:ext uri="{FF2B5EF4-FFF2-40B4-BE49-F238E27FC236}">
                <a16:creationId xmlns:a16="http://schemas.microsoft.com/office/drawing/2014/main" id="{D8D68E64-7981-492F-84BF-83C8CFA8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5167312"/>
            <a:ext cx="3490649" cy="1325563"/>
          </a:xfrm>
          <a:prstGeom prst="rect">
            <a:avLst/>
          </a:prstGeom>
        </p:spPr>
      </p:pic>
      <p:pic>
        <p:nvPicPr>
          <p:cNvPr id="9" name="圖片 8">
            <a:extLst>
              <a:ext uri="{FF2B5EF4-FFF2-40B4-BE49-F238E27FC236}">
                <a16:creationId xmlns:a16="http://schemas.microsoft.com/office/drawing/2014/main" id="{2416DFB5-681D-44B5-8255-05A3407F8E49}"/>
              </a:ext>
            </a:extLst>
          </p:cNvPr>
          <p:cNvPicPr>
            <a:picLocks noChangeAspect="1"/>
          </p:cNvPicPr>
          <p:nvPr/>
        </p:nvPicPr>
        <p:blipFill rotWithShape="1">
          <a:blip r:embed="rId3">
            <a:extLst>
              <a:ext uri="{28A0092B-C50C-407E-A947-70E740481C1C}">
                <a14:useLocalDpi xmlns:a14="http://schemas.microsoft.com/office/drawing/2010/main" val="0"/>
              </a:ext>
            </a:extLst>
          </a:blip>
          <a:srcRect l="34797" t="12222" r="8817" b="11975"/>
          <a:stretch/>
        </p:blipFill>
        <p:spPr>
          <a:xfrm>
            <a:off x="6231469" y="1116917"/>
            <a:ext cx="5630333" cy="5060046"/>
          </a:xfrm>
          <a:prstGeom prst="rect">
            <a:avLst/>
          </a:prstGeom>
        </p:spPr>
      </p:pic>
      <p:grpSp>
        <p:nvGrpSpPr>
          <p:cNvPr id="6" name="群組 5"/>
          <p:cNvGrpSpPr/>
          <p:nvPr/>
        </p:nvGrpSpPr>
        <p:grpSpPr>
          <a:xfrm>
            <a:off x="7484072" y="6169709"/>
            <a:ext cx="4377730" cy="646331"/>
            <a:chOff x="793422" y="5945045"/>
            <a:chExt cx="4377730" cy="646331"/>
          </a:xfrm>
        </p:grpSpPr>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660427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9C878-8B23-4964-BB36-F64A1CF47D66}"/>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GeoGebra Classic</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B6DE4BDF-CF8B-4B08-A9A3-629CA53E8ADE}"/>
              </a:ext>
            </a:extLst>
          </p:cNvPr>
          <p:cNvSpPr>
            <a:spLocks noGrp="1"/>
          </p:cNvSpPr>
          <p:nvPr>
            <p:ph idx="1"/>
          </p:nvPr>
        </p:nvSpPr>
        <p:spPr/>
        <p:txBody>
          <a:bodyPr/>
          <a:lstStyle/>
          <a:p>
            <a:pPr marL="0" indent="0">
              <a:buNone/>
            </a:pPr>
            <a:r>
              <a:rPr lang="en-US" altLang="zh-TW" dirty="0">
                <a:latin typeface="標楷體" panose="03000509000000000000" pitchFamily="65" charset="-120"/>
                <a:ea typeface="標楷體" panose="03000509000000000000" pitchFamily="65" charset="-120"/>
              </a:rPr>
              <a:t>	GeoGebra Classic</a:t>
            </a:r>
            <a:r>
              <a:rPr lang="zh-TW" altLang="en-US" dirty="0">
                <a:latin typeface="標楷體" panose="03000509000000000000" pitchFamily="65" charset="-120"/>
                <a:ea typeface="標楷體" panose="03000509000000000000" pitchFamily="65" charset="-120"/>
              </a:rPr>
              <a:t>是一款將幾何、代數、函數轉化成圖形的工具，我們利用這個軟體幫助我們計算和模擬馬達機構運作行程位置、速度。</a:t>
            </a:r>
          </a:p>
        </p:txBody>
      </p:sp>
      <p:pic>
        <p:nvPicPr>
          <p:cNvPr id="5" name="圖片 4">
            <a:extLst>
              <a:ext uri="{FF2B5EF4-FFF2-40B4-BE49-F238E27FC236}">
                <a16:creationId xmlns:a16="http://schemas.microsoft.com/office/drawing/2014/main" id="{4627AAF6-F0FB-4DB3-A95A-5D6ABA62F1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7523" y="429071"/>
            <a:ext cx="1197669" cy="1197669"/>
          </a:xfrm>
          <a:prstGeom prst="rect">
            <a:avLst/>
          </a:prstGeom>
        </p:spPr>
      </p:pic>
      <p:pic>
        <p:nvPicPr>
          <p:cNvPr id="7" name="圖片 6">
            <a:extLst>
              <a:ext uri="{FF2B5EF4-FFF2-40B4-BE49-F238E27FC236}">
                <a16:creationId xmlns:a16="http://schemas.microsoft.com/office/drawing/2014/main" id="{9F054FF7-2EDF-4A15-885B-63D262AFB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566" y="2683582"/>
            <a:ext cx="6193252" cy="3493381"/>
          </a:xfrm>
          <a:prstGeom prst="rect">
            <a:avLst/>
          </a:prstGeom>
        </p:spPr>
      </p:pic>
      <p:grpSp>
        <p:nvGrpSpPr>
          <p:cNvPr id="6" name="群組 5"/>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1564937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53F02-4021-4CE6-B683-E0F6C1B7E3D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A7110421-A1C5-4D19-8663-88D457832922}"/>
              </a:ext>
            </a:extLst>
          </p:cNvPr>
          <p:cNvSpPr>
            <a:spLocks noGrp="1"/>
          </p:cNvSpPr>
          <p:nvPr>
            <p:ph idx="1"/>
          </p:nvPr>
        </p:nvSpPr>
        <p:spPr>
          <a:xfrm>
            <a:off x="838200" y="1825625"/>
            <a:ext cx="10450484" cy="4351338"/>
          </a:xfrm>
        </p:spPr>
        <p:txBody>
          <a:bodyPr>
            <a:normAutofit lnSpcReduction="10000"/>
          </a:bodyPr>
          <a:lstStyle/>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在</a:t>
            </a:r>
            <a:r>
              <a:rPr lang="zh-TW" altLang="en-US" dirty="0">
                <a:latin typeface="標楷體" panose="03000509000000000000" pitchFamily="65" charset="-120"/>
                <a:ea typeface="標楷體" panose="03000509000000000000" pitchFamily="65" charset="-120"/>
              </a:rPr>
              <a:t>鋼球平衡台中我們會用到兩種不同領域的理論，數學系統模型</a:t>
            </a:r>
            <a:r>
              <a:rPr lang="zh-TW" altLang="en-US" dirty="0" smtClean="0">
                <a:latin typeface="標楷體" panose="03000509000000000000" pitchFamily="65" charset="-120"/>
                <a:ea typeface="標楷體" panose="03000509000000000000" pitchFamily="65" charset="-120"/>
              </a:rPr>
              <a:t>以牛頓</a:t>
            </a:r>
            <a:r>
              <a:rPr lang="zh-TW" altLang="en-US" dirty="0">
                <a:latin typeface="標楷體" panose="03000509000000000000" pitchFamily="65" charset="-120"/>
                <a:ea typeface="標楷體" panose="03000509000000000000" pitchFamily="65" charset="-120"/>
              </a:rPr>
              <a:t>力學推導運動方程式後使用拉</a:t>
            </a:r>
            <a:r>
              <a:rPr lang="zh-TW" altLang="en-US" dirty="0" smtClean="0">
                <a:latin typeface="標楷體" panose="03000509000000000000" pitchFamily="65" charset="-120"/>
                <a:ea typeface="標楷體" panose="03000509000000000000" pitchFamily="65" charset="-120"/>
              </a:rPr>
              <a:t>氏轉換</a:t>
            </a:r>
            <a:r>
              <a:rPr lang="zh-TW" altLang="en-US" dirty="0">
                <a:latin typeface="標楷體" panose="03000509000000000000" pitchFamily="65" charset="-120"/>
                <a:ea typeface="標楷體" panose="03000509000000000000" pitchFamily="65" charset="-120"/>
              </a:rPr>
              <a:t>將時域轉變成頻域，而另外一項就是自動控制中常見的 </a:t>
            </a:r>
            <a:r>
              <a:rPr lang="en-US" altLang="zh-TW" dirty="0">
                <a:latin typeface="標楷體" panose="03000509000000000000" pitchFamily="65" charset="-120"/>
                <a:ea typeface="標楷體" panose="03000509000000000000" pitchFamily="65" charset="-120"/>
              </a:rPr>
              <a:t>PID </a:t>
            </a:r>
            <a:r>
              <a:rPr lang="zh-TW" altLang="en-US" dirty="0">
                <a:latin typeface="標楷體" panose="03000509000000000000" pitchFamily="65" charset="-120"/>
                <a:ea typeface="標楷體" panose="03000509000000000000" pitchFamily="65" charset="-120"/>
              </a:rPr>
              <a:t>控制器。</a:t>
            </a:r>
            <a:endParaRPr lang="en-US" altLang="zh-TW" dirty="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6.1 </a:t>
            </a:r>
            <a:r>
              <a:rPr lang="zh-TW" altLang="en-US" dirty="0">
                <a:latin typeface="標楷體" panose="03000509000000000000" pitchFamily="65" charset="-120"/>
                <a:ea typeface="標楷體" panose="03000509000000000000" pitchFamily="65" charset="-120"/>
              </a:rPr>
              <a:t>數學系統</a:t>
            </a:r>
            <a:r>
              <a:rPr lang="zh-TW" altLang="en-US" dirty="0" smtClean="0">
                <a:latin typeface="標楷體" panose="03000509000000000000" pitchFamily="65" charset="-120"/>
                <a:ea typeface="標楷體" panose="03000509000000000000" pitchFamily="65" charset="-120"/>
              </a:rPr>
              <a:t>模型</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球體</a:t>
            </a:r>
            <a:r>
              <a:rPr lang="zh-TW" altLang="en-US" dirty="0">
                <a:latin typeface="標楷體" panose="03000509000000000000" pitchFamily="65" charset="-120"/>
                <a:ea typeface="標楷體" panose="03000509000000000000" pitchFamily="65" charset="-120"/>
              </a:rPr>
              <a:t>的動態是由物理定律推導出，以微分方程式來表達，我們將使用牛頓力學來得到球的運動方程式，並使用拉氏轉換解之。</a:t>
            </a:r>
            <a:endParaRPr lang="en-US" altLang="zh-TW" dirty="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6.1.1 </a:t>
            </a:r>
            <a:r>
              <a:rPr lang="zh-TW" altLang="en-US" dirty="0">
                <a:latin typeface="標楷體" panose="03000509000000000000" pitchFamily="65" charset="-120"/>
                <a:ea typeface="標楷體" panose="03000509000000000000" pitchFamily="65" charset="-120"/>
              </a:rPr>
              <a:t>簡化與</a:t>
            </a:r>
            <a:r>
              <a:rPr lang="zh-TW" altLang="en-US" dirty="0" smtClean="0">
                <a:latin typeface="標楷體" panose="03000509000000000000" pitchFamily="65" charset="-120"/>
                <a:ea typeface="標楷體" panose="03000509000000000000" pitchFamily="65" charset="-120"/>
              </a:rPr>
              <a:t>假設</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為了</a:t>
            </a:r>
            <a:r>
              <a:rPr lang="zh-TW" altLang="en-US" dirty="0">
                <a:latin typeface="標楷體" panose="03000509000000000000" pitchFamily="65" charset="-120"/>
                <a:ea typeface="標楷體" panose="03000509000000000000" pitchFamily="65" charset="-120"/>
              </a:rPr>
              <a:t>得到球在平板上的運動方程式我們需假設球的幾何型態是完全球形且均質、球在平台上只在 </a:t>
            </a:r>
            <a:r>
              <a:rPr lang="en-US" altLang="zh-TW" dirty="0">
                <a:latin typeface="標楷體" panose="03000509000000000000" pitchFamily="65" charset="-120"/>
                <a:ea typeface="標楷體" panose="03000509000000000000" pitchFamily="65" charset="-120"/>
              </a:rPr>
              <a:t>X </a:t>
            </a:r>
            <a:r>
              <a:rPr lang="zh-TW" altLang="en-US" dirty="0">
                <a:latin typeface="標楷體" panose="03000509000000000000" pitchFamily="65" charset="-120"/>
                <a:ea typeface="標楷體" panose="03000509000000000000" pitchFamily="65" charset="-120"/>
              </a:rPr>
              <a:t>方向移動、球在平台上只做滾動無滑動並且不考慮摩擦力。</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國立虎尾科技大學</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a:t>
              </a:r>
              <a:r>
                <a:rPr lang="zh-TW" altLang="en-US" dirty="0" smtClean="0">
                  <a:latin typeface="標楷體" panose="03000509000000000000" pitchFamily="65" charset="-120"/>
                  <a:ea typeface="標楷體" panose="03000509000000000000" pitchFamily="65" charset="-120"/>
                </a:rPr>
                <a:t>系暨精密機械工程科</a:t>
              </a:r>
              <a:endParaRPr lang="zh-TW" altLang="en-US" dirty="0">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38190591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1022</Words>
  <Application>Microsoft Office PowerPoint</Application>
  <PresentationFormat>寬螢幕</PresentationFormat>
  <Paragraphs>130</Paragraphs>
  <Slides>20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新細明體</vt:lpstr>
      <vt:lpstr>標楷體</vt:lpstr>
      <vt:lpstr>Arial</vt:lpstr>
      <vt:lpstr>Calibri</vt:lpstr>
      <vt:lpstr>Calibri Light</vt:lpstr>
      <vt:lpstr>Cambria Math</vt:lpstr>
      <vt:lpstr>Office 佈景主題</vt:lpstr>
      <vt:lpstr>國立虎尾科技大學 機械設計工程系暨精密機械工程科 專題製作報告</vt:lpstr>
      <vt:lpstr>目錄</vt:lpstr>
      <vt:lpstr>流程圖</vt:lpstr>
      <vt:lpstr>GitHub</vt:lpstr>
      <vt:lpstr>ODOO PLM模組</vt:lpstr>
      <vt:lpstr>ODOO PLM模組</vt:lpstr>
      <vt:lpstr>LaTeX</vt:lpstr>
      <vt:lpstr>GeoGebra Classic</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設計理念</vt:lpstr>
      <vt:lpstr>組合 3D 列印完成圖</vt:lpstr>
      <vt:lpstr>設計結果</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國立虎尾ㄎ</dc:title>
  <dc:creator>Windows 使用者</dc:creator>
  <cp:lastModifiedBy>Windows 使用者</cp:lastModifiedBy>
  <cp:revision>89</cp:revision>
  <dcterms:created xsi:type="dcterms:W3CDTF">2024-05-25T07:10:45Z</dcterms:created>
  <dcterms:modified xsi:type="dcterms:W3CDTF">2024-06-02T09:19:55Z</dcterms:modified>
</cp:coreProperties>
</file>