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5" r:id="rId20"/>
    <p:sldId id="264"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b="1" dirty="0">
                <a:latin typeface="標楷體" panose="03000509000000000000" pitchFamily="65" charset="-120"/>
                <a:ea typeface="標楷體" panose="03000509000000000000" pitchFamily="65" charset="-120"/>
              </a:rPr>
              <a:t>國立虎尾科技大學</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機械設計工程系暨精密機械工程科</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在協同設計上的應用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以鋼球平衡台設計為例</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963528" cy="2308324"/>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指導教授：嚴家銘  教授</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班級：四設計三乙</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學生：陳岳檉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(41023218)</a:t>
            </a:r>
            <a:b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蔡弦霖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(41023248)</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鄭立揚</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(41023251)</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謝鴻元</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(41023254)</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接下來我們將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9576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經過簡化整理後得到</a:t>
            </a:r>
            <a:r>
              <a:rPr lang="en-US" altLang="zh-TW" dirty="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63"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5480289" y="6276622"/>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：平台角度和球體位置的關係圖</a:t>
            </a:r>
            <a:endParaRPr lang="zh-TW" altLang="en-US" dirty="0"/>
          </a:p>
        </p:txBody>
      </p:sp>
      <p:grpSp>
        <p:nvGrpSpPr>
          <p:cNvPr id="10" name="群組 9"/>
          <p:cNvGrpSpPr/>
          <p:nvPr/>
        </p:nvGrpSpPr>
        <p:grpSpPr>
          <a:xfrm>
            <a:off x="728583" y="6083025"/>
            <a:ext cx="4377730" cy="646331"/>
            <a:chOff x="793422" y="5945045"/>
            <a:chExt cx="4377730" cy="646331"/>
          </a:xfrm>
        </p:grpSpPr>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2" name="文字方塊 11"/>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是球的質量慣性矩，</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是球相對於其初始位置在平台中心的角度，</a:t>
                </a:r>
                <a:r>
                  <a:rPr lang="en-US" altLang="zh-TW" dirty="0"/>
                  <a:t>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a:latin typeface="標楷體" panose="03000509000000000000" pitchFamily="65" charset="-120"/>
                    <a:ea typeface="標楷體" panose="03000509000000000000" pitchFamily="65" charset="-120"/>
                  </a:rPr>
                  <a:t>是來自平台對球的作用力，我們假設求在平台上並無滑動所以我們可以根據位置定義相對角度</a:t>
                </a:r>
                <a:r>
                  <a:rPr lang="en-US" altLang="zh-TW" dirty="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grpSp>
        <p:nvGrpSpPr>
          <p:cNvPr id="11" name="群組 10"/>
          <p:cNvGrpSpPr/>
          <p:nvPr/>
        </p:nvGrpSpPr>
        <p:grpSpPr>
          <a:xfrm>
            <a:off x="728583" y="6083025"/>
            <a:ext cx="4377730" cy="646331"/>
            <a:chOff x="793422" y="5945045"/>
            <a:chExt cx="4377730" cy="646331"/>
          </a:xfrm>
        </p:grpSpPr>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3" name="文字方塊 12"/>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式中的加速度和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出現小變動時線性化可得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也就是球體的質量慣性矩代入我們可以得到</a:t>
                </a:r>
                <a:r>
                  <a:rPr lang="en-US" altLang="zh-TW" dirty="0">
                    <a:latin typeface="標楷體" panose="03000509000000000000" pitchFamily="65" charset="-120"/>
                    <a:ea typeface="標楷體" panose="03000509000000000000" pitchFamily="65" charset="-120"/>
                  </a:rPr>
                  <a:t>6.10</a:t>
                </a:r>
                <a:r>
                  <a:rPr lang="zh-TW" altLang="en-US" dirty="0">
                    <a:latin typeface="標楷體" panose="03000509000000000000" pitchFamily="65" charset="-120"/>
                    <a:ea typeface="標楷體" panose="03000509000000000000" pitchFamily="65" charset="-120"/>
                  </a:rPr>
                  <a:t>式，我們可以觀察到該系統的運動方程式和該球體的半徑和質量無關。</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最後我們對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接下來我們在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a:latin typeface="標楷體" panose="03000509000000000000" pitchFamily="65" charset="-120"/>
                    <a:ea typeface="標楷體" panose="03000509000000000000" pitchFamily="65" charset="-120"/>
                  </a:rPr>
                  <a:t>,</a:t>
                </a:r>
                <a:r>
                  <a:rPr lang="zh-TW" altLang="en-US" sz="2400" dirty="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grpSp>
        <p:nvGrpSpPr>
          <p:cNvPr id="10" name="群組 9"/>
          <p:cNvGrpSpPr/>
          <p:nvPr/>
        </p:nvGrpSpPr>
        <p:grpSpPr>
          <a:xfrm>
            <a:off x="7662786" y="6105677"/>
            <a:ext cx="4377730" cy="646331"/>
            <a:chOff x="793422" y="5945045"/>
            <a:chExt cx="4377730" cy="646331"/>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5" name="文字方塊 14"/>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518" y="3060283"/>
            <a:ext cx="4713316" cy="3116680"/>
          </a:xfrm>
          <a:prstGeom prst="rect">
            <a:avLst/>
          </a:prstGeom>
        </p:spPr>
      </p:pic>
      <p:sp>
        <p:nvSpPr>
          <p:cNvPr id="5" name="文字方塊 4"/>
          <p:cNvSpPr txBox="1"/>
          <p:nvPr/>
        </p:nvSpPr>
        <p:spPr>
          <a:xfrm>
            <a:off x="5922127" y="6311900"/>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：馬達轉角和平台角度的關係圖</a:t>
            </a:r>
            <a:endParaRPr lang="zh-TW" altLang="en-US" dirty="0"/>
          </a:p>
        </p:txBody>
      </p:sp>
      <p:grpSp>
        <p:nvGrpSpPr>
          <p:cNvPr id="6" name="群組 5"/>
          <p:cNvGrpSpPr/>
          <p:nvPr/>
        </p:nvGrpSpPr>
        <p:grpSpPr>
          <a:xfrm>
            <a:off x="728583" y="6083025"/>
            <a:ext cx="4377730" cy="646331"/>
            <a:chOff x="793422" y="5945045"/>
            <a:chExt cx="4377730" cy="646331"/>
          </a:xfrm>
        </p:grpSpPr>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可觀察到，超過正</a:t>
            </a:r>
            <a:r>
              <a:rPr lang="en-US" altLang="zh-TW" dirty="0">
                <a:latin typeface="標楷體" panose="03000509000000000000" pitchFamily="65" charset="-120"/>
                <a:ea typeface="標楷體" panose="03000509000000000000" pitchFamily="65" charset="-120"/>
              </a:rPr>
              <a:t>70</a:t>
            </a:r>
            <a:r>
              <a:rPr lang="zh-TW" altLang="en-US" dirty="0">
                <a:latin typeface="標楷體" panose="03000509000000000000" pitchFamily="65" charset="-120"/>
                <a:ea typeface="標楷體" panose="03000509000000000000" pitchFamily="65" charset="-120"/>
              </a:rPr>
              <a:t>度的部分由於桿件設計反而造成平台角度下降，故將該段行程捨棄，利用</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生成擬合曲線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，得到馬達轉角和平台的關係式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：擬合曲線</a:t>
            </a:r>
          </a:p>
        </p:txBody>
      </p:sp>
      <p:grpSp>
        <p:nvGrpSpPr>
          <p:cNvPr id="8" name="群組 7"/>
          <p:cNvGrpSpPr/>
          <p:nvPr/>
        </p:nvGrpSpPr>
        <p:grpSpPr>
          <a:xfrm>
            <a:off x="728583" y="6083025"/>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設計理念</a:t>
            </a: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12327"/>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26478"/>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我們以鋼球平衡台作為專題的主體，然後寫程式驅動雷射測距感測器當鋼球遠離時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，當鋼球靠近時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放下，重複此動作直至鋼球平衡台平衡。</a:t>
            </a:r>
          </a:p>
        </p:txBody>
      </p:sp>
      <p:grpSp>
        <p:nvGrpSpPr>
          <p:cNvPr id="6" name="群組 5"/>
          <p:cNvGrpSpPr/>
          <p:nvPr/>
        </p:nvGrpSpPr>
        <p:grpSpPr>
          <a:xfrm>
            <a:off x="728583" y="6132903"/>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列印完成圖</a:t>
            </a:r>
          </a:p>
        </p:txBody>
      </p:sp>
      <p:sp>
        <p:nvSpPr>
          <p:cNvPr id="4" name="內容版面配置區 3"/>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組合零件圖</a:t>
            </a:r>
          </a:p>
        </p:txBody>
      </p:sp>
      <p:sp>
        <p:nvSpPr>
          <p:cNvPr id="5" name="內容版面配置區 4"/>
          <p:cNvSpPr>
            <a:spLocks noGrp="1"/>
          </p:cNvSpPr>
          <p:nvPr>
            <p:ph sz="half" idx="2"/>
          </p:nvPr>
        </p:nvSpPr>
        <p:spPr/>
        <p:txBody>
          <a:bodyPr/>
          <a:lstStyle/>
          <a:p>
            <a:r>
              <a:rPr lang="zh-TW" altLang="en-US" dirty="0">
                <a:latin typeface="標楷體" panose="03000509000000000000" pitchFamily="65" charset="-120"/>
                <a:ea typeface="標楷體" panose="03000509000000000000" pitchFamily="65" charset="-120"/>
              </a:rPr>
              <a:t>實體組合圖</a:t>
            </a: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78024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設計結果</a:t>
            </a: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在最終的版本由於紅外線時常檢測不到體積較小的鋼球，所以我們採用體積更大的乒乓球來代替鋼球使整體系統更加完善，而系統控制的部分我們藉由調整</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PID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參數已盡可能讓系統趨近穩定，但穩定過後還是會出現些微的震盪，我們猜測可能是因為</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列印的公差所導致。</a:t>
            </a:r>
          </a:p>
        </p:txBody>
      </p:sp>
      <mc:AlternateContent xmlns:mc="http://schemas.openxmlformats.org/markup-compatibility/2006" xmlns:a14="http://schemas.microsoft.com/office/drawing/2010/main">
        <mc:Choice Requires="a14">
          <p:sp>
            <p:nvSpPr>
              <p:cNvPr id="6" name="文字方塊 5"/>
              <p:cNvSpPr txBox="1"/>
              <p:nvPr/>
            </p:nvSpPr>
            <p:spPr>
              <a:xfrm>
                <a:off x="838200" y="4000355"/>
                <a:ext cx="10515600" cy="1257395"/>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在經過計算後，我們得到了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。但由於系統誤差，導致系統平衡較慢，因此我們進行手動調整得到控制參數為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p:txBody>
          </p:sp>
        </mc:Choice>
        <mc:Fallback xmlns="">
          <p:sp>
            <p:nvSpPr>
              <p:cNvPr id="6" name="文字方塊 5"/>
              <p:cNvSpPr txBox="1">
                <a:spLocks noRot="1" noChangeAspect="1" noMove="1" noResize="1" noEditPoints="1" noAdjustHandles="1" noChangeArrowheads="1" noChangeShapeType="1" noTextEdit="1"/>
              </p:cNvSpPr>
              <p:nvPr/>
            </p:nvSpPr>
            <p:spPr>
              <a:xfrm>
                <a:off x="838200" y="4000355"/>
                <a:ext cx="10515600" cy="1257395"/>
              </a:xfrm>
              <a:prstGeom prst="rect">
                <a:avLst/>
              </a:prstGeom>
              <a:blipFill>
                <a:blip r:embed="rId2"/>
                <a:stretch>
                  <a:fillRect l="-928" t="-3883" b="-10194"/>
                </a:stretch>
              </a:blipFill>
            </p:spPr>
            <p:txBody>
              <a:bodyPr/>
              <a:lstStyle/>
              <a:p>
                <a:r>
                  <a:rPr lang="zh-TW" altLang="en-US">
                    <a:noFill/>
                  </a:rPr>
                  <a:t> </a:t>
                </a:r>
              </a:p>
            </p:txBody>
          </p:sp>
        </mc:Fallback>
      </mc:AlternateContent>
      <p:grpSp>
        <p:nvGrpSpPr>
          <p:cNvPr id="7" name="群組 6"/>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39893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GitHub</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LaTeX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Classic</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案例研究：鋼球平衡台的設計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設計理念</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列印完成圖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總結</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在本次的專題中，我們使用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作為產品設計的基底。</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SolidWorks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設計零件、</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機構模擬、</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GitHub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協同。</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PLM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模組方便管理產品生命週期，幫助我們模擬企業客製化產品的設計製造過程。</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在這個專題裡我們學到了每種程式不同功用，並使用各個程式的優缺點加以揉合後產生一加一大於二的功效。</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118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我們將藉由以下流程探討、研究、並分析協同工具在協同設計上的應用。</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731" y="2323290"/>
            <a:ext cx="6501572" cy="4534710"/>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7" name="文字方塊 6"/>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GitHub</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GitHub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是一個基於網路的程式碼管理和協作平台，為開發者提供了一個集中式的位置來存儲、管理和共享他們的程式碼項目。它使用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46067"/>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590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Odoo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產品生命週期管理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74"/>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68"/>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49617"/>
            <a:ext cx="5096666" cy="3397777"/>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6951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1" y="1825625"/>
            <a:ext cx="5006788"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83"/>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77"/>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8942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LaTeX</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5122333" cy="4351338"/>
          </a:xfrm>
        </p:spPr>
        <p:txBody>
          <a:bodyPr/>
          <a:lstStyle/>
          <a:p>
            <a:pPr marL="0" indent="0">
              <a:lnSpc>
                <a:spcPct val="10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是一種專業的排版系統，通常用於製作科學、技術和學術文檔，如論文、報告、書籍等。與常見的文字處理軟體，和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Microsoft Word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相比，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pic>
        <p:nvPicPr>
          <p:cNvPr id="9" name="圖片 8">
            <a:extLst>
              <a:ext uri="{FF2B5EF4-FFF2-40B4-BE49-F238E27FC236}">
                <a16:creationId xmlns:a16="http://schemas.microsoft.com/office/drawing/2014/main" id="{2416DFB5-681D-44B5-8255-05A3407F8E49}"/>
              </a:ext>
            </a:extLst>
          </p:cNvPr>
          <p:cNvPicPr>
            <a:picLocks noChangeAspect="1"/>
          </p:cNvPicPr>
          <p:nvPr/>
        </p:nvPicPr>
        <p:blipFill rotWithShape="1">
          <a:blip r:embed="rId3">
            <a:extLst>
              <a:ext uri="{28A0092B-C50C-407E-A947-70E740481C1C}">
                <a14:useLocalDpi xmlns:a14="http://schemas.microsoft.com/office/drawing/2010/main" val="0"/>
              </a:ext>
            </a:extLst>
          </a:blip>
          <a:srcRect l="34797" t="12222" r="8817" b="11975"/>
          <a:stretch/>
        </p:blipFill>
        <p:spPr>
          <a:xfrm>
            <a:off x="6231469" y="1116917"/>
            <a:ext cx="5630333" cy="5060046"/>
          </a:xfrm>
          <a:prstGeom prst="rect">
            <a:avLst/>
          </a:prstGeom>
        </p:spPr>
      </p:pic>
      <p:grpSp>
        <p:nvGrpSpPr>
          <p:cNvPr id="6" name="群組 5"/>
          <p:cNvGrpSpPr/>
          <p:nvPr/>
        </p:nvGrpSpPr>
        <p:grpSpPr>
          <a:xfrm>
            <a:off x="7484072" y="6169709"/>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6604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GeoGebra Classic</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GeoGebra Classic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是一款將幾何、代數、函數轉化成圖形的工具，我們利用這個軟體幫助我們計算和模擬馬達機構運作行程位置、速度。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pic>
        <p:nvPicPr>
          <p:cNvPr id="7" name="圖片 6">
            <a:extLst>
              <a:ext uri="{FF2B5EF4-FFF2-40B4-BE49-F238E27FC236}">
                <a16:creationId xmlns:a16="http://schemas.microsoft.com/office/drawing/2014/main" id="{9F054FF7-2EDF-4A15-885B-63D262AFB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566" y="2818519"/>
            <a:ext cx="6193252" cy="3493381"/>
          </a:xfrm>
          <a:prstGeom prst="rect">
            <a:avLst/>
          </a:prstGeom>
        </p:spPr>
      </p:pic>
      <p:grpSp>
        <p:nvGrpSpPr>
          <p:cNvPr id="6" name="群組 5"/>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5649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在鋼球平衡台中我們會用到兩種不同領域的理論，數學系統模型以牛頓力學推導運動方程式後使用拉氏轉換將時域轉變成頻域，而另外一項就是自動控制中常見的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控制器。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數學系統模型</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球體的動態是由物理定律推導出，以微分方程式來表達，我們將使用牛頓力學來得到球的運動方程式，並使用拉氏轉換解之。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簡化與假設</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為了得到球在平板上的運動方程式我們需假設球的幾何型態是完全球形且均質、球在平台上只在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方向移動、球在平台上只做滾動無滑動並且不考慮摩擦力。</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TotalTime>
  <Words>1601</Words>
  <Application>Microsoft Office PowerPoint</Application>
  <PresentationFormat>寬螢幕</PresentationFormat>
  <Paragraphs>130</Paragraphs>
  <Slides>20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20</vt:i4>
      </vt:variant>
    </vt:vector>
  </HeadingPairs>
  <TitlesOfParts>
    <vt:vector size="28" baseType="lpstr">
      <vt:lpstr>新細明體</vt:lpstr>
      <vt:lpstr>標楷體</vt:lpstr>
      <vt:lpstr>Arial</vt:lpstr>
      <vt:lpstr>Calibri</vt:lpstr>
      <vt:lpstr>Calibri Light</vt:lpstr>
      <vt:lpstr>Cambria Math</vt:lpstr>
      <vt:lpstr>Times New Roman</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設計理念</vt:lpstr>
      <vt:lpstr>組合 3D 列印完成圖</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USER</cp:lastModifiedBy>
  <cp:revision>103</cp:revision>
  <dcterms:created xsi:type="dcterms:W3CDTF">2024-05-25T07:10:45Z</dcterms:created>
  <dcterms:modified xsi:type="dcterms:W3CDTF">2024-06-02T15:04:34Z</dcterms:modified>
</cp:coreProperties>
</file>