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5" r:id="rId20"/>
    <p:sldId id="26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dirty="0">
                <a:latin typeface="標楷體" panose="03000509000000000000" pitchFamily="65" charset="-120"/>
                <a:ea typeface="標楷體" panose="03000509000000000000" pitchFamily="65" charset="-120"/>
              </a:rPr>
              <a:t>國立虎尾科技大學</a:t>
            </a:r>
            <a:r>
              <a:rPr lang="en-US" altLang="zh-TW" sz="4000" dirty="0">
                <a:latin typeface="標楷體" panose="03000509000000000000" pitchFamily="65" charset="-120"/>
                <a:ea typeface="標楷體" panose="03000509000000000000" pitchFamily="65" charset="-120"/>
              </a:rPr>
              <a:t/>
            </a:r>
            <a:br>
              <a:rPr lang="en-US" altLang="zh-TW" sz="4000" dirty="0">
                <a:latin typeface="標楷體" panose="03000509000000000000" pitchFamily="65" charset="-120"/>
                <a:ea typeface="標楷體" panose="03000509000000000000" pitchFamily="65" charset="-120"/>
              </a:rPr>
            </a:br>
            <a:r>
              <a:rPr lang="zh-TW" altLang="en-US" sz="4000" dirty="0">
                <a:latin typeface="標楷體" panose="03000509000000000000" pitchFamily="65" charset="-120"/>
                <a:ea typeface="標楷體" panose="03000509000000000000" pitchFamily="65" charset="-120"/>
              </a:rPr>
              <a:t>機械設計工程系暨精密機械工程科</a:t>
            </a:r>
            <a:r>
              <a:rPr lang="en-US" altLang="zh-TW" sz="4000" dirty="0">
                <a:latin typeface="標楷體" panose="03000509000000000000" pitchFamily="65" charset="-120"/>
                <a:ea typeface="標楷體" panose="03000509000000000000" pitchFamily="65" charset="-120"/>
              </a:rPr>
              <a:t/>
            </a:r>
            <a:br>
              <a:rPr lang="en-US" altLang="zh-TW" sz="4000" dirty="0">
                <a:latin typeface="標楷體" panose="03000509000000000000" pitchFamily="65" charset="-120"/>
                <a:ea typeface="標楷體" panose="03000509000000000000" pitchFamily="65" charset="-120"/>
              </a:rPr>
            </a:br>
            <a:r>
              <a:rPr lang="zh-TW" altLang="en-US" sz="4000"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dirty="0">
                <a:latin typeface="標楷體" panose="03000509000000000000" pitchFamily="65" charset="-120"/>
                <a:ea typeface="標楷體" panose="03000509000000000000" pitchFamily="65" charset="-120"/>
              </a:rPr>
              <a:t>ODOO PLM </a:t>
            </a:r>
            <a:r>
              <a:rPr lang="zh-TW" altLang="en-US" dirty="0">
                <a:latin typeface="標楷體" panose="03000509000000000000" pitchFamily="65" charset="-120"/>
                <a:ea typeface="標楷體" panose="03000509000000000000" pitchFamily="65" charset="-120"/>
              </a:rPr>
              <a:t>在協同設計上的應用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以鋼球平衡台設計為例</a:t>
            </a:r>
          </a:p>
          <a:p>
            <a:r>
              <a:rPr lang="en-US" altLang="zh-TW" dirty="0">
                <a:latin typeface="標楷體" panose="03000509000000000000" pitchFamily="65" charset="-120"/>
                <a:ea typeface="標楷體" panose="03000509000000000000" pitchFamily="65" charset="-12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570208" cy="2308324"/>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指導教授：嚴家銘  教授</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班級：四設計三乙</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學生：陳岳檉</a:t>
            </a:r>
            <a:r>
              <a:rPr lang="en-US" altLang="zh-TW" sz="2400" dirty="0">
                <a:latin typeface="標楷體" panose="03000509000000000000" pitchFamily="65" charset="-120"/>
                <a:ea typeface="標楷體" panose="03000509000000000000" pitchFamily="65" charset="-120"/>
              </a:rPr>
              <a:t>(41023218)</a:t>
            </a:r>
            <a:br>
              <a:rPr lang="en-US" altLang="zh-TW" sz="2400" dirty="0">
                <a:latin typeface="標楷體" panose="03000509000000000000" pitchFamily="65" charset="-120"/>
                <a:ea typeface="標楷體" panose="03000509000000000000" pitchFamily="65" charset="-120"/>
              </a:rPr>
            </a:br>
            <a:r>
              <a:rPr lang="zh-TW" altLang="en-US" sz="2400" dirty="0">
                <a:latin typeface="標楷體" panose="03000509000000000000" pitchFamily="65" charset="-120"/>
                <a:ea typeface="標楷體" panose="03000509000000000000" pitchFamily="65" charset="-120"/>
              </a:rPr>
              <a:t>      蔡弦霖</a:t>
            </a:r>
            <a:r>
              <a:rPr lang="en-US" altLang="zh-TW" sz="2400" dirty="0">
                <a:latin typeface="標楷體" panose="03000509000000000000" pitchFamily="65" charset="-120"/>
                <a:ea typeface="標楷體" panose="03000509000000000000" pitchFamily="65" charset="-120"/>
              </a:rPr>
              <a:t>(41023248)</a:t>
            </a:r>
          </a:p>
          <a:p>
            <a:r>
              <a:rPr lang="zh-TW" altLang="en-US" sz="2400" dirty="0">
                <a:latin typeface="標楷體" panose="03000509000000000000" pitchFamily="65" charset="-120"/>
                <a:ea typeface="標楷體" panose="03000509000000000000" pitchFamily="65" charset="-120"/>
              </a:rPr>
              <a:t>      鄭立揚</a:t>
            </a:r>
            <a:r>
              <a:rPr lang="en-US" altLang="zh-TW" sz="2400" dirty="0">
                <a:latin typeface="標楷體" panose="03000509000000000000" pitchFamily="65" charset="-120"/>
                <a:ea typeface="標楷體" panose="03000509000000000000" pitchFamily="65" charset="-120"/>
              </a:rPr>
              <a:t>(41023251)</a:t>
            </a:r>
          </a:p>
          <a:p>
            <a:r>
              <a:rPr lang="zh-TW" altLang="en-US" sz="2400" dirty="0">
                <a:latin typeface="標楷體" panose="03000509000000000000" pitchFamily="65" charset="-120"/>
                <a:ea typeface="標楷體" panose="03000509000000000000" pitchFamily="65" charset="-120"/>
              </a:rPr>
              <a:t>      謝鴻元</a:t>
            </a:r>
            <a:r>
              <a:rPr lang="en-US" altLang="zh-TW" sz="2400" dirty="0">
                <a:latin typeface="標楷體" panose="03000509000000000000" pitchFamily="65" charset="-120"/>
                <a:ea typeface="標楷體" panose="03000509000000000000" pitchFamily="65" charset="-120"/>
              </a:rPr>
              <a:t>(41023254)</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球</a:t>
                </a:r>
                <a:r>
                  <a:rPr lang="zh-TW" altLang="en-US" dirty="0">
                    <a:latin typeface="標楷體" panose="03000509000000000000" pitchFamily="65" charset="-120"/>
                    <a:ea typeface="標楷體" panose="03000509000000000000" pitchFamily="65" charset="-120"/>
                  </a:rPr>
                  <a:t>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接下來</a:t>
                </a:r>
                <a:r>
                  <a:rPr lang="zh-TW" altLang="en-US" dirty="0">
                    <a:latin typeface="標楷體" panose="03000509000000000000" pitchFamily="65" charset="-120"/>
                    <a:ea typeface="標楷體" panose="03000509000000000000" pitchFamily="65" charset="-120"/>
                  </a:rPr>
                  <a:t>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spTree>
    <p:extLst>
      <p:ext uri="{BB962C8B-B14F-4D97-AF65-F5344CB8AC3E}">
        <p14:creationId xmlns:p14="http://schemas.microsoft.com/office/powerpoint/2010/main" val="1295761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a:t>
            </a:r>
            <a:r>
              <a:rPr lang="zh-TW" altLang="en-US" dirty="0" smtClean="0">
                <a:latin typeface="標楷體" panose="03000509000000000000" pitchFamily="65" charset="-120"/>
                <a:ea typeface="標楷體" panose="03000509000000000000" pitchFamily="65" charset="-120"/>
              </a:rPr>
              <a:t>得到</a:t>
            </a:r>
            <a:r>
              <a:rPr lang="en-US" altLang="zh-TW" dirty="0" smtClean="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65"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3784491" y="6276622"/>
            <a:ext cx="3972098"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6.2</a:t>
            </a:r>
            <a:r>
              <a:rPr lang="zh-TW" altLang="en-US" dirty="0" smtClean="0">
                <a:latin typeface="標楷體" panose="03000509000000000000" pitchFamily="65" charset="-120"/>
                <a:ea typeface="標楷體" panose="03000509000000000000" pitchFamily="65" charset="-120"/>
              </a:rPr>
              <a:t>：馬達</a:t>
            </a:r>
            <a:r>
              <a:rPr lang="zh-TW" altLang="en-US" dirty="0">
                <a:latin typeface="標楷體" panose="03000509000000000000" pitchFamily="65" charset="-120"/>
                <a:ea typeface="標楷體" panose="03000509000000000000" pitchFamily="65" charset="-120"/>
              </a:rPr>
              <a:t>轉角和平台角度的關係</a:t>
            </a:r>
            <a:r>
              <a:rPr lang="zh-TW" altLang="en-US" dirty="0" smtClean="0">
                <a:latin typeface="標楷體" panose="03000509000000000000" pitchFamily="65" charset="-120"/>
                <a:ea typeface="標楷體" panose="03000509000000000000" pitchFamily="65" charset="-120"/>
              </a:rPr>
              <a:t>圖</a:t>
            </a:r>
            <a:endParaRPr lang="zh-TW" altLang="en-US" dirty="0"/>
          </a:p>
        </p:txBody>
      </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球的質量慣性矩</a:t>
                </a:r>
                <a:r>
                  <a:rPr lang="zh-TW" altLang="en-US"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球相對於其初始位置在平台中心的</a:t>
                </a:r>
                <a:r>
                  <a:rPr lang="zh-TW" altLang="en-US" dirty="0" smtClean="0">
                    <a:latin typeface="標楷體" panose="03000509000000000000" pitchFamily="65" charset="-120"/>
                    <a:ea typeface="標楷體" panose="03000509000000000000" pitchFamily="65" charset="-120"/>
                  </a:rPr>
                  <a:t>角度，</a:t>
                </a:r>
                <a:r>
                  <a:rPr lang="en-US" altLang="zh-TW" dirty="0"/>
                  <a:t> </a:t>
                </a: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r>
                  <a:rPr lang="zh-TW" altLang="en-US"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來自平台對球的作用力，我們假設求在平台</a:t>
                </a:r>
                <a:r>
                  <a:rPr lang="zh-TW" altLang="en-US" dirty="0" smtClean="0">
                    <a:latin typeface="標楷體" panose="03000509000000000000" pitchFamily="65" charset="-120"/>
                    <a:ea typeface="標楷體" panose="03000509000000000000" pitchFamily="65" charset="-120"/>
                  </a:rPr>
                  <a:t>上並</a:t>
                </a:r>
                <a:r>
                  <a:rPr lang="zh-TW" altLang="en-US" dirty="0">
                    <a:latin typeface="標楷體" panose="03000509000000000000" pitchFamily="65" charset="-120"/>
                    <a:ea typeface="標楷體" panose="03000509000000000000" pitchFamily="65" charset="-120"/>
                  </a:rPr>
                  <a:t>無滑動所以我們可以根據位置定義相對</a:t>
                </a:r>
                <a:r>
                  <a:rPr lang="zh-TW" altLang="en-US" dirty="0" smtClean="0">
                    <a:latin typeface="標楷體" panose="03000509000000000000" pitchFamily="65" charset="-120"/>
                    <a:ea typeface="標楷體" panose="03000509000000000000" pitchFamily="65" charset="-120"/>
                  </a:rPr>
                  <a:t>角度</a:t>
                </a:r>
                <a:r>
                  <a:rPr lang="en-US" altLang="zh-TW" dirty="0" smtClean="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smtClean="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smtClean="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smtClean="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smtClean="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smtClean="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球</a:t>
            </a:r>
            <a:r>
              <a:rPr lang="zh-TW" altLang="en-US" dirty="0">
                <a:latin typeface="標楷體" panose="03000509000000000000" pitchFamily="65" charset="-120"/>
                <a:ea typeface="標楷體" panose="03000509000000000000" pitchFamily="65" charset="-120"/>
              </a:rPr>
              <a:t>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a:t>
            </a:r>
            <a:r>
              <a:rPr lang="zh-TW" altLang="en-US" dirty="0" smtClean="0">
                <a:latin typeface="標楷體" panose="03000509000000000000" pitchFamily="65" charset="-120"/>
                <a:ea typeface="標楷體" panose="03000509000000000000" pitchFamily="65" charset="-120"/>
              </a:rPr>
              <a:t>中的加速度</a:t>
            </a:r>
            <a:r>
              <a:rPr lang="zh-TW" altLang="en-US" dirty="0">
                <a:latin typeface="標楷體" panose="03000509000000000000" pitchFamily="65" charset="-120"/>
                <a:ea typeface="標楷體" panose="03000509000000000000" pitchFamily="65" charset="-120"/>
              </a:rPr>
              <a:t>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smtClean="0">
                <a:latin typeface="標楷體" panose="03000509000000000000" pitchFamily="65" charset="-120"/>
                <a:ea typeface="標楷體" panose="03000509000000000000" pitchFamily="65" charset="-120"/>
              </a:rPr>
              <a:t>為了</a:t>
            </a:r>
            <a:r>
              <a:rPr lang="zh-TW" altLang="en-US" sz="2800" dirty="0">
                <a:latin typeface="標楷體" panose="03000509000000000000" pitchFamily="65" charset="-120"/>
                <a:ea typeface="標楷體" panose="03000509000000000000" pitchFamily="65" charset="-120"/>
              </a:rPr>
              <a:t>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smtClean="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smtClean="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smtClean="0">
                    <a:latin typeface="標楷體" panose="03000509000000000000" pitchFamily="65" charset="-120"/>
                    <a:ea typeface="標楷體" panose="03000509000000000000" pitchFamily="65" charset="-120"/>
                  </a:rPr>
                  <a:t>出現</a:t>
                </a:r>
                <a:r>
                  <a:rPr lang="zh-TW" altLang="en-US" dirty="0">
                    <a:latin typeface="標楷體" panose="03000509000000000000" pitchFamily="65" charset="-120"/>
                    <a:ea typeface="標楷體" panose="03000509000000000000" pitchFamily="65" charset="-120"/>
                  </a:rPr>
                  <a:t>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a:t>
                </a:r>
                <a:r>
                  <a:rPr lang="zh-TW" altLang="en-US" dirty="0" smtClean="0">
                    <a:latin typeface="標楷體" panose="03000509000000000000" pitchFamily="65" charset="-120"/>
                    <a:ea typeface="標楷體" panose="03000509000000000000" pitchFamily="65" charset="-120"/>
                  </a:rPr>
                  <a:t>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smtClean="0">
                    <a:latin typeface="標楷體" panose="03000509000000000000" pitchFamily="65" charset="-120"/>
                    <a:ea typeface="標楷體" panose="03000509000000000000" pitchFamily="65" charset="-120"/>
                  </a:rPr>
                  <a:t>也就是球體</a:t>
                </a:r>
                <a:r>
                  <a:rPr lang="zh-TW" altLang="en-US" dirty="0">
                    <a:latin typeface="標楷體" panose="03000509000000000000" pitchFamily="65" charset="-120"/>
                    <a:ea typeface="標楷體" panose="03000509000000000000" pitchFamily="65" charset="-120"/>
                  </a:rPr>
                  <a:t>的質量慣性矩代入我們可以得到</a:t>
                </a:r>
                <a:r>
                  <a:rPr lang="en-US" altLang="zh-TW" dirty="0" smtClean="0">
                    <a:latin typeface="標楷體" panose="03000509000000000000" pitchFamily="65" charset="-120"/>
                    <a:ea typeface="標楷體" panose="03000509000000000000" pitchFamily="65" charset="-120"/>
                  </a:rPr>
                  <a:t>6.10</a:t>
                </a:r>
                <a:r>
                  <a:rPr lang="zh-TW" altLang="en-US" dirty="0" smtClean="0">
                    <a:latin typeface="標楷體" panose="03000509000000000000" pitchFamily="65" charset="-120"/>
                    <a:ea typeface="標楷體" panose="03000509000000000000" pitchFamily="65" charset="-120"/>
                  </a:rPr>
                  <a:t>式，</a:t>
                </a:r>
                <a:r>
                  <a:rPr lang="zh-TW" altLang="en-US" dirty="0">
                    <a:latin typeface="標楷體" panose="03000509000000000000" pitchFamily="65" charset="-120"/>
                    <a:ea typeface="標楷體" panose="03000509000000000000" pitchFamily="65" charset="-120"/>
                  </a:rPr>
                  <a:t>我們可以觀察到該系統的</a:t>
                </a:r>
                <a:r>
                  <a:rPr lang="zh-TW" altLang="en-US" dirty="0" smtClean="0">
                    <a:latin typeface="標楷體" panose="03000509000000000000" pitchFamily="65" charset="-120"/>
                    <a:ea typeface="標楷體" panose="03000509000000000000" pitchFamily="65" charset="-120"/>
                  </a:rPr>
                  <a:t>運動方程式</a:t>
                </a:r>
                <a:r>
                  <a:rPr lang="zh-TW" altLang="en-US" dirty="0">
                    <a:latin typeface="標楷體" panose="03000509000000000000" pitchFamily="65" charset="-120"/>
                    <a:ea typeface="標楷體" panose="03000509000000000000" pitchFamily="65" charset="-120"/>
                  </a:rPr>
                  <a:t>和該球體的半徑和質量無關。</a:t>
                </a:r>
              </a:p>
            </p:txBody>
          </p:sp>
        </mc:Choice>
        <mc:Fallback>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最後</a:t>
            </a:r>
            <a:r>
              <a:rPr lang="zh-TW" altLang="en-US" sz="2400" dirty="0">
                <a:latin typeface="標楷體" panose="03000509000000000000" pitchFamily="65" charset="-120"/>
                <a:ea typeface="標楷體" panose="03000509000000000000" pitchFamily="65" charset="-120"/>
              </a:rPr>
              <a:t>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smtClean="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smtClean="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接下來</a:t>
                </a:r>
                <a:r>
                  <a:rPr lang="zh-TW" altLang="en-US" sz="2400" dirty="0">
                    <a:latin typeface="標楷體" panose="03000509000000000000" pitchFamily="65" charset="-120"/>
                    <a:ea typeface="標楷體" panose="03000509000000000000" pitchFamily="65" charset="-120"/>
                  </a:rPr>
                  <a:t>我們</a:t>
                </a:r>
                <a:r>
                  <a:rPr lang="zh-TW" altLang="en-US" sz="2400" dirty="0" smtClean="0">
                    <a:latin typeface="標楷體" panose="03000509000000000000" pitchFamily="65" charset="-120"/>
                    <a:ea typeface="標楷體" panose="03000509000000000000" pitchFamily="65" charset="-120"/>
                  </a:rPr>
                  <a:t>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smtClean="0">
                    <a:latin typeface="標楷體" panose="03000509000000000000" pitchFamily="65" charset="-120"/>
                    <a:ea typeface="標楷體" panose="03000509000000000000" pitchFamily="65" charset="-120"/>
                  </a:rPr>
                  <a:t>,</a:t>
                </a:r>
                <a:r>
                  <a:rPr lang="zh-TW" altLang="en-US" sz="2400" dirty="0" smtClean="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smtClean="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smtClean="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smtClean="0">
                <a:latin typeface="標楷體" panose="03000509000000000000" pitchFamily="65" charset="-120"/>
                <a:ea typeface="標楷體" panose="03000509000000000000" pitchFamily="65" charset="-120"/>
              </a:rPr>
              <a:t>GeoGebra</a:t>
            </a: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342" y="3060283"/>
            <a:ext cx="4713316" cy="3116680"/>
          </a:xfrm>
          <a:prstGeom prst="rect">
            <a:avLst/>
          </a:prstGeom>
        </p:spPr>
      </p:pic>
      <p:sp>
        <p:nvSpPr>
          <p:cNvPr id="5" name="文字方塊 4"/>
          <p:cNvSpPr txBox="1"/>
          <p:nvPr/>
        </p:nvSpPr>
        <p:spPr>
          <a:xfrm>
            <a:off x="4109951" y="6311900"/>
            <a:ext cx="3972098"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6.2</a:t>
            </a:r>
            <a:r>
              <a:rPr lang="zh-TW" altLang="en-US" dirty="0" smtClean="0">
                <a:latin typeface="標楷體" panose="03000509000000000000" pitchFamily="65" charset="-120"/>
                <a:ea typeface="標楷體" panose="03000509000000000000" pitchFamily="65" charset="-120"/>
              </a:rPr>
              <a:t>：馬達</a:t>
            </a:r>
            <a:r>
              <a:rPr lang="zh-TW" altLang="en-US" dirty="0">
                <a:latin typeface="標楷體" panose="03000509000000000000" pitchFamily="65" charset="-120"/>
                <a:ea typeface="標楷體" panose="03000509000000000000" pitchFamily="65" charset="-120"/>
              </a:rPr>
              <a:t>轉角和平台角度的關係</a:t>
            </a:r>
            <a:r>
              <a:rPr lang="zh-TW" altLang="en-US" dirty="0" smtClean="0">
                <a:latin typeface="標楷體" panose="03000509000000000000" pitchFamily="65" charset="-120"/>
                <a:ea typeface="標楷體" panose="03000509000000000000" pitchFamily="65" charset="-120"/>
              </a:rPr>
              <a:t>圖</a:t>
            </a:r>
            <a:endParaRPr lang="zh-TW" altLang="en-US" dirty="0"/>
          </a:p>
        </p:txBody>
      </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a:t>
            </a:r>
            <a:r>
              <a:rPr lang="zh-TW" altLang="en-US" dirty="0" smtClean="0">
                <a:latin typeface="標楷體" panose="03000509000000000000" pitchFamily="65" charset="-120"/>
                <a:ea typeface="標楷體" panose="03000509000000000000" pitchFamily="65" charset="-120"/>
              </a:rPr>
              <a:t>正</a:t>
            </a:r>
            <a:r>
              <a:rPr lang="en-US" altLang="zh-TW" dirty="0" smtClean="0">
                <a:latin typeface="標楷體" panose="03000509000000000000" pitchFamily="65" charset="-120"/>
                <a:ea typeface="標楷體" panose="03000509000000000000" pitchFamily="65" charset="-120"/>
              </a:rPr>
              <a:t>70</a:t>
            </a:r>
            <a:r>
              <a:rPr lang="zh-TW" altLang="en-US" dirty="0" smtClean="0">
                <a:latin typeface="標楷體" panose="03000509000000000000" pitchFamily="65" charset="-120"/>
                <a:ea typeface="標楷體" panose="03000509000000000000" pitchFamily="65" charset="-120"/>
              </a:rPr>
              <a:t>度</a:t>
            </a:r>
            <a:r>
              <a:rPr lang="zh-TW" altLang="en-US" dirty="0">
                <a:latin typeface="標楷體" panose="03000509000000000000" pitchFamily="65" charset="-120"/>
                <a:ea typeface="標楷體" panose="03000509000000000000" pitchFamily="65" charset="-120"/>
              </a:rPr>
              <a:t>的部分由於桿件設計反而造成</a:t>
            </a:r>
            <a:r>
              <a:rPr lang="zh-TW" altLang="en-US" dirty="0" smtClean="0">
                <a:latin typeface="標楷體" panose="03000509000000000000" pitchFamily="65" charset="-120"/>
                <a:ea typeface="標楷體" panose="03000509000000000000" pitchFamily="65" charset="-120"/>
              </a:rPr>
              <a:t>平台</a:t>
            </a:r>
            <a:r>
              <a:rPr lang="zh-TW" altLang="en-US" dirty="0">
                <a:latin typeface="標楷體" panose="03000509000000000000" pitchFamily="65" charset="-120"/>
                <a:ea typeface="標楷體" panose="03000509000000000000" pitchFamily="65" charset="-120"/>
              </a:rPr>
              <a:t>角度下降，故將該段行程捨棄，</a:t>
            </a:r>
            <a:r>
              <a:rPr lang="zh-TW" altLang="en-US" dirty="0" smtClean="0">
                <a:latin typeface="標楷體" panose="03000509000000000000" pitchFamily="65" charset="-120"/>
                <a:ea typeface="標楷體" panose="03000509000000000000" pitchFamily="65" charset="-120"/>
              </a:rPr>
              <a:t>利用</a:t>
            </a:r>
            <a:r>
              <a:rPr lang="en-US" altLang="zh-TW" dirty="0" smtClean="0">
                <a:latin typeface="標楷體" panose="03000509000000000000" pitchFamily="65" charset="-120"/>
                <a:ea typeface="標楷體" panose="03000509000000000000" pitchFamily="65" charset="-120"/>
              </a:rPr>
              <a:t>python</a:t>
            </a:r>
            <a:r>
              <a:rPr lang="zh-TW" altLang="en-US" dirty="0" smtClean="0">
                <a:latin typeface="標楷體" panose="03000509000000000000" pitchFamily="65" charset="-120"/>
                <a:ea typeface="標楷體" panose="03000509000000000000" pitchFamily="65" charset="-120"/>
              </a:rPr>
              <a:t>生成</a:t>
            </a:r>
            <a:r>
              <a:rPr lang="zh-TW" altLang="en-US" dirty="0">
                <a:latin typeface="標楷體" panose="03000509000000000000" pitchFamily="65" charset="-120"/>
                <a:ea typeface="標楷體" panose="03000509000000000000" pitchFamily="65" charset="-120"/>
              </a:rPr>
              <a:t>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得到</a:t>
            </a:r>
            <a:r>
              <a:rPr lang="zh-TW" altLang="en-US" dirty="0">
                <a:latin typeface="標楷體" panose="03000509000000000000" pitchFamily="65" charset="-120"/>
                <a:ea typeface="標楷體" panose="03000509000000000000" pitchFamily="65" charset="-120"/>
              </a:rPr>
              <a:t>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6.3</a:t>
            </a:r>
            <a:r>
              <a:rPr lang="zh-TW" altLang="en-US" dirty="0" smtClean="0">
                <a:latin typeface="標楷體" panose="03000509000000000000" pitchFamily="65" charset="-120"/>
                <a:ea typeface="標楷體" panose="03000509000000000000" pitchFamily="65" charset="-120"/>
              </a:rPr>
              <a:t>：擬</a:t>
            </a:r>
            <a:r>
              <a:rPr lang="zh-TW" altLang="en-US" dirty="0">
                <a:latin typeface="標楷體" panose="03000509000000000000" pitchFamily="65" charset="-120"/>
                <a:ea typeface="標楷體" panose="03000509000000000000" pitchFamily="65" charset="-120"/>
              </a:rPr>
              <a:t>合曲線</a:t>
            </a:r>
          </a:p>
        </p:txBody>
      </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設計理念</a:t>
            </a:r>
            <a:endParaRPr lang="zh-TW" altLang="en-US" dirty="0">
              <a:latin typeface="標楷體" panose="03000509000000000000" pitchFamily="65" charset="-120"/>
              <a:ea typeface="標楷體" panose="03000509000000000000" pitchFamily="65" charset="-120"/>
            </a:endParaRP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7019"/>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51170"/>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我們</a:t>
            </a:r>
            <a:r>
              <a:rPr lang="zh-TW" altLang="en-US" sz="2000" dirty="0">
                <a:latin typeface="標楷體" panose="03000509000000000000" pitchFamily="65" charset="-120"/>
                <a:ea typeface="標楷體" panose="03000509000000000000" pitchFamily="65" charset="-120"/>
              </a:rPr>
              <a:t>以鋼球平衡台作為專題的主體，然後寫程式驅動雷射測距感</a:t>
            </a:r>
            <a:r>
              <a:rPr lang="zh-TW" altLang="en-US" sz="2000" dirty="0" smtClean="0">
                <a:latin typeface="標楷體" panose="03000509000000000000" pitchFamily="65" charset="-120"/>
                <a:ea typeface="標楷體" panose="03000509000000000000" pitchFamily="65" charset="-120"/>
              </a:rPr>
              <a:t>測器</a:t>
            </a:r>
            <a:r>
              <a:rPr lang="zh-TW" altLang="en-US" sz="2000" dirty="0">
                <a:latin typeface="標楷體" panose="03000509000000000000" pitchFamily="65" charset="-120"/>
                <a:ea typeface="標楷體" panose="03000509000000000000" pitchFamily="65" charset="-120"/>
              </a:rPr>
              <a:t>當鋼球遠離時</a:t>
            </a:r>
            <a:r>
              <a:rPr lang="en-US" altLang="zh-TW" sz="2000" dirty="0">
                <a:latin typeface="標楷體" panose="03000509000000000000" pitchFamily="65" charset="-120"/>
                <a:ea typeface="標楷體" panose="03000509000000000000" pitchFamily="65" charset="-120"/>
              </a:rPr>
              <a:t>platform</a:t>
            </a:r>
            <a:r>
              <a:rPr lang="zh-TW" altLang="en-US" sz="2000" dirty="0">
                <a:latin typeface="標楷體" panose="03000509000000000000" pitchFamily="65" charset="-120"/>
                <a:ea typeface="標楷體" panose="03000509000000000000" pitchFamily="65" charset="-120"/>
              </a:rPr>
              <a:t>，當鋼球靠近時</a:t>
            </a:r>
            <a:r>
              <a:rPr lang="en-US" altLang="zh-TW" sz="2000" dirty="0" smtClean="0">
                <a:latin typeface="標楷體" panose="03000509000000000000" pitchFamily="65" charset="-120"/>
                <a:ea typeface="標楷體" panose="03000509000000000000" pitchFamily="65" charset="-120"/>
              </a:rPr>
              <a:t>platform</a:t>
            </a:r>
            <a:r>
              <a:rPr lang="zh-TW" altLang="en-US" sz="2000" dirty="0" smtClean="0">
                <a:latin typeface="標楷體" panose="03000509000000000000" pitchFamily="65" charset="-120"/>
                <a:ea typeface="標楷體" panose="03000509000000000000" pitchFamily="65" charset="-120"/>
              </a:rPr>
              <a:t>放下</a:t>
            </a:r>
            <a:r>
              <a:rPr lang="zh-TW" altLang="en-US" sz="2000" dirty="0">
                <a:latin typeface="標楷體" panose="03000509000000000000" pitchFamily="65" charset="-120"/>
                <a:ea typeface="標楷體" panose="03000509000000000000" pitchFamily="65" charset="-120"/>
              </a:rPr>
              <a:t>，重複此動作直</a:t>
            </a:r>
            <a:r>
              <a:rPr lang="zh-TW" altLang="en-US" sz="2000" dirty="0" smtClean="0">
                <a:latin typeface="標楷體" panose="03000509000000000000" pitchFamily="65" charset="-120"/>
                <a:ea typeface="標楷體" panose="03000509000000000000" pitchFamily="65" charset="-120"/>
              </a:rPr>
              <a:t>至鋼</a:t>
            </a:r>
            <a:r>
              <a:rPr lang="zh-TW" altLang="en-US" sz="2000" dirty="0">
                <a:latin typeface="標楷體" panose="03000509000000000000" pitchFamily="65" charset="-120"/>
                <a:ea typeface="標楷體" panose="03000509000000000000" pitchFamily="65" charset="-120"/>
              </a:rPr>
              <a:t>球平衡台平衡。</a:t>
            </a:r>
          </a:p>
        </p:txBody>
      </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組合</a:t>
            </a:r>
            <a:r>
              <a:rPr lang="en-US" altLang="zh-TW" dirty="0">
                <a:latin typeface="標楷體" panose="03000509000000000000" pitchFamily="65" charset="-120"/>
                <a:ea typeface="標楷體" panose="03000509000000000000" pitchFamily="65" charset="-120"/>
              </a:rPr>
              <a:t> 3D </a:t>
            </a:r>
            <a:r>
              <a:rPr lang="zh-TW" altLang="en-US" dirty="0">
                <a:latin typeface="標楷體" panose="03000509000000000000" pitchFamily="65" charset="-120"/>
                <a:ea typeface="標楷體" panose="03000509000000000000" pitchFamily="65" charset="-120"/>
              </a:rPr>
              <a:t>列印完成圖</a:t>
            </a:r>
          </a:p>
        </p:txBody>
      </p:sp>
      <p:sp>
        <p:nvSpPr>
          <p:cNvPr id="4" name="內容版面配置區 3"/>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組合零件</a:t>
            </a:r>
            <a:r>
              <a:rPr lang="zh-TW" altLang="en-US" dirty="0">
                <a:latin typeface="標楷體" panose="03000509000000000000" pitchFamily="65" charset="-120"/>
                <a:ea typeface="標楷體" panose="03000509000000000000" pitchFamily="65" charset="-120"/>
              </a:rPr>
              <a:t>圖</a:t>
            </a:r>
          </a:p>
        </p:txBody>
      </p:sp>
      <p:sp>
        <p:nvSpPr>
          <p:cNvPr id="5" name="內容版面配置區 4"/>
          <p:cNvSpPr>
            <a:spLocks noGrp="1"/>
          </p:cNvSpPr>
          <p:nvPr>
            <p:ph sz="half" idx="2"/>
          </p:nvPr>
        </p:nvSpPr>
        <p:spPr/>
        <p:txBody>
          <a:bodyPr/>
          <a:lstStyle/>
          <a:p>
            <a:r>
              <a:rPr lang="zh-TW" altLang="en-US" dirty="0" smtClean="0">
                <a:latin typeface="標楷體" panose="03000509000000000000" pitchFamily="65" charset="-120"/>
                <a:ea typeface="標楷體" panose="03000509000000000000" pitchFamily="65" charset="-120"/>
              </a:rPr>
              <a:t>實體組合圖</a:t>
            </a:r>
            <a:endParaRPr lang="zh-TW" altLang="en-US" dirty="0">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spTree>
    <p:extLst>
      <p:ext uri="{BB962C8B-B14F-4D97-AF65-F5344CB8AC3E}">
        <p14:creationId xmlns:p14="http://schemas.microsoft.com/office/powerpoint/2010/main" val="3780241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設計結果</a:t>
            </a:r>
            <a:endParaRPr lang="zh-TW" altLang="en-US" dirty="0">
              <a:latin typeface="標楷體" panose="03000509000000000000" pitchFamily="65" charset="-120"/>
              <a:ea typeface="標楷體" panose="03000509000000000000" pitchFamily="65" charset="-120"/>
            </a:endParaRP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smtClean="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在</a:t>
            </a:r>
            <a:r>
              <a:rPr lang="zh-TW" altLang="en-US" sz="2400" dirty="0">
                <a:latin typeface="標楷體" panose="03000509000000000000" pitchFamily="65" charset="-120"/>
                <a:ea typeface="標楷體" panose="03000509000000000000" pitchFamily="65" charset="-120"/>
              </a:rPr>
              <a:t>最終的版本由於紅外線時常檢測不到體積較小的鋼球，所以</a:t>
            </a:r>
            <a:r>
              <a:rPr lang="zh-TW" altLang="en-US" sz="2400" dirty="0" smtClean="0">
                <a:latin typeface="標楷體" panose="03000509000000000000" pitchFamily="65" charset="-120"/>
                <a:ea typeface="標楷體" panose="03000509000000000000" pitchFamily="65" charset="-120"/>
              </a:rPr>
              <a:t>我們採用</a:t>
            </a:r>
            <a:r>
              <a:rPr lang="zh-TW" altLang="en-US" sz="2400" dirty="0">
                <a:latin typeface="標楷體" panose="03000509000000000000" pitchFamily="65" charset="-120"/>
                <a:ea typeface="標楷體" panose="03000509000000000000" pitchFamily="65" charset="-120"/>
              </a:rPr>
              <a:t>體積更大的乒乓球來代替鋼球使整體系統更加完善，而系統控制</a:t>
            </a:r>
            <a:r>
              <a:rPr lang="zh-TW" altLang="en-US" sz="2400" dirty="0" smtClean="0">
                <a:latin typeface="標楷體" panose="03000509000000000000" pitchFamily="65" charset="-120"/>
                <a:ea typeface="標楷體" panose="03000509000000000000" pitchFamily="65" charset="-120"/>
              </a:rPr>
              <a:t>的部分</a:t>
            </a:r>
            <a:r>
              <a:rPr lang="zh-TW" altLang="en-US" sz="2400" dirty="0">
                <a:latin typeface="標楷體" panose="03000509000000000000" pitchFamily="65" charset="-120"/>
                <a:ea typeface="標楷體" panose="03000509000000000000" pitchFamily="65" charset="-120"/>
              </a:rPr>
              <a:t>我們藉由調整</a:t>
            </a:r>
            <a:r>
              <a:rPr lang="en-US" altLang="zh-TW" sz="2400" dirty="0" smtClean="0">
                <a:latin typeface="標楷體" panose="03000509000000000000" pitchFamily="65" charset="-120"/>
                <a:ea typeface="標楷體" panose="03000509000000000000" pitchFamily="65" charset="-120"/>
              </a:rPr>
              <a:t>PID</a:t>
            </a:r>
            <a:r>
              <a:rPr lang="zh-TW" altLang="en-US" sz="2400" dirty="0" smtClean="0">
                <a:latin typeface="標楷體" panose="03000509000000000000" pitchFamily="65" charset="-120"/>
                <a:ea typeface="標楷體" panose="03000509000000000000" pitchFamily="65" charset="-120"/>
              </a:rPr>
              <a:t>參數</a:t>
            </a:r>
            <a:r>
              <a:rPr lang="zh-TW" altLang="en-US" sz="2400" dirty="0">
                <a:latin typeface="標楷體" panose="03000509000000000000" pitchFamily="65" charset="-120"/>
                <a:ea typeface="標楷體" panose="03000509000000000000" pitchFamily="65" charset="-120"/>
              </a:rPr>
              <a:t>已盡可能讓系統趨近穩定，但穩定過後</a:t>
            </a:r>
            <a:r>
              <a:rPr lang="zh-TW" altLang="en-US" sz="2400" dirty="0" smtClean="0">
                <a:latin typeface="標楷體" panose="03000509000000000000" pitchFamily="65" charset="-120"/>
                <a:ea typeface="標楷體" panose="03000509000000000000" pitchFamily="65" charset="-120"/>
              </a:rPr>
              <a:t>還是會</a:t>
            </a:r>
            <a:r>
              <a:rPr lang="zh-TW" altLang="en-US" sz="2400" dirty="0">
                <a:latin typeface="標楷體" panose="03000509000000000000" pitchFamily="65" charset="-120"/>
                <a:ea typeface="標楷體" panose="03000509000000000000" pitchFamily="65" charset="-120"/>
              </a:rPr>
              <a:t>出現些微的震盪，我們猜測可能是因為</a:t>
            </a:r>
            <a:r>
              <a:rPr lang="en-US" altLang="zh-TW" sz="2400" dirty="0" smtClean="0">
                <a:latin typeface="標楷體" panose="03000509000000000000" pitchFamily="65" charset="-120"/>
                <a:ea typeface="標楷體" panose="03000509000000000000" pitchFamily="65" charset="-120"/>
              </a:rPr>
              <a:t>3D</a:t>
            </a:r>
            <a:r>
              <a:rPr lang="zh-TW" altLang="en-US" sz="2400" dirty="0" smtClean="0">
                <a:latin typeface="標楷體" panose="03000509000000000000" pitchFamily="65" charset="-120"/>
                <a:ea typeface="標楷體" panose="03000509000000000000" pitchFamily="65" charset="-120"/>
              </a:rPr>
              <a:t>列印</a:t>
            </a:r>
            <a:r>
              <a:rPr lang="zh-TW" altLang="en-US" sz="2400" dirty="0">
                <a:latin typeface="標楷體" panose="03000509000000000000" pitchFamily="65" charset="-120"/>
                <a:ea typeface="標楷體" panose="03000509000000000000" pitchFamily="65" charset="-120"/>
              </a:rPr>
              <a:t>的公差所導致。</a:t>
            </a:r>
          </a:p>
        </p:txBody>
      </p:sp>
      <mc:AlternateContent xmlns:mc="http://schemas.openxmlformats.org/markup-compatibility/2006" xmlns:a14="http://schemas.microsoft.com/office/drawing/2010/main">
        <mc:Choice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在經過計算後，我們得到</a:t>
                </a:r>
                <a:r>
                  <a:rPr lang="zh-TW" altLang="en-US" sz="2400" dirty="0" smtClean="0">
                    <a:latin typeface="標楷體" panose="03000509000000000000" pitchFamily="65" charset="-120"/>
                    <a:ea typeface="標楷體" panose="03000509000000000000" pitchFamily="65" charset="-120"/>
                  </a:rPr>
                  <a:t>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smtClean="0">
                    <a:latin typeface="標楷體" panose="03000509000000000000" pitchFamily="65" charset="-120"/>
                    <a:ea typeface="標楷體" panose="03000509000000000000" pitchFamily="65" charset="-120"/>
                  </a:rPr>
                  <a:t>=38.5</a:t>
                </a:r>
                <a:r>
                  <a:rPr lang="zh-TW" altLang="en-US" sz="2400"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smtClean="0">
                    <a:latin typeface="標楷體" panose="03000509000000000000" pitchFamily="65" charset="-120"/>
                    <a:ea typeface="標楷體" panose="03000509000000000000" pitchFamily="65" charset="-120"/>
                  </a:rPr>
                  <a:t>=5.0</a:t>
                </a:r>
                <a:r>
                  <a:rPr lang="zh-TW" altLang="en-US" sz="2400"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smtClean="0">
                    <a:latin typeface="標楷體" panose="03000509000000000000" pitchFamily="65" charset="-120"/>
                    <a:ea typeface="標楷體" panose="03000509000000000000" pitchFamily="65" charset="-120"/>
                  </a:rPr>
                  <a:t>=31.5</a:t>
                </a:r>
                <a:r>
                  <a:rPr lang="zh-TW" altLang="en-US" sz="2400" dirty="0">
                    <a:latin typeface="標楷體" panose="03000509000000000000" pitchFamily="65" charset="-120"/>
                    <a:ea typeface="標楷體" panose="03000509000000000000" pitchFamily="65" charset="-120"/>
                  </a:rPr>
                  <a:t>。但由於</a:t>
                </a:r>
                <a:r>
                  <a:rPr lang="zh-TW" altLang="en-US" sz="2400" dirty="0" smtClean="0">
                    <a:latin typeface="標楷體" panose="03000509000000000000" pitchFamily="65" charset="-120"/>
                    <a:ea typeface="標楷體" panose="03000509000000000000" pitchFamily="65" charset="-120"/>
                  </a:rPr>
                  <a:t>系統</a:t>
                </a:r>
                <a:r>
                  <a:rPr lang="zh-TW" altLang="en-US" sz="2400" dirty="0">
                    <a:latin typeface="標楷體" panose="03000509000000000000" pitchFamily="65" charset="-120"/>
                    <a:ea typeface="標楷體" panose="03000509000000000000" pitchFamily="65" charset="-120"/>
                  </a:rPr>
                  <a:t>誤差</a:t>
                </a:r>
                <a:r>
                  <a:rPr lang="zh-TW" altLang="en-US" sz="2400" dirty="0" smtClean="0">
                    <a:latin typeface="標楷體" panose="03000509000000000000" pitchFamily="65" charset="-120"/>
                    <a:ea typeface="標楷體" panose="03000509000000000000" pitchFamily="65" charset="-120"/>
                  </a:rPr>
                  <a:t>，導致</a:t>
                </a:r>
                <a:r>
                  <a:rPr lang="zh-TW" altLang="en-US" sz="2400" dirty="0">
                    <a:latin typeface="標楷體" panose="03000509000000000000" pitchFamily="65" charset="-120"/>
                    <a:ea typeface="標楷體" panose="03000509000000000000" pitchFamily="65" charset="-120"/>
                  </a:rPr>
                  <a:t>系統平衡較慢，因此我們進行手動調整得到控制參數</a:t>
                </a:r>
                <a:r>
                  <a:rPr lang="zh-TW" altLang="en-US" sz="2400" dirty="0" smtClean="0">
                    <a:latin typeface="標楷體" panose="03000509000000000000" pitchFamily="65" charset="-120"/>
                    <a:ea typeface="標楷體" panose="03000509000000000000" pitchFamily="65" charset="-120"/>
                  </a:rPr>
                  <a:t>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smtClean="0">
                    <a:latin typeface="標楷體" panose="03000509000000000000" pitchFamily="65" charset="-120"/>
                    <a:ea typeface="標楷體" panose="03000509000000000000" pitchFamily="65" charset="-120"/>
                  </a:rPr>
                  <a:t>=38.2</a:t>
                </a:r>
                <a:r>
                  <a:rPr lang="zh-TW" altLang="en-US" sz="24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smtClean="0">
                    <a:latin typeface="標楷體" panose="03000509000000000000" pitchFamily="65" charset="-120"/>
                    <a:ea typeface="標楷體" panose="03000509000000000000" pitchFamily="65" charset="-120"/>
                  </a:rPr>
                  <a:t>=5.0</a:t>
                </a:r>
                <a:r>
                  <a:rPr lang="zh-TW" altLang="en-US" sz="24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smtClean="0">
                    <a:latin typeface="標楷體" panose="03000509000000000000" pitchFamily="65" charset="-120"/>
                    <a:ea typeface="標楷體" panose="03000509000000000000" pitchFamily="65" charset="-120"/>
                  </a:rPr>
                  <a:t>=31.6</a:t>
                </a:r>
                <a:r>
                  <a:rPr lang="zh-TW" altLang="en-US" sz="2400" dirty="0">
                    <a:latin typeface="標楷體" panose="03000509000000000000" pitchFamily="65" charset="-120"/>
                    <a:ea typeface="標楷體" panose="03000509000000000000" pitchFamily="65" charset="-120"/>
                  </a:rPr>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r="-3768" b="-101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989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smtClean="0">
                <a:latin typeface="標楷體" panose="03000509000000000000" pitchFamily="65" charset="-120"/>
                <a:ea typeface="標楷體" panose="03000509000000000000" pitchFamily="65" charset="-120"/>
              </a:rPr>
              <a:t>流程圖</a:t>
            </a:r>
            <a:endParaRPr lang="en-US" altLang="zh-TW" dirty="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GitHub</a:t>
            </a:r>
          </a:p>
          <a:p>
            <a:r>
              <a:rPr lang="en-US" altLang="zh-TW" dirty="0">
                <a:latin typeface="標楷體" panose="03000509000000000000" pitchFamily="65" charset="-120"/>
                <a:ea typeface="標楷體" panose="03000509000000000000" pitchFamily="65" charset="-120"/>
              </a:rPr>
              <a:t>ODOO PLM</a:t>
            </a:r>
            <a:r>
              <a:rPr lang="zh-TW" altLang="en-US" dirty="0" smtClean="0">
                <a:latin typeface="標楷體" panose="03000509000000000000" pitchFamily="65" charset="-120"/>
                <a:ea typeface="標楷體" panose="03000509000000000000" pitchFamily="65" charset="-120"/>
              </a:rPr>
              <a:t>模組</a:t>
            </a:r>
            <a:endParaRPr lang="en-US" altLang="zh-TW" dirty="0" smtClean="0">
              <a:latin typeface="標楷體" panose="03000509000000000000" pitchFamily="65" charset="-120"/>
              <a:ea typeface="標楷體" panose="03000509000000000000" pitchFamily="65" charset="-120"/>
            </a:endParaRPr>
          </a:p>
          <a:p>
            <a:r>
              <a:rPr lang="en-US" altLang="zh-TW" dirty="0" err="1" smtClean="0">
                <a:latin typeface="標楷體" panose="03000509000000000000" pitchFamily="65" charset="-120"/>
                <a:ea typeface="標楷體" panose="03000509000000000000" pitchFamily="65" charset="-120"/>
              </a:rPr>
              <a:t>LaTeX</a:t>
            </a:r>
            <a:endParaRPr lang="en-US" altLang="zh-TW" dirty="0" smtClean="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GeoGebra</a:t>
            </a:r>
            <a:r>
              <a:rPr lang="en-US" altLang="zh-TW" dirty="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Classic</a:t>
            </a:r>
          </a:p>
          <a:p>
            <a:r>
              <a:rPr lang="zh-TW" altLang="en-US" dirty="0">
                <a:latin typeface="標楷體" panose="03000509000000000000" pitchFamily="65" charset="-120"/>
                <a:ea typeface="標楷體" panose="03000509000000000000" pitchFamily="65" charset="-120"/>
              </a:rPr>
              <a:t>案例研究：鋼球平衡台的</a:t>
            </a:r>
            <a:r>
              <a:rPr lang="zh-TW" altLang="en-US" dirty="0" smtClean="0">
                <a:latin typeface="標楷體" panose="03000509000000000000" pitchFamily="65" charset="-120"/>
                <a:ea typeface="標楷體" panose="03000509000000000000" pitchFamily="65" charset="-120"/>
              </a:rPr>
              <a:t>設計</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設計</a:t>
            </a:r>
            <a:r>
              <a:rPr lang="zh-TW" altLang="en-US" dirty="0" smtClean="0">
                <a:latin typeface="標楷體" panose="03000509000000000000" pitchFamily="65" charset="-120"/>
                <a:ea typeface="標楷體" panose="03000509000000000000" pitchFamily="65" charset="-120"/>
              </a:rPr>
              <a:t>理念</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組合</a:t>
            </a:r>
            <a:r>
              <a:rPr lang="en-US" altLang="zh-TW" dirty="0">
                <a:latin typeface="標楷體" panose="03000509000000000000" pitchFamily="65" charset="-120"/>
                <a:ea typeface="標楷體" panose="03000509000000000000" pitchFamily="65" charset="-120"/>
              </a:rPr>
              <a:t> 3D </a:t>
            </a:r>
            <a:r>
              <a:rPr lang="zh-TW" altLang="en-US" dirty="0">
                <a:latin typeface="標楷體" panose="03000509000000000000" pitchFamily="65" charset="-120"/>
                <a:ea typeface="標楷體" panose="03000509000000000000" pitchFamily="65" charset="-120"/>
              </a:rPr>
              <a:t>列印完成</a:t>
            </a:r>
            <a:r>
              <a:rPr lang="zh-TW" altLang="en-US" dirty="0" smtClean="0">
                <a:latin typeface="標楷體" panose="03000509000000000000" pitchFamily="65" charset="-120"/>
                <a:ea typeface="標楷體" panose="03000509000000000000" pitchFamily="65" charset="-120"/>
              </a:rPr>
              <a:t>圖</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設計</a:t>
            </a:r>
            <a:r>
              <a:rPr lang="zh-TW" altLang="en-US" dirty="0" smtClean="0">
                <a:latin typeface="標楷體" panose="03000509000000000000" pitchFamily="65" charset="-120"/>
                <a:ea typeface="標楷體" panose="03000509000000000000" pitchFamily="65" charset="-120"/>
              </a:rPr>
              <a:t>結果</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總結</a:t>
            </a:r>
          </a:p>
        </p:txBody>
      </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lstStyle/>
          <a:p>
            <a:pPr marL="0" indent="0">
              <a:buNone/>
            </a:pP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在本次的專題中，我們使用</a:t>
            </a:r>
            <a:r>
              <a:rPr lang="en-US" altLang="zh-TW" dirty="0">
                <a:latin typeface="標楷體" panose="03000509000000000000" pitchFamily="65" charset="-120"/>
                <a:ea typeface="標楷體" panose="03000509000000000000" pitchFamily="65" charset="-120"/>
              </a:rPr>
              <a:t>Odoo</a:t>
            </a:r>
            <a:r>
              <a:rPr lang="zh-TW" altLang="en-US" dirty="0">
                <a:latin typeface="標楷體" panose="03000509000000000000" pitchFamily="65" charset="-120"/>
                <a:ea typeface="標楷體" panose="03000509000000000000" pitchFamily="65" charset="-120"/>
              </a:rPr>
              <a:t>作為產品設計的基底</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結合</a:t>
            </a:r>
            <a:r>
              <a:rPr lang="en-US" altLang="zh-TW" dirty="0">
                <a:latin typeface="標楷體" panose="03000509000000000000" pitchFamily="65" charset="-120"/>
                <a:ea typeface="標楷體" panose="03000509000000000000" pitchFamily="65" charset="-120"/>
              </a:rPr>
              <a:t>SolidWorks</a:t>
            </a:r>
            <a:r>
              <a:rPr lang="zh-TW" altLang="en-US" dirty="0">
                <a:latin typeface="標楷體" panose="03000509000000000000" pitchFamily="65" charset="-120"/>
                <a:ea typeface="標楷體" panose="03000509000000000000" pitchFamily="65" charset="-120"/>
              </a:rPr>
              <a:t>設計零件、</a:t>
            </a:r>
            <a:r>
              <a:rPr lang="en-US" altLang="zh-TW" dirty="0" err="1">
                <a:latin typeface="標楷體" panose="03000509000000000000" pitchFamily="65" charset="-120"/>
                <a:ea typeface="標楷體" panose="03000509000000000000" pitchFamily="65" charset="-120"/>
              </a:rPr>
              <a:t>CoppeliaSim</a:t>
            </a:r>
            <a:r>
              <a:rPr lang="zh-TW" altLang="en-US" dirty="0">
                <a:latin typeface="標楷體" panose="03000509000000000000" pitchFamily="65" charset="-120"/>
                <a:ea typeface="標楷體" panose="03000509000000000000" pitchFamily="65" charset="-120"/>
              </a:rPr>
              <a:t>機構模擬、</a:t>
            </a:r>
            <a:r>
              <a:rPr lang="en-US" altLang="zh-TW"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協同</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利用</a:t>
            </a:r>
            <a:r>
              <a:rPr lang="en-US" altLang="zh-TW" dirty="0" smtClean="0">
                <a:latin typeface="標楷體" panose="03000509000000000000" pitchFamily="65" charset="-120"/>
                <a:ea typeface="標楷體" panose="03000509000000000000" pitchFamily="65" charset="-120"/>
              </a:rPr>
              <a:t>ODOO</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PLM</a:t>
            </a:r>
            <a:r>
              <a:rPr lang="zh-TW" altLang="en-US" dirty="0" smtClean="0">
                <a:latin typeface="標楷體" panose="03000509000000000000" pitchFamily="65" charset="-120"/>
                <a:ea typeface="標楷體" panose="03000509000000000000" pitchFamily="65" charset="-120"/>
              </a:rPr>
              <a:t>模組方便管理產品生命週期，幫助我們模擬企業客製化產品的設計製造過程。</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在這個專題裡我們學到了每種程式不同功用，並使用各個程式的優缺點加以揉合後產生一加一大於二的功效。</a:t>
            </a:r>
          </a:p>
        </p:txBody>
      </p:sp>
    </p:spTree>
    <p:extLst>
      <p:ext uri="{BB962C8B-B14F-4D97-AF65-F5344CB8AC3E}">
        <p14:creationId xmlns:p14="http://schemas.microsoft.com/office/powerpoint/2010/main" val="3811189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a:t>
            </a:r>
            <a:r>
              <a:rPr lang="zh-TW" altLang="en-US" dirty="0" smtClean="0">
                <a:latin typeface="標楷體" panose="03000509000000000000" pitchFamily="65" charset="-120"/>
                <a:ea typeface="標楷體" panose="03000509000000000000" pitchFamily="65" charset="-120"/>
              </a:rPr>
              <a:t>的應用</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095" y="2323290"/>
            <a:ext cx="6501572" cy="4534710"/>
          </a:xfrm>
          <a:prstGeom prst="rect">
            <a:avLst/>
          </a:prstGeom>
        </p:spPr>
      </p:pic>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GitHub</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標楷體" panose="03000509000000000000" pitchFamily="65" charset="-120"/>
                <a:ea typeface="標楷體" panose="03000509000000000000" pitchFamily="65" charset="-120"/>
              </a:rPr>
              <a:t>	GitHub </a:t>
            </a:r>
            <a:r>
              <a:rPr lang="zh-TW" altLang="en-US" dirty="0">
                <a:latin typeface="標楷體" panose="03000509000000000000" pitchFamily="65" charset="-120"/>
                <a:ea typeface="標楷體" panose="03000509000000000000" pitchFamily="65" charset="-120"/>
              </a:rPr>
              <a:t>是一個基於</a:t>
            </a:r>
            <a:r>
              <a:rPr lang="zh-TW" altLang="en-US" dirty="0" smtClean="0">
                <a:latin typeface="標楷體" panose="03000509000000000000" pitchFamily="65" charset="-120"/>
                <a:ea typeface="標楷體" panose="03000509000000000000" pitchFamily="65" charset="-120"/>
              </a:rPr>
              <a:t>網路的</a:t>
            </a:r>
            <a:r>
              <a:rPr lang="zh-TW" altLang="en-US" dirty="0">
                <a:latin typeface="標楷體" panose="03000509000000000000" pitchFamily="65" charset="-120"/>
                <a:ea typeface="標楷體" panose="03000509000000000000" pitchFamily="65" charset="-120"/>
              </a:rPr>
              <a:t>程式碼管理和協作平台，為開發者提供了一個集中式的位置來存儲、管理和共享他們的程式碼項目。它使用</a:t>
            </a:r>
            <a:r>
              <a:rPr lang="en-US" altLang="zh-TW" dirty="0">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5212443"/>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spTree>
    <p:extLst>
      <p:ext uri="{BB962C8B-B14F-4D97-AF65-F5344CB8AC3E}">
        <p14:creationId xmlns:p14="http://schemas.microsoft.com/office/powerpoint/2010/main" val="3859097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ODOO PLM</a:t>
            </a:r>
            <a:r>
              <a:rPr lang="zh-TW" altLang="en-US" dirty="0">
                <a:latin typeface="標楷體" panose="03000509000000000000" pitchFamily="65" charset="-120"/>
                <a:ea typeface="標楷體" panose="03000509000000000000" pitchFamily="65" charset="-12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標楷體" panose="03000509000000000000" pitchFamily="65" charset="-120"/>
                <a:ea typeface="標楷體" panose="03000509000000000000" pitchFamily="65" charset="-120"/>
              </a:rPr>
              <a:t>	Odoo </a:t>
            </a:r>
            <a:r>
              <a:rPr lang="zh-TW" altLang="en-US" dirty="0">
                <a:latin typeface="標楷體" panose="03000509000000000000" pitchFamily="65" charset="-120"/>
                <a:ea typeface="標楷體" panose="03000509000000000000" pitchFamily="65" charset="-120"/>
              </a:rPr>
              <a:t>產品生命週期管理</a:t>
            </a:r>
            <a:r>
              <a:rPr lang="en-US" altLang="zh-TW" dirty="0">
                <a:latin typeface="標楷體" panose="03000509000000000000" pitchFamily="65" charset="-120"/>
                <a:ea typeface="標楷體" panose="03000509000000000000" pitchFamily="65" charset="-120"/>
              </a:rPr>
              <a:t>(PLM) </a:t>
            </a:r>
            <a:r>
              <a:rPr lang="zh-TW" altLang="en-US" dirty="0">
                <a:latin typeface="標楷體" panose="03000509000000000000" pitchFamily="65" charset="-120"/>
                <a:ea typeface="標楷體" panose="03000509000000000000" pitchFamily="65" charset="-12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088465"/>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458659"/>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90688"/>
            <a:ext cx="5096666" cy="3397777"/>
          </a:xfrm>
          <a:prstGeom prst="rect">
            <a:avLst/>
          </a:prstGeom>
        </p:spPr>
      </p:pic>
    </p:spTree>
    <p:extLst>
      <p:ext uri="{BB962C8B-B14F-4D97-AF65-F5344CB8AC3E}">
        <p14:creationId xmlns:p14="http://schemas.microsoft.com/office/powerpoint/2010/main" val="369514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ODOO PLM</a:t>
            </a:r>
            <a:r>
              <a:rPr lang="zh-TW" altLang="en-US" dirty="0">
                <a:latin typeface="標楷體" panose="03000509000000000000" pitchFamily="65" charset="-120"/>
                <a:ea typeface="標楷體" panose="03000509000000000000" pitchFamily="65" charset="-12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147733" cy="4351338"/>
          </a:xfrm>
        </p:spPr>
        <p:txBody>
          <a:bodyPr>
            <a:normAutofit/>
          </a:bodyPr>
          <a:lstStyle/>
          <a:p>
            <a:pPr marL="0" indent="0">
              <a:buNone/>
            </a:pPr>
            <a:r>
              <a:rPr lang="en-US" altLang="zh-TW" dirty="0">
                <a:latin typeface="標楷體" panose="03000509000000000000" pitchFamily="65" charset="-120"/>
                <a:ea typeface="標楷體" panose="03000509000000000000" pitchFamily="65" charset="-120"/>
              </a:rPr>
              <a:t>	PLM </a:t>
            </a:r>
            <a:r>
              <a:rPr lang="zh-TW" altLang="en-US" dirty="0">
                <a:latin typeface="標楷體" panose="03000509000000000000" pitchFamily="65" charset="-120"/>
                <a:ea typeface="標楷體" panose="03000509000000000000" pitchFamily="65" charset="-12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088465"/>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458659"/>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spTree>
    <p:extLst>
      <p:ext uri="{BB962C8B-B14F-4D97-AF65-F5344CB8AC3E}">
        <p14:creationId xmlns:p14="http://schemas.microsoft.com/office/powerpoint/2010/main" val="894244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LaTeX</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5122333" cy="4351338"/>
          </a:xfrm>
        </p:spPr>
        <p:txBody>
          <a:bodyPr/>
          <a:lstStyle/>
          <a:p>
            <a:pPr marL="0" indent="0">
              <a:lnSpc>
                <a:spcPct val="100000"/>
              </a:lnSpc>
              <a:buNone/>
            </a:pPr>
            <a:r>
              <a:rPr lang="en-US" altLang="zh-TW" dirty="0">
                <a:latin typeface="標楷體" panose="03000509000000000000" pitchFamily="65" charset="-120"/>
                <a:ea typeface="標楷體" panose="03000509000000000000" pitchFamily="65" charset="-120"/>
              </a:rPr>
              <a:t>	LaTeX </a:t>
            </a:r>
            <a:r>
              <a:rPr lang="zh-TW" altLang="en-US" dirty="0">
                <a:latin typeface="標楷體" panose="03000509000000000000" pitchFamily="65" charset="-120"/>
                <a:ea typeface="標楷體" panose="03000509000000000000" pitchFamily="65" charset="-120"/>
              </a:rPr>
              <a:t>是一種專業的排版系統，通常用於製作科學、技術和</a:t>
            </a:r>
            <a:r>
              <a:rPr lang="zh-TW" altLang="en-US" dirty="0" smtClean="0">
                <a:latin typeface="標楷體" panose="03000509000000000000" pitchFamily="65" charset="-120"/>
                <a:ea typeface="標楷體" panose="03000509000000000000" pitchFamily="65" charset="-120"/>
              </a:rPr>
              <a:t>學術</a:t>
            </a:r>
            <a:r>
              <a:rPr lang="zh-TW" altLang="en-US" dirty="0">
                <a:latin typeface="標楷體" panose="03000509000000000000" pitchFamily="65" charset="-120"/>
                <a:ea typeface="標楷體" panose="03000509000000000000" pitchFamily="65" charset="-120"/>
              </a:rPr>
              <a:t>文檔，如論文、報告、書籍等。與常見的文字處理軟體，和 </a:t>
            </a:r>
            <a:r>
              <a:rPr lang="en-US" altLang="zh-TW" dirty="0">
                <a:latin typeface="標楷體" panose="03000509000000000000" pitchFamily="65" charset="-120"/>
                <a:ea typeface="標楷體" panose="03000509000000000000" pitchFamily="65" charset="-120"/>
              </a:rPr>
              <a:t>Microsoft Word </a:t>
            </a:r>
            <a:r>
              <a:rPr lang="zh-TW" altLang="en-US" dirty="0">
                <a:latin typeface="標楷體" panose="03000509000000000000" pitchFamily="65" charset="-120"/>
                <a:ea typeface="標楷體" panose="03000509000000000000" pitchFamily="65" charset="-120"/>
              </a:rPr>
              <a:t>相比，</a:t>
            </a:r>
            <a:r>
              <a:rPr lang="en-US" altLang="zh-TW" dirty="0">
                <a:latin typeface="標楷體" panose="03000509000000000000" pitchFamily="65" charset="-120"/>
                <a:ea typeface="標楷體" panose="03000509000000000000" pitchFamily="65" charset="-120"/>
              </a:rPr>
              <a:t>LaTeX </a:t>
            </a:r>
            <a:r>
              <a:rPr lang="zh-TW" altLang="en-US" dirty="0">
                <a:latin typeface="標楷體" panose="03000509000000000000" pitchFamily="65" charset="-120"/>
                <a:ea typeface="標楷體" panose="03000509000000000000" pitchFamily="65" charset="-12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pic>
        <p:nvPicPr>
          <p:cNvPr id="9" name="圖片 8">
            <a:extLst>
              <a:ext uri="{FF2B5EF4-FFF2-40B4-BE49-F238E27FC236}">
                <a16:creationId xmlns:a16="http://schemas.microsoft.com/office/drawing/2014/main" id="{2416DFB5-681D-44B5-8255-05A3407F8E49}"/>
              </a:ext>
            </a:extLst>
          </p:cNvPr>
          <p:cNvPicPr>
            <a:picLocks noChangeAspect="1"/>
          </p:cNvPicPr>
          <p:nvPr/>
        </p:nvPicPr>
        <p:blipFill rotWithShape="1">
          <a:blip r:embed="rId3">
            <a:extLst>
              <a:ext uri="{28A0092B-C50C-407E-A947-70E740481C1C}">
                <a14:useLocalDpi xmlns:a14="http://schemas.microsoft.com/office/drawing/2010/main" val="0"/>
              </a:ext>
            </a:extLst>
          </a:blip>
          <a:srcRect l="34797" t="12222" r="8817" b="11975"/>
          <a:stretch/>
        </p:blipFill>
        <p:spPr>
          <a:xfrm>
            <a:off x="6231469" y="1116917"/>
            <a:ext cx="5630333" cy="5060046"/>
          </a:xfrm>
          <a:prstGeom prst="rect">
            <a:avLst/>
          </a:prstGeom>
        </p:spPr>
      </p:pic>
    </p:spTree>
    <p:extLst>
      <p:ext uri="{BB962C8B-B14F-4D97-AF65-F5344CB8AC3E}">
        <p14:creationId xmlns:p14="http://schemas.microsoft.com/office/powerpoint/2010/main" val="660427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GeoGebra Classic</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標楷體" panose="03000509000000000000" pitchFamily="65" charset="-120"/>
                <a:ea typeface="標楷體" panose="03000509000000000000" pitchFamily="65" charset="-120"/>
              </a:rPr>
              <a:t>	GeoGebra Classic</a:t>
            </a:r>
            <a:r>
              <a:rPr lang="zh-TW" altLang="en-US" dirty="0">
                <a:latin typeface="標楷體" panose="03000509000000000000" pitchFamily="65" charset="-120"/>
                <a:ea typeface="標楷體" panose="03000509000000000000" pitchFamily="65" charset="-120"/>
              </a:rPr>
              <a:t>是一款將幾何、代數、函數轉化成圖形的工具，我們利用這個軟體幫助我們計算和模擬馬達機構運作行程位置、速度。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pic>
        <p:nvPicPr>
          <p:cNvPr id="7" name="圖片 6">
            <a:extLst>
              <a:ext uri="{FF2B5EF4-FFF2-40B4-BE49-F238E27FC236}">
                <a16:creationId xmlns:a16="http://schemas.microsoft.com/office/drawing/2014/main" id="{9F054FF7-2EDF-4A15-885B-63D262AF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754" y="2793077"/>
            <a:ext cx="6665206" cy="3759593"/>
          </a:xfrm>
          <a:prstGeom prst="rect">
            <a:avLst/>
          </a:prstGeom>
        </p:spPr>
      </p:pic>
    </p:spTree>
    <p:extLst>
      <p:ext uri="{BB962C8B-B14F-4D97-AF65-F5344CB8AC3E}">
        <p14:creationId xmlns:p14="http://schemas.microsoft.com/office/powerpoint/2010/main" val="1564937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在</a:t>
            </a:r>
            <a:r>
              <a:rPr lang="zh-TW" altLang="en-US" dirty="0">
                <a:latin typeface="標楷體" panose="03000509000000000000" pitchFamily="65" charset="-120"/>
                <a:ea typeface="標楷體" panose="03000509000000000000" pitchFamily="65" charset="-120"/>
              </a:rPr>
              <a:t>鋼球平衡台中我們會用到兩種不同領域的理論，數學系統模型</a:t>
            </a:r>
            <a:r>
              <a:rPr lang="zh-TW" altLang="en-US" dirty="0" smtClean="0">
                <a:latin typeface="標楷體" panose="03000509000000000000" pitchFamily="65" charset="-120"/>
                <a:ea typeface="標楷體" panose="03000509000000000000" pitchFamily="65" charset="-120"/>
              </a:rPr>
              <a:t>以牛頓</a:t>
            </a:r>
            <a:r>
              <a:rPr lang="zh-TW" altLang="en-US" dirty="0">
                <a:latin typeface="標楷體" panose="03000509000000000000" pitchFamily="65" charset="-120"/>
                <a:ea typeface="標楷體" panose="03000509000000000000" pitchFamily="65" charset="-120"/>
              </a:rPr>
              <a:t>力學推導運動方程式後使用拉</a:t>
            </a:r>
            <a:r>
              <a:rPr lang="zh-TW" altLang="en-US" dirty="0" smtClean="0">
                <a:latin typeface="標楷體" panose="03000509000000000000" pitchFamily="65" charset="-120"/>
                <a:ea typeface="標楷體" panose="03000509000000000000" pitchFamily="65" charset="-120"/>
              </a:rPr>
              <a:t>氏轉換</a:t>
            </a:r>
            <a:r>
              <a:rPr lang="zh-TW" altLang="en-US" dirty="0">
                <a:latin typeface="標楷體" panose="03000509000000000000" pitchFamily="65" charset="-120"/>
                <a:ea typeface="標楷體" panose="03000509000000000000" pitchFamily="65" charset="-120"/>
              </a:rPr>
              <a:t>將時域轉變成頻域，而另外一項就是自動控制中常見的 </a:t>
            </a:r>
            <a:r>
              <a:rPr lang="en-US" altLang="zh-TW" dirty="0">
                <a:latin typeface="標楷體" panose="03000509000000000000" pitchFamily="65" charset="-120"/>
                <a:ea typeface="標楷體" panose="03000509000000000000" pitchFamily="65" charset="-120"/>
              </a:rPr>
              <a:t>PID </a:t>
            </a:r>
            <a:r>
              <a:rPr lang="zh-TW" altLang="en-US" dirty="0">
                <a:latin typeface="標楷體" panose="03000509000000000000" pitchFamily="65" charset="-120"/>
                <a:ea typeface="標楷體" panose="03000509000000000000" pitchFamily="65" charset="-120"/>
              </a:rPr>
              <a:t>控制器。</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6.1 </a:t>
            </a:r>
            <a:r>
              <a:rPr lang="zh-TW" altLang="en-US" dirty="0">
                <a:latin typeface="標楷體" panose="03000509000000000000" pitchFamily="65" charset="-120"/>
                <a:ea typeface="標楷體" panose="03000509000000000000" pitchFamily="65" charset="-120"/>
              </a:rPr>
              <a:t>數學系統</a:t>
            </a:r>
            <a:r>
              <a:rPr lang="zh-TW" altLang="en-US" dirty="0" smtClean="0">
                <a:latin typeface="標楷體" panose="03000509000000000000" pitchFamily="65" charset="-120"/>
                <a:ea typeface="標楷體" panose="03000509000000000000" pitchFamily="65" charset="-120"/>
              </a:rPr>
              <a:t>模型</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球體</a:t>
            </a:r>
            <a:r>
              <a:rPr lang="zh-TW" altLang="en-US" dirty="0">
                <a:latin typeface="標楷體" panose="03000509000000000000" pitchFamily="65" charset="-120"/>
                <a:ea typeface="標楷體" panose="03000509000000000000" pitchFamily="65" charset="-120"/>
              </a:rPr>
              <a:t>的動態是由物理定律推導出，以微分方程式來表達，我們將使用牛頓力學來得到球的運動方程式，並使用拉氏轉換解之。</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6.1.1 </a:t>
            </a:r>
            <a:r>
              <a:rPr lang="zh-TW" altLang="en-US" dirty="0">
                <a:latin typeface="標楷體" panose="03000509000000000000" pitchFamily="65" charset="-120"/>
                <a:ea typeface="標楷體" panose="03000509000000000000" pitchFamily="65" charset="-120"/>
              </a:rPr>
              <a:t>簡化與</a:t>
            </a:r>
            <a:r>
              <a:rPr lang="zh-TW" altLang="en-US" dirty="0" smtClean="0">
                <a:latin typeface="標楷體" panose="03000509000000000000" pitchFamily="65" charset="-120"/>
                <a:ea typeface="標楷體" panose="03000509000000000000" pitchFamily="65" charset="-120"/>
              </a:rPr>
              <a:t>假設</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為了</a:t>
            </a:r>
            <a:r>
              <a:rPr lang="zh-TW" altLang="en-US" dirty="0">
                <a:latin typeface="標楷體" panose="03000509000000000000" pitchFamily="65" charset="-120"/>
                <a:ea typeface="標楷體" panose="03000509000000000000" pitchFamily="65" charset="-120"/>
              </a:rPr>
              <a:t>得到球在平板上的運動方程式我們需假設球的幾何型態是完全球形且均質、球在平台上只在 </a:t>
            </a:r>
            <a:r>
              <a:rPr lang="en-US" altLang="zh-TW" dirty="0">
                <a:latin typeface="標楷體" panose="03000509000000000000" pitchFamily="65" charset="-120"/>
                <a:ea typeface="標楷體" panose="03000509000000000000" pitchFamily="65" charset="-120"/>
              </a:rPr>
              <a:t>X </a:t>
            </a:r>
            <a:r>
              <a:rPr lang="zh-TW" altLang="en-US" dirty="0">
                <a:latin typeface="標楷體" panose="03000509000000000000" pitchFamily="65" charset="-120"/>
                <a:ea typeface="標楷體" panose="03000509000000000000" pitchFamily="65" charset="-120"/>
              </a:rPr>
              <a:t>方向移動、球在平台上只做滾動無滑動並且不考慮摩擦力。</a:t>
            </a:r>
          </a:p>
        </p:txBody>
      </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TM04033925[[fn=小水滴]]</Template>
  <TotalTime>1538</TotalTime>
  <Words>782</Words>
  <Application>Microsoft Office PowerPoint</Application>
  <PresentationFormat>寬螢幕</PresentationFormat>
  <Paragraphs>90</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新細明體</vt:lpstr>
      <vt:lpstr>標楷體</vt:lpstr>
      <vt:lpstr>Arial</vt:lpstr>
      <vt:lpstr>Calibri</vt:lpstr>
      <vt:lpstr>Calibri Light</vt:lpstr>
      <vt:lpstr>Cambria Math</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設計理念</vt:lpstr>
      <vt:lpstr>組合 3D 列印完成圖</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Windows 使用者</cp:lastModifiedBy>
  <cp:revision>87</cp:revision>
  <dcterms:created xsi:type="dcterms:W3CDTF">2024-05-25T07:10:45Z</dcterms:created>
  <dcterms:modified xsi:type="dcterms:W3CDTF">2024-06-01T09:47:24Z</dcterms:modified>
</cp:coreProperties>
</file>