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sldIdLst>
    <p:sldId id="263" r:id="rId3"/>
    <p:sldId id="256" r:id="rId4"/>
    <p:sldId id="257" r:id="rId5"/>
    <p:sldId id="264" r:id="rId6"/>
    <p:sldId id="266" r:id="rId7"/>
    <p:sldId id="258" r:id="rId8"/>
    <p:sldId id="262" r:id="rId9"/>
    <p:sldId id="260" r:id="rId10"/>
    <p:sldId id="261" r:id="rId11"/>
    <p:sldId id="269" r:id="rId12"/>
    <p:sldId id="259" r:id="rId13"/>
    <p:sldId id="270" r:id="rId14"/>
    <p:sldId id="271" r:id="rId15"/>
    <p:sldId id="268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644B1-EF9B-4155-A82C-E995FB3EB159}">
          <p14:sldIdLst/>
        </p14:section>
        <p14:section name="Overview" id="{B0FF5BE4-0066-4CA1-9590-29D493AAE5B6}">
          <p14:sldIdLst>
            <p14:sldId id="263"/>
            <p14:sldId id="256"/>
          </p14:sldIdLst>
        </p14:section>
        <p14:section name="Logic" id="{26ECB9BD-D54A-40F2-A41D-1509487A688A}">
          <p14:sldIdLst>
            <p14:sldId id="257"/>
          </p14:sldIdLst>
        </p14:section>
        <p14:section name="ADC" id="{7A8A8090-23C8-4DAB-9D16-5EA17A5557AB}">
          <p14:sldIdLst>
            <p14:sldId id="264"/>
            <p14:sldId id="266"/>
            <p14:sldId id="258"/>
            <p14:sldId id="262"/>
          </p14:sldIdLst>
        </p14:section>
        <p14:section name="RS-485" id="{4EA0E744-BE84-484C-B85B-5960E6B1532D}">
          <p14:sldIdLst>
            <p14:sldId id="260"/>
          </p14:sldIdLst>
        </p14:section>
        <p14:section name="Level Shifter" id="{A555B56F-E642-473E-A299-C5FA2CFE1656}">
          <p14:sldIdLst>
            <p14:sldId id="261"/>
            <p14:sldId id="269"/>
          </p14:sldIdLst>
        </p14:section>
        <p14:section name="Power" id="{4EC9AD1C-16A8-4163-8EA8-BC919191DED8}">
          <p14:sldIdLst>
            <p14:sldId id="259"/>
            <p14:sldId id="270"/>
          </p14:sldIdLst>
        </p14:section>
        <p14:section name="Conclusion" id="{B89E2A7C-96BD-41CB-936B-0094EE35CB5B}">
          <p14:sldIdLst>
            <p14:sldId id="271"/>
            <p14:sldId id="268"/>
            <p14:sldId id="275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95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63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848-3AEF-4322-AD94-9DB8D04B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C9283-8163-4BAB-B5D8-F71913F90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94D8-E7C8-4B4C-BA87-5F4E5BEB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5EDB-EEDA-4C87-A96B-234278A7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02A9-AA91-4FA1-9C36-381DAECB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B67-3F84-4889-BB3F-E6FA57EE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153A-DC33-4F2E-8FE9-618611B2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53C6-E611-431D-B082-2974C224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8302-F312-4F18-B8C5-373F8824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F0EC-8C54-48D4-9CDE-DF5D5974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3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A75F-5659-455D-A449-46F36236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B8ED-5799-493C-8760-8323FF25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680-C630-4F04-AA49-8F9CCAC6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D4F3-84F7-4633-9E7F-70BEECFE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D2D0-CC1A-4F37-B709-380E015F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A5F7-42B3-4956-88C5-9699F0EA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90F3-1E79-497C-9EE7-9467B647D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0C4D-893A-4CEA-B0EA-E074179B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30058-0ADB-4735-AA82-48A717F3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8A7A-2642-493C-9DD3-FA3CF3CC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6865-9078-41A0-A56E-A2EDEA5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AFFA-878A-4F23-87E7-AA4F180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C1F7-D706-4129-A369-047228B0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09B92-FCF9-4F29-A9D6-7EC87D45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BE217-513A-4B0B-BCF4-52EDC3C7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04200-25B8-4C3F-9ACC-606B64BF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9AE49-9BD2-4E27-840B-CBBB0C4A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4C0F5-2075-4564-9B77-BA9623C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CE138-FFC1-47A6-B2FE-80E60DC0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0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EE9-DA2E-4D1B-A85D-84D0606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5EFE6-0DB6-4BB0-8800-19FC9DE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3400-566F-41C7-93F4-28FA7EF6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BA13-4BA3-4E12-A19F-F8690DF0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6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87C0F-F743-46C2-8E70-083BF71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44B4A-3651-4EE2-A45D-65BC833F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D3E8-99F0-4CDC-BE94-A6992D54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8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BCB3-4E19-433D-97D9-71E93DE1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90ED-AFFD-4A7F-B1CB-A2C91314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F024-6886-43A7-B0C8-982F7D22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B8DE-50BD-417F-85A5-940DCD27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08EA-6688-49DA-8187-5050F969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F9B1-6B45-4AB7-87A7-22F2434C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9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1E23-926A-4ACA-8568-6551806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36477-8220-459F-AE26-54E86969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D3DF-D061-437F-938F-6D9DFA40D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D5F6D-BA33-4950-880A-4D6DF412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10CF-DA26-435E-94CF-B0CD9887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7680-5E42-47ED-AB95-5D6CD052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2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36A1-10F5-41F4-A1CE-A9FB225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CC36-3808-4C03-95CA-D2C0E99A3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2F1A-4DCE-4F91-AB6F-E13C9837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8165-69FF-47A0-86E7-07B9FE5F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42F8-F9CF-4886-BE3A-8FE167BC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6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0D054-EE4F-4405-8A81-7F400335E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2A14-32F7-4334-B197-279EB3166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D3C6-3FDE-4EE9-9903-D4E8578B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4FDB-46BF-4070-86B4-E63149A0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DE18-8763-4949-8DDF-B3E2DC91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95206-3C50-48F2-A0CE-3B2BFC6C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10B2-119B-4664-A440-330D5668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17B8-5F44-486F-975D-3A9312BEC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257F-A337-4B22-96E3-BAAEEAAE4FE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ECD6-0160-4955-960D-F2F9A9A5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8D91-000F-4BE9-9322-AAF4A4422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2896-FA99-435B-8753-D6D6568C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ommons.usu.edu/smallsat/2013/all2013/69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8727E-B3AA-4F89-A7AB-16E927ABE5CE}"/>
              </a:ext>
            </a:extLst>
          </p:cNvPr>
          <p:cNvSpPr txBox="1"/>
          <p:nvPr/>
        </p:nvSpPr>
        <p:spPr>
          <a:xfrm>
            <a:off x="106326" y="2312847"/>
            <a:ext cx="12085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Thermistor Reader Proposal</a:t>
            </a:r>
          </a:p>
          <a:p>
            <a:pPr algn="ctr"/>
            <a:r>
              <a:rPr lang="en-US" dirty="0"/>
              <a:t>By Sam Deghuee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6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F3BDBB-6698-4BAD-BDFC-548B4F72A4EC}"/>
              </a:ext>
            </a:extLst>
          </p:cNvPr>
          <p:cNvSpPr txBox="1"/>
          <p:nvPr/>
        </p:nvSpPr>
        <p:spPr>
          <a:xfrm>
            <a:off x="106325" y="0"/>
            <a:ext cx="511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Level-Shifter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Validates basic circuit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more time / resources a more accurate model of chosen NPN BJTs could be used with a better representation of UART to validate real performance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7981B0-B8E6-4BCE-89E7-08E14BAAA6DC}"/>
              </a:ext>
            </a:extLst>
          </p:cNvPr>
          <p:cNvGrpSpPr/>
          <p:nvPr/>
        </p:nvGrpSpPr>
        <p:grpSpPr>
          <a:xfrm>
            <a:off x="5218150" y="155575"/>
            <a:ext cx="6867525" cy="3383984"/>
            <a:chOff x="5218150" y="409575"/>
            <a:chExt cx="6867525" cy="33839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C58728-8F51-4E90-9DF6-A7EB2031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8150" y="409575"/>
              <a:ext cx="6867525" cy="30194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87513E-2AFD-49E7-A9CF-0B940ADC1716}"/>
                </a:ext>
              </a:extLst>
            </p:cNvPr>
            <p:cNvSpPr txBox="1"/>
            <p:nvPr/>
          </p:nvSpPr>
          <p:spPr>
            <a:xfrm>
              <a:off x="7305712" y="3424227"/>
              <a:ext cx="269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LTspice</a:t>
              </a:r>
              <a:r>
                <a:rPr lang="en-US" dirty="0"/>
                <a:t> Schematic capture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B6CD6D-21D8-4110-8742-D66D038A9E22}"/>
              </a:ext>
            </a:extLst>
          </p:cNvPr>
          <p:cNvGrpSpPr/>
          <p:nvPr/>
        </p:nvGrpSpPr>
        <p:grpSpPr>
          <a:xfrm>
            <a:off x="0" y="3647391"/>
            <a:ext cx="12192000" cy="2911593"/>
            <a:chOff x="0" y="3647391"/>
            <a:chExt cx="12192000" cy="29115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FC0448-16FD-4B55-83BA-1832AF3C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47391"/>
              <a:ext cx="12192000" cy="25422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1B422F-5E48-45E8-B3D8-35397FB4C14B}"/>
                </a:ext>
              </a:extLst>
            </p:cNvPr>
            <p:cNvSpPr txBox="1"/>
            <p:nvPr/>
          </p:nvSpPr>
          <p:spPr>
            <a:xfrm>
              <a:off x="5052219" y="6189652"/>
              <a:ext cx="208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25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E88F8A-4B2A-4178-8177-83FA8EEF3ABA}"/>
              </a:ext>
            </a:extLst>
          </p:cNvPr>
          <p:cNvSpPr txBox="1"/>
          <p:nvPr/>
        </p:nvSpPr>
        <p:spPr>
          <a:xfrm>
            <a:off x="118049" y="0"/>
            <a:ext cx="33871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Schematic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 power constraints influenced a buck converter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LT3437IFE was chosen for its radiation immunity as shown from an  AIAA/USU Conference on Small Satellites article which rad tested this chip and found minimal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TPS709  (LDO) was chosen for converting to lower voltages for noise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Careful consideration to reduce ripple into the ADC would need to be taken.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Buck can accept up to 60V and has a drop out of 6V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E4D2-CF84-45AD-9DA2-1125DE4B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0"/>
            <a:ext cx="874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E88F8A-4B2A-4178-8177-83FA8EEF3ABA}"/>
              </a:ext>
            </a:extLst>
          </p:cNvPr>
          <p:cNvSpPr txBox="1"/>
          <p:nvPr/>
        </p:nvSpPr>
        <p:spPr>
          <a:xfrm>
            <a:off x="118049" y="0"/>
            <a:ext cx="64732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central assumptions were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Efficiency*Power into a buck = Power out.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into LDO = Current out of LDO.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turn off ADC channels for “passive”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of 75% was used for buck as a conservative estimate.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MATLAB code summarized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Consumption(active) 1V8: 0.08 Watts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Consumption(active) 5: 0.37 Watts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Power Consumption(active) Total: 0.45 Watts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Consumption(passive) 1V8: 0.08 Watts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Consumption(passive) 5: 0.19 Watts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Consumption(passive) Total: 0.27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TH-22 probes have a response time of a few seconds, the steady state power draw could be minimized by utilizing the passive mode. 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3E30B-2B49-4EE5-AF32-EF2B80333B20}"/>
              </a:ext>
            </a:extLst>
          </p:cNvPr>
          <p:cNvGrpSpPr/>
          <p:nvPr/>
        </p:nvGrpSpPr>
        <p:grpSpPr>
          <a:xfrm>
            <a:off x="7740501" y="163920"/>
            <a:ext cx="4010247" cy="3695700"/>
            <a:chOff x="6591300" y="0"/>
            <a:chExt cx="5372100" cy="55007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B6E9B6-767B-4BC4-A0C9-FF884DBF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1300" y="0"/>
              <a:ext cx="5372100" cy="5276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BB8140-ADE1-4A0F-B286-6AC79E0FFB10}"/>
                </a:ext>
              </a:extLst>
            </p:cNvPr>
            <p:cNvSpPr txBox="1"/>
            <p:nvPr/>
          </p:nvSpPr>
          <p:spPr>
            <a:xfrm>
              <a:off x="7423150" y="5131415"/>
              <a:ext cx="370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Efficiency of Buck Switching Regulator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785A74-AE41-44B5-AAE8-C2AFDD95F753}"/>
              </a:ext>
            </a:extLst>
          </p:cNvPr>
          <p:cNvGrpSpPr/>
          <p:nvPr/>
        </p:nvGrpSpPr>
        <p:grpSpPr>
          <a:xfrm>
            <a:off x="418988" y="4754643"/>
            <a:ext cx="5591175" cy="1591744"/>
            <a:chOff x="418988" y="4858363"/>
            <a:chExt cx="5591175" cy="15917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8DB334-CED8-4702-877A-C21BD226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988" y="4858363"/>
              <a:ext cx="5591175" cy="1066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E847C1-5F5F-4501-9F65-044C30D3A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988" y="5926232"/>
              <a:ext cx="5591175" cy="52387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EA201-B67C-4F4B-B198-BA74514B0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101" y="3941355"/>
            <a:ext cx="26098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96530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3417-FBD9-4B3B-8B9C-C3235D18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Doug Sinclair, Jonathan Dyer. 2013. “Radiation Effects and COTS parts in </a:t>
            </a:r>
            <a:r>
              <a:rPr lang="en-US" dirty="0" err="1"/>
              <a:t>SmallSats</a:t>
            </a:r>
            <a:r>
              <a:rPr lang="en-US" dirty="0"/>
              <a:t>,” </a:t>
            </a:r>
            <a:r>
              <a:rPr lang="en-US" i="1" dirty="0"/>
              <a:t>Proceedings of the AIAA/USU Conference on Small Satellites</a:t>
            </a:r>
            <a:r>
              <a:rPr lang="en-US" dirty="0"/>
              <a:t>, Technical Session IV: Down The Middle, 69. </a:t>
            </a:r>
            <a:r>
              <a:rPr lang="en-US" dirty="0">
                <a:hlinkClick r:id="rId2"/>
              </a:rPr>
              <a:t>http://digitalcommons.usu.edu/smallsat/2013/all2013/69/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23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Design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3A0BF-7514-4D85-A167-D69BDE71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38" y="2165284"/>
            <a:ext cx="8294724" cy="252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MSP power draw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9CE7F-3F00-4A14-8B72-02C37AF3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433290"/>
            <a:ext cx="10125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ADC power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2B4D8-DA38-4B57-AF3F-4A74B116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1450"/>
            <a:ext cx="700087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F6D53-13AE-4B8E-9C9A-EF180C288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33600"/>
            <a:ext cx="7000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9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EBE-53F3-4AE4-AB31-11D15BC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ADC power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2B4D8-DA38-4B57-AF3F-4A74B116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1450"/>
            <a:ext cx="700087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F6D53-13AE-4B8E-9C9A-EF180C288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33600"/>
            <a:ext cx="7000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1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8727E-B3AA-4F89-A7AB-16E927ABE5CE}"/>
              </a:ext>
            </a:extLst>
          </p:cNvPr>
          <p:cNvSpPr txBox="1"/>
          <p:nvPr/>
        </p:nvSpPr>
        <p:spPr>
          <a:xfrm>
            <a:off x="106326" y="0"/>
            <a:ext cx="3051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Thermistor Board:</a:t>
            </a:r>
          </a:p>
          <a:p>
            <a:r>
              <a:rPr lang="en-US" dirty="0"/>
              <a:t>Logic and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MSP430FR5969-SP (MCU)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ADS1278-SP (ADC)</a:t>
            </a:r>
          </a:p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DS16F95 (RS-485)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MPSA18G (NPN)</a:t>
            </a:r>
          </a:p>
          <a:p>
            <a:r>
              <a:rPr lang="en-US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TPS709 (LDO)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LT3437IFE (Buck)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A961C-548C-4D3B-9537-C02F8015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0"/>
            <a:ext cx="8694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0B12D3-5C98-42CF-9849-053429B7C47A}"/>
              </a:ext>
            </a:extLst>
          </p:cNvPr>
          <p:cNvSpPr txBox="1"/>
          <p:nvPr/>
        </p:nvSpPr>
        <p:spPr>
          <a:xfrm>
            <a:off x="106326" y="0"/>
            <a:ext cx="3051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MSP430 Schematic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 low power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peripheral for ADCs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 peripheral for RS-485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at +1.8V to reduce risk of SEL and power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OSC for 8Mhz operation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07AA2-8F8B-475D-B4E4-87A8EC8D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7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A2CF96-BD9C-407A-9B28-1EDA632C4DC5}"/>
              </a:ext>
            </a:extLst>
          </p:cNvPr>
          <p:cNvSpPr txBox="1"/>
          <p:nvPr/>
        </p:nvSpPr>
        <p:spPr>
          <a:xfrm>
            <a:off x="106326" y="0"/>
            <a:ext cx="5000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Selection: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range of thermistors (-80</a:t>
            </a:r>
            <a:r>
              <a:rPr lang="en-US" dirty="0">
                <a:cs typeface="Courier New" panose="02070309020205020404" pitchFamily="49" charset="0"/>
              </a:rPr>
              <a:t>°</a:t>
            </a:r>
            <a:r>
              <a:rPr lang="en-US" dirty="0"/>
              <a:t>C : 250</a:t>
            </a:r>
            <a:r>
              <a:rPr lang="en-US" dirty="0">
                <a:cs typeface="Courier New" panose="02070309020205020404" pitchFamily="49" charset="0"/>
              </a:rPr>
              <a:t>°</a:t>
            </a:r>
            <a:r>
              <a:rPr lang="en-US" dirty="0"/>
              <a:t>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calculations of full range and derivative show worse case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 end temperature has the smallest </a:t>
            </a:r>
            <a:r>
              <a:rPr lang="en-US" dirty="0" err="1"/>
              <a:t>dR</a:t>
            </a:r>
            <a:r>
              <a:rPr lang="en-US" dirty="0"/>
              <a:t>/dT and so is the hardest to maintain the precision of +/-0.7</a:t>
            </a:r>
            <a:r>
              <a:rPr lang="en-US" dirty="0">
                <a:cs typeface="Courier New" panose="02070309020205020404" pitchFamily="49" charset="0"/>
              </a:rPr>
              <a:t>°</a:t>
            </a:r>
            <a:r>
              <a:rPr lang="en-US" dirty="0"/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dirty="0" err="1"/>
              <a:t>R</a:t>
            </a:r>
            <a:r>
              <a:rPr lang="en-US" baseline="-25000" dirty="0" err="1"/>
              <a:t>min</a:t>
            </a:r>
            <a:r>
              <a:rPr lang="en-US" dirty="0"/>
              <a:t> = 14.0201 Ohms and R</a:t>
            </a:r>
            <a:r>
              <a:rPr lang="en-US" baseline="-25000" dirty="0"/>
              <a:t>min2</a:t>
            </a:r>
            <a:r>
              <a:rPr lang="en-US" dirty="0"/>
              <a:t> = 14.1719 for rest of power and ADC resolution calculations. 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5D2E3-643E-4F60-A534-98BF514967A7}"/>
              </a:ext>
            </a:extLst>
          </p:cNvPr>
          <p:cNvGrpSpPr/>
          <p:nvPr/>
        </p:nvGrpSpPr>
        <p:grpSpPr>
          <a:xfrm>
            <a:off x="6267721" y="4365011"/>
            <a:ext cx="5884166" cy="2224390"/>
            <a:chOff x="616965" y="3405609"/>
            <a:chExt cx="6858000" cy="2958136"/>
          </a:xfrm>
        </p:grpSpPr>
        <p:pic>
          <p:nvPicPr>
            <p:cNvPr id="6" name="Picture 5" descr="From the Datasheet">
              <a:extLst>
                <a:ext uri="{FF2B5EF4-FFF2-40B4-BE49-F238E27FC236}">
                  <a16:creationId xmlns:a16="http://schemas.microsoft.com/office/drawing/2014/main" id="{A20292AD-1E71-4863-B730-F0650291E23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65" y="3405609"/>
              <a:ext cx="6858000" cy="24669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92B6AF-266D-4CFB-BF8E-FB6D9BE8D583}"/>
                </a:ext>
              </a:extLst>
            </p:cNvPr>
            <p:cNvSpPr txBox="1"/>
            <p:nvPr/>
          </p:nvSpPr>
          <p:spPr>
            <a:xfrm>
              <a:off x="2656780" y="5872584"/>
              <a:ext cx="3890037" cy="49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Equations from TH-22 datasheet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420EA0F-1B92-4D1B-82E7-0C19AEDB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92" y="80755"/>
            <a:ext cx="7085208" cy="38820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FF453-D2F2-42D1-828A-02C7DD50AAB6}"/>
              </a:ext>
            </a:extLst>
          </p:cNvPr>
          <p:cNvGrpSpPr/>
          <p:nvPr/>
        </p:nvGrpSpPr>
        <p:grpSpPr>
          <a:xfrm>
            <a:off x="364625" y="3503236"/>
            <a:ext cx="5153025" cy="2919668"/>
            <a:chOff x="364625" y="3503236"/>
            <a:chExt cx="5153025" cy="29196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74385D-A62A-420A-BF0E-F89CC9876D7C}"/>
                </a:ext>
              </a:extLst>
            </p:cNvPr>
            <p:cNvGrpSpPr/>
            <p:nvPr/>
          </p:nvGrpSpPr>
          <p:grpSpPr>
            <a:xfrm>
              <a:off x="364625" y="3870204"/>
              <a:ext cx="5153025" cy="2552700"/>
              <a:chOff x="771255" y="2956025"/>
              <a:chExt cx="5153025" cy="25527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F1E3B9-6FE5-4919-9D89-B0379ACB0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255" y="2956025"/>
                <a:ext cx="3590925" cy="1285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C08D789-CC20-4B58-9ECE-5C5CA4E06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255" y="4241900"/>
                <a:ext cx="5153025" cy="126682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A66F7-122B-4EA4-AD36-32144B3E41C3}"/>
                </a:ext>
              </a:extLst>
            </p:cNvPr>
            <p:cNvSpPr txBox="1"/>
            <p:nvPr/>
          </p:nvSpPr>
          <p:spPr>
            <a:xfrm>
              <a:off x="803212" y="3503236"/>
              <a:ext cx="3152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MATLAB Code to generate plots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A2CF96-BD9C-407A-9B28-1EDA632C4DC5}"/>
              </a:ext>
            </a:extLst>
          </p:cNvPr>
          <p:cNvSpPr txBox="1"/>
          <p:nvPr/>
        </p:nvSpPr>
        <p:spPr>
          <a:xfrm>
            <a:off x="106326" y="-1"/>
            <a:ext cx="120856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Selection: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</a:t>
            </a:r>
            <a:r>
              <a:rPr lang="en-US" baseline="-25000" dirty="0" err="1"/>
              <a:t>min</a:t>
            </a:r>
            <a:r>
              <a:rPr lang="en-US" dirty="0"/>
              <a:t> and R</a:t>
            </a:r>
            <a:r>
              <a:rPr lang="en-US" baseline="-25000" dirty="0"/>
              <a:t>min2</a:t>
            </a:r>
            <a:r>
              <a:rPr lang="en-US" dirty="0"/>
              <a:t> with a necessary reading of 0.7</a:t>
            </a:r>
            <a:r>
              <a:rPr lang="en-US" dirty="0">
                <a:cs typeface="Courier New" panose="02070309020205020404" pitchFamily="49" charset="0"/>
              </a:rPr>
              <a:t>°C an ADC could be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16bit was not a high enough resolution but 24bit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 500K Ohm resistor was chosen as the resistive divide to minimize power loss while maintaining accuracy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2EF6F-4E60-424B-A0F4-52B834B275E6}"/>
              </a:ext>
            </a:extLst>
          </p:cNvPr>
          <p:cNvGrpSpPr/>
          <p:nvPr/>
        </p:nvGrpSpPr>
        <p:grpSpPr>
          <a:xfrm>
            <a:off x="1847663" y="1888064"/>
            <a:ext cx="8126673" cy="1576595"/>
            <a:chOff x="1127051" y="2165230"/>
            <a:chExt cx="8126673" cy="1576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1B7C91-2CF4-45BB-BA5F-A5F3B9ABE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23" t="28316"/>
            <a:stretch/>
          </p:blipFill>
          <p:spPr>
            <a:xfrm>
              <a:off x="1127051" y="2339162"/>
              <a:ext cx="8126673" cy="14026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FE683D-1EC8-4BE5-AAB0-078960BAAEFE}"/>
                </a:ext>
              </a:extLst>
            </p:cNvPr>
            <p:cNvSpPr txBox="1"/>
            <p:nvPr/>
          </p:nvSpPr>
          <p:spPr>
            <a:xfrm>
              <a:off x="3444867" y="2165230"/>
              <a:ext cx="396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MATLAB Code Output of valid resolution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9A118-6424-48B3-9E22-825C92E179ED}"/>
              </a:ext>
            </a:extLst>
          </p:cNvPr>
          <p:cNvGrpSpPr/>
          <p:nvPr/>
        </p:nvGrpSpPr>
        <p:grpSpPr>
          <a:xfrm>
            <a:off x="1847663" y="4241303"/>
            <a:ext cx="8603000" cy="1534268"/>
            <a:chOff x="106326" y="4241303"/>
            <a:chExt cx="8603000" cy="15342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52C46-7D75-42C7-919D-C0740385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6" y="4372908"/>
              <a:ext cx="8603000" cy="14026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75529B-4BDD-460A-BCCA-90E6636238DB}"/>
                </a:ext>
              </a:extLst>
            </p:cNvPr>
            <p:cNvSpPr txBox="1"/>
            <p:nvPr/>
          </p:nvSpPr>
          <p:spPr>
            <a:xfrm>
              <a:off x="2154270" y="4241303"/>
              <a:ext cx="4030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MATLAB Code Output of a low resolution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D9747-771E-4C34-A36E-94855CAF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0"/>
            <a:ext cx="86944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5DB9B-3F06-45DC-8783-A163A6127408}"/>
              </a:ext>
            </a:extLst>
          </p:cNvPr>
          <p:cNvSpPr txBox="1"/>
          <p:nvPr/>
        </p:nvSpPr>
        <p:spPr>
          <a:xfrm>
            <a:off x="106326" y="88900"/>
            <a:ext cx="33912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Selection: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ADS1278-sp was chosen for its space rating, high resolution and ability to turn off channels to save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for low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a daisy chained SPI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Routing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ADC utilizes the analog ground to minimize noise caused by the digital electronics, and therefore should use a separate ground plane connected by a 0 Ohm resistor close to the ADCs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04539-18B9-462E-B9D9-79748F1BF387}"/>
              </a:ext>
            </a:extLst>
          </p:cNvPr>
          <p:cNvSpPr txBox="1"/>
          <p:nvPr/>
        </p:nvSpPr>
        <p:spPr>
          <a:xfrm>
            <a:off x="106326" y="88900"/>
            <a:ext cx="339125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Connector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Thermistors per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Pins 1 and 2 are the thermistor from the datasheet.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dual filament thermistors are not used, the unused inputs should be grounded for noise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divide with 500K Ohm allows for low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24 thermistors is not desirable, 4 extra can be used as redundant channels or disabled for further power savings.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Routing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negative input of the ADC should not be a part of the ground plane, but should be routed as a trace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65ED3-F5F9-406D-99C6-BE2A07A5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0" y="0"/>
            <a:ext cx="8702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A4244-6132-4E61-AE6F-FF75463B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-12700"/>
            <a:ext cx="86791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F5AD7-81B9-4404-A7EC-89BB135842A9}"/>
              </a:ext>
            </a:extLst>
          </p:cNvPr>
          <p:cNvSpPr txBox="1"/>
          <p:nvPr/>
        </p:nvSpPr>
        <p:spPr>
          <a:xfrm>
            <a:off x="0" y="0"/>
            <a:ext cx="3391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Selection: RS-485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DS16F95ML-SP was chosen for its robustness and compatibility with the RS-485 and RS-422A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chip operates at +5V a level shifter design was needed to interface with the +1.8V logic level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9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5620F-21E9-4642-880B-9CE9ED926C99}"/>
              </a:ext>
            </a:extLst>
          </p:cNvPr>
          <p:cNvSpPr txBox="1"/>
          <p:nvPr/>
        </p:nvSpPr>
        <p:spPr>
          <a:xfrm>
            <a:off x="106325" y="0"/>
            <a:ext cx="3387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Level-Shifter Schematic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one direction level translator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BJT design chosen to prevent latching from radiation effects.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SPICE simulation done to verify performance and current 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design would require more complete simulation to verify rise and fall times based on baud rate.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EF07B-D7B1-498D-B444-9999BCF6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76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62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740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Courier New</vt:lpstr>
      <vt:lpstr>Wingdings 3</vt:lpstr>
      <vt:lpstr>Wisp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Backups</vt:lpstr>
      <vt:lpstr>References</vt:lpstr>
      <vt:lpstr>Backups Design Requirements</vt:lpstr>
      <vt:lpstr>Backups MSP power draw</vt:lpstr>
      <vt:lpstr>Backups ADC power draw</vt:lpstr>
      <vt:lpstr>Backups ADC power draw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top</dc:creator>
  <cp:lastModifiedBy>Sam top</cp:lastModifiedBy>
  <cp:revision>48</cp:revision>
  <dcterms:created xsi:type="dcterms:W3CDTF">2018-10-04T15:53:11Z</dcterms:created>
  <dcterms:modified xsi:type="dcterms:W3CDTF">2018-10-05T16:39:53Z</dcterms:modified>
</cp:coreProperties>
</file>