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78" r:id="rId6"/>
    <p:sldId id="292" r:id="rId7"/>
    <p:sldId id="279" r:id="rId8"/>
    <p:sldId id="281" r:id="rId9"/>
    <p:sldId id="283" r:id="rId10"/>
    <p:sldId id="284" r:id="rId11"/>
    <p:sldId id="285" r:id="rId12"/>
    <p:sldId id="264" r:id="rId13"/>
    <p:sldId id="287" r:id="rId14"/>
    <p:sldId id="290" r:id="rId15"/>
    <p:sldId id="288" r:id="rId16"/>
    <p:sldId id="291"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64843-89EC-45A5-96C6-313720D0FC15}" v="114" dt="2023-10-02T17:30:03.602"/>
    <p1510:client id="{19FB9C85-2DB3-4E8D-9428-EC02C30BFD2D}" v="28" dt="2023-10-03T11:58:49.667"/>
    <p1510:client id="{2EFAE495-4909-834E-9D61-AD805CBF2CD1}" v="19" dt="2023-10-03T11:54:05.221"/>
    <p1510:client id="{60D2AAA4-D2DA-DA4D-8E0F-C0A48207E208}" v="149" dt="2023-10-03T12:17:39.508"/>
    <p1510:client id="{733E935C-343D-4905-AA86-596F1D6EF761}" v="9" dt="2023-10-02T17:31:03.517"/>
    <p1510:client id="{809043B7-BA79-414B-8733-7D358FCFAE83}" v="585" dt="2023-10-03T11:26:54.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8AECBD-4794-45D9-97CE-05ED76EEEC6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56ABF0-DFFE-4489-9FF1-765E75081B6C}">
      <dgm:prSet phldr="0"/>
      <dgm:spPr/>
      <dgm:t>
        <a:bodyPr/>
        <a:lstStyle/>
        <a:p>
          <a:pPr>
            <a:lnSpc>
              <a:spcPct val="100000"/>
            </a:lnSpc>
          </a:pPr>
          <a:r>
            <a:rPr lang="en-US">
              <a:latin typeface="Verdana Pro"/>
            </a:rPr>
            <a:t>The most pressing issue he wishes to address is streamlining invoice creation and client payments tracking within his current system, as his system has let him down in tracking partial client payments effectively due to its limitations.</a:t>
          </a:r>
        </a:p>
      </dgm:t>
    </dgm:pt>
    <dgm:pt modelId="{41B23C4C-8DE3-4411-BB6E-174DDD71C390}" type="parTrans" cxnId="{E42DA42B-071D-455D-8CBB-06AFCDA71CB3}">
      <dgm:prSet/>
      <dgm:spPr/>
      <dgm:t>
        <a:bodyPr/>
        <a:lstStyle/>
        <a:p>
          <a:endParaRPr lang="en-US"/>
        </a:p>
      </dgm:t>
    </dgm:pt>
    <dgm:pt modelId="{E42E9B88-29B4-4C12-86E4-6CE97B24590B}" type="sibTrans" cxnId="{E42DA42B-071D-455D-8CBB-06AFCDA71CB3}">
      <dgm:prSet/>
      <dgm:spPr/>
      <dgm:t>
        <a:bodyPr/>
        <a:lstStyle/>
        <a:p>
          <a:endParaRPr lang="en-US"/>
        </a:p>
      </dgm:t>
    </dgm:pt>
    <dgm:pt modelId="{EF9B8253-1746-4F22-9C74-67D6EBDA36CD}">
      <dgm:prSet phldr="0"/>
      <dgm:spPr/>
      <dgm:t>
        <a:bodyPr/>
        <a:lstStyle/>
        <a:p>
          <a:pPr>
            <a:lnSpc>
              <a:spcPct val="100000"/>
            </a:lnSpc>
          </a:pPr>
          <a:r>
            <a:rPr lang="en-US">
              <a:latin typeface="Verdana Pro"/>
            </a:rPr>
            <a:t>Ramiz primarily uses Google Docs and Sheets for financial tracking, generating invoices and recording project expenses and earnings </a:t>
          </a:r>
        </a:p>
      </dgm:t>
    </dgm:pt>
    <dgm:pt modelId="{41B258FE-BDF1-485F-A593-2D2C9AD4182C}" type="parTrans" cxnId="{BB1AB245-0D77-4F02-8AAE-8435EF191013}">
      <dgm:prSet/>
      <dgm:spPr/>
    </dgm:pt>
    <dgm:pt modelId="{0B8D2ABE-81E6-4577-A7C5-DB3836C27291}" type="sibTrans" cxnId="{BB1AB245-0D77-4F02-8AAE-8435EF191013}">
      <dgm:prSet/>
      <dgm:spPr/>
      <dgm:t>
        <a:bodyPr/>
        <a:lstStyle/>
        <a:p>
          <a:endParaRPr lang="en-US"/>
        </a:p>
      </dgm:t>
    </dgm:pt>
    <dgm:pt modelId="{8943A22B-B575-46AB-916C-1BECEA5F3599}">
      <dgm:prSet phldr="0"/>
      <dgm:spPr/>
      <dgm:t>
        <a:bodyPr/>
        <a:lstStyle/>
        <a:p>
          <a:pPr>
            <a:lnSpc>
              <a:spcPct val="100000"/>
            </a:lnSpc>
          </a:pPr>
          <a:r>
            <a:rPr lang="en-US">
              <a:latin typeface="Verdana Pro"/>
            </a:rPr>
            <a:t>Spends a significant amount of time manually inputting data, making the process time-consuming. </a:t>
          </a:r>
        </a:p>
      </dgm:t>
    </dgm:pt>
    <dgm:pt modelId="{50B1A075-CE99-4F18-A98C-9C27EB6565C8}" type="parTrans" cxnId="{A80B52E5-940A-463F-A96F-A7DB18EDB447}">
      <dgm:prSet/>
      <dgm:spPr/>
    </dgm:pt>
    <dgm:pt modelId="{77A18F68-759D-4BEE-9964-B0A88078C6B0}" type="sibTrans" cxnId="{A80B52E5-940A-463F-A96F-A7DB18EDB447}">
      <dgm:prSet/>
      <dgm:spPr/>
      <dgm:t>
        <a:bodyPr/>
        <a:lstStyle/>
        <a:p>
          <a:endParaRPr lang="en-US"/>
        </a:p>
      </dgm:t>
    </dgm:pt>
    <dgm:pt modelId="{F2836883-F8FD-459A-9345-4E1B5B30490B}">
      <dgm:prSet phldr="0"/>
      <dgm:spPr/>
      <dgm:t>
        <a:bodyPr/>
        <a:lstStyle/>
        <a:p>
          <a:pPr>
            <a:lnSpc>
              <a:spcPct val="100000"/>
            </a:lnSpc>
          </a:pPr>
          <a:r>
            <a:rPr lang="en-US">
              <a:latin typeface="Verdana Pro"/>
            </a:rPr>
            <a:t>The upsides of his system include customization and a sense of control, but the downsides involve manual data entry and lack of automation. </a:t>
          </a:r>
        </a:p>
      </dgm:t>
    </dgm:pt>
    <dgm:pt modelId="{BB74F7B7-9FC3-4E70-9E04-06ED53795B8F}" type="parTrans" cxnId="{4731432C-414D-4358-881B-AA5B8641B9B4}">
      <dgm:prSet/>
      <dgm:spPr/>
    </dgm:pt>
    <dgm:pt modelId="{17DAB852-38BF-45AB-B3DE-2D3BF1616E58}" type="sibTrans" cxnId="{4731432C-414D-4358-881B-AA5B8641B9B4}">
      <dgm:prSet/>
      <dgm:spPr/>
      <dgm:t>
        <a:bodyPr/>
        <a:lstStyle/>
        <a:p>
          <a:endParaRPr lang="en-US"/>
        </a:p>
      </dgm:t>
    </dgm:pt>
    <dgm:pt modelId="{146070F1-438E-43AC-B242-70685BB40527}">
      <dgm:prSet phldr="0"/>
      <dgm:spPr/>
      <dgm:t>
        <a:bodyPr/>
        <a:lstStyle/>
        <a:p>
          <a:pPr>
            <a:lnSpc>
              <a:spcPct val="100000"/>
            </a:lnSpc>
          </a:pPr>
          <a:r>
            <a:rPr lang="en-US">
              <a:latin typeface="Verdana Pro"/>
            </a:rPr>
            <a:t>Ramiz believes there is room for improvement, particularly in automating calculations, but his busy schedule prevents him from exploring new solutions. He previously tried manual methods and an expensive accountant but found them inefficient. </a:t>
          </a:r>
        </a:p>
      </dgm:t>
    </dgm:pt>
    <dgm:pt modelId="{49CBB541-B857-4615-A8F8-C1DA002C2AF9}" type="parTrans" cxnId="{8EBF68F3-BCE4-4CE2-AE08-14BC70360BEC}">
      <dgm:prSet/>
      <dgm:spPr/>
    </dgm:pt>
    <dgm:pt modelId="{1DB03E6E-E28D-4B1F-8170-2118B046E284}" type="sibTrans" cxnId="{8EBF68F3-BCE4-4CE2-AE08-14BC70360BEC}">
      <dgm:prSet/>
      <dgm:spPr/>
      <dgm:t>
        <a:bodyPr/>
        <a:lstStyle/>
        <a:p>
          <a:endParaRPr lang="en-US"/>
        </a:p>
      </dgm:t>
    </dgm:pt>
    <dgm:pt modelId="{2200F77D-DF43-4D59-A2F4-192B6513C2B5}">
      <dgm:prSet phldr="0"/>
      <dgm:spPr/>
      <dgm:t>
        <a:bodyPr/>
        <a:lstStyle/>
        <a:p>
          <a:pPr>
            <a:lnSpc>
              <a:spcPct val="100000"/>
            </a:lnSpc>
          </a:pPr>
          <a:r>
            <a:rPr lang="en-US">
              <a:latin typeface="Verdana Pro"/>
            </a:rPr>
            <a:t>He emphasizes the importance of financial tracking due to the substantial sums involved in his construction business and the lessons learned from his previous failed venture.</a:t>
          </a:r>
        </a:p>
      </dgm:t>
    </dgm:pt>
    <dgm:pt modelId="{B74D1073-6ADA-4349-A4AE-A68FA78F61A6}" type="parTrans" cxnId="{E8149357-3EDD-4778-B8C2-77EDB0992B87}">
      <dgm:prSet/>
      <dgm:spPr/>
    </dgm:pt>
    <dgm:pt modelId="{C7A13C5A-FC09-4B1D-A201-2AF55257EFC5}" type="sibTrans" cxnId="{E8149357-3EDD-4778-B8C2-77EDB0992B87}">
      <dgm:prSet/>
      <dgm:spPr/>
      <dgm:t>
        <a:bodyPr/>
        <a:lstStyle/>
        <a:p>
          <a:endParaRPr lang="en-US"/>
        </a:p>
      </dgm:t>
    </dgm:pt>
    <dgm:pt modelId="{91B8613D-BAD3-4B98-98C1-697EB994C602}" type="pres">
      <dgm:prSet presAssocID="{198AECBD-4794-45D9-97CE-05ED76EEEC6C}" presName="root" presStyleCnt="0">
        <dgm:presLayoutVars>
          <dgm:dir/>
          <dgm:resizeHandles val="exact"/>
        </dgm:presLayoutVars>
      </dgm:prSet>
      <dgm:spPr/>
    </dgm:pt>
    <dgm:pt modelId="{7C572E62-F0CD-4531-97F7-AADBD29C7421}" type="pres">
      <dgm:prSet presAssocID="{EF9B8253-1746-4F22-9C74-67D6EBDA36CD}" presName="compNode" presStyleCnt="0"/>
      <dgm:spPr/>
    </dgm:pt>
    <dgm:pt modelId="{B2563D84-DEC2-43EE-97F4-A0D5BA4A62BF}" type="pres">
      <dgm:prSet presAssocID="{EF9B8253-1746-4F22-9C74-67D6EBDA36CD}" presName="bgRect" presStyleLbl="bgShp" presStyleIdx="0" presStyleCnt="6"/>
      <dgm:spPr/>
    </dgm:pt>
    <dgm:pt modelId="{A146FF80-45DA-4C25-9078-68ADB119148D}" type="pres">
      <dgm:prSet presAssocID="{EF9B8253-1746-4F22-9C74-67D6EBDA36C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2BBFE7B0-137E-40DB-B614-073617AB6CF1}" type="pres">
      <dgm:prSet presAssocID="{EF9B8253-1746-4F22-9C74-67D6EBDA36CD}" presName="spaceRect" presStyleCnt="0"/>
      <dgm:spPr/>
    </dgm:pt>
    <dgm:pt modelId="{1C8FB1D8-651F-41E8-AE73-90DAC468DF90}" type="pres">
      <dgm:prSet presAssocID="{EF9B8253-1746-4F22-9C74-67D6EBDA36CD}" presName="parTx" presStyleLbl="revTx" presStyleIdx="0" presStyleCnt="6">
        <dgm:presLayoutVars>
          <dgm:chMax val="0"/>
          <dgm:chPref val="0"/>
        </dgm:presLayoutVars>
      </dgm:prSet>
      <dgm:spPr/>
    </dgm:pt>
    <dgm:pt modelId="{3D4BA254-E599-48AA-88D1-E125CC0174A8}" type="pres">
      <dgm:prSet presAssocID="{0B8D2ABE-81E6-4577-A7C5-DB3836C27291}" presName="sibTrans" presStyleCnt="0"/>
      <dgm:spPr/>
    </dgm:pt>
    <dgm:pt modelId="{43EF2F49-FF12-40D5-9FB2-1F2794FFE374}" type="pres">
      <dgm:prSet presAssocID="{2200F77D-DF43-4D59-A2F4-192B6513C2B5}" presName="compNode" presStyleCnt="0"/>
      <dgm:spPr/>
    </dgm:pt>
    <dgm:pt modelId="{38A38672-BE92-4875-A5FC-426FA6CA3204}" type="pres">
      <dgm:prSet presAssocID="{2200F77D-DF43-4D59-A2F4-192B6513C2B5}" presName="bgRect" presStyleLbl="bgShp" presStyleIdx="1" presStyleCnt="6"/>
      <dgm:spPr/>
    </dgm:pt>
    <dgm:pt modelId="{BDF739CD-48E4-43E3-ABA2-0B53FD7E47C7}" type="pres">
      <dgm:prSet presAssocID="{2200F77D-DF43-4D59-A2F4-192B6513C2B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85CBF115-A3E5-4793-A9C1-0DC56825725C}" type="pres">
      <dgm:prSet presAssocID="{2200F77D-DF43-4D59-A2F4-192B6513C2B5}" presName="spaceRect" presStyleCnt="0"/>
      <dgm:spPr/>
    </dgm:pt>
    <dgm:pt modelId="{7BB3CAAD-BA30-4576-A7DE-CB4BEB5A37BF}" type="pres">
      <dgm:prSet presAssocID="{2200F77D-DF43-4D59-A2F4-192B6513C2B5}" presName="parTx" presStyleLbl="revTx" presStyleIdx="1" presStyleCnt="6">
        <dgm:presLayoutVars>
          <dgm:chMax val="0"/>
          <dgm:chPref val="0"/>
        </dgm:presLayoutVars>
      </dgm:prSet>
      <dgm:spPr/>
    </dgm:pt>
    <dgm:pt modelId="{7A5055FC-08AA-4CFA-BF95-A499E627C838}" type="pres">
      <dgm:prSet presAssocID="{C7A13C5A-FC09-4B1D-A201-2AF55257EFC5}" presName="sibTrans" presStyleCnt="0"/>
      <dgm:spPr/>
    </dgm:pt>
    <dgm:pt modelId="{1C99BD30-D536-49F1-88BB-0E014C3B2D5D}" type="pres">
      <dgm:prSet presAssocID="{8943A22B-B575-46AB-916C-1BECEA5F3599}" presName="compNode" presStyleCnt="0"/>
      <dgm:spPr/>
    </dgm:pt>
    <dgm:pt modelId="{0C8306E4-2022-42C8-A35D-1C008D3235CE}" type="pres">
      <dgm:prSet presAssocID="{8943A22B-B575-46AB-916C-1BECEA5F3599}" presName="bgRect" presStyleLbl="bgShp" presStyleIdx="2" presStyleCnt="6"/>
      <dgm:spPr/>
    </dgm:pt>
    <dgm:pt modelId="{1485DEB2-2207-4066-8147-CC832B8AE912}" type="pres">
      <dgm:prSet presAssocID="{8943A22B-B575-46AB-916C-1BECEA5F359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A16B5EEB-2865-4717-B098-28630BA91187}" type="pres">
      <dgm:prSet presAssocID="{8943A22B-B575-46AB-916C-1BECEA5F3599}" presName="spaceRect" presStyleCnt="0"/>
      <dgm:spPr/>
    </dgm:pt>
    <dgm:pt modelId="{40E978C7-9D25-45AC-94F3-CBA66DBE6672}" type="pres">
      <dgm:prSet presAssocID="{8943A22B-B575-46AB-916C-1BECEA5F3599}" presName="parTx" presStyleLbl="revTx" presStyleIdx="2" presStyleCnt="6">
        <dgm:presLayoutVars>
          <dgm:chMax val="0"/>
          <dgm:chPref val="0"/>
        </dgm:presLayoutVars>
      </dgm:prSet>
      <dgm:spPr/>
    </dgm:pt>
    <dgm:pt modelId="{96D803A5-BDF9-4E07-84DE-D8348084BCF0}" type="pres">
      <dgm:prSet presAssocID="{77A18F68-759D-4BEE-9964-B0A88078C6B0}" presName="sibTrans" presStyleCnt="0"/>
      <dgm:spPr/>
    </dgm:pt>
    <dgm:pt modelId="{EED9F038-AAED-4B42-B574-F2FD7F28CD12}" type="pres">
      <dgm:prSet presAssocID="{F2836883-F8FD-459A-9345-4E1B5B30490B}" presName="compNode" presStyleCnt="0"/>
      <dgm:spPr/>
    </dgm:pt>
    <dgm:pt modelId="{183A9988-8C23-49FC-AB9E-3105C03196DE}" type="pres">
      <dgm:prSet presAssocID="{F2836883-F8FD-459A-9345-4E1B5B30490B}" presName="bgRect" presStyleLbl="bgShp" presStyleIdx="3" presStyleCnt="6"/>
      <dgm:spPr/>
    </dgm:pt>
    <dgm:pt modelId="{B8F2533E-BE3B-4470-BBA2-BE318F8064A6}" type="pres">
      <dgm:prSet presAssocID="{F2836883-F8FD-459A-9345-4E1B5B30490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588F9B4-58F1-4DCD-961A-A1992AA9C7B2}" type="pres">
      <dgm:prSet presAssocID="{F2836883-F8FD-459A-9345-4E1B5B30490B}" presName="spaceRect" presStyleCnt="0"/>
      <dgm:spPr/>
    </dgm:pt>
    <dgm:pt modelId="{07D3DBA0-757A-4AC7-A1BC-8DFF01B497EF}" type="pres">
      <dgm:prSet presAssocID="{F2836883-F8FD-459A-9345-4E1B5B30490B}" presName="parTx" presStyleLbl="revTx" presStyleIdx="3" presStyleCnt="6">
        <dgm:presLayoutVars>
          <dgm:chMax val="0"/>
          <dgm:chPref val="0"/>
        </dgm:presLayoutVars>
      </dgm:prSet>
      <dgm:spPr/>
    </dgm:pt>
    <dgm:pt modelId="{59FDFD5D-F36E-4480-87F0-594600C50B9B}" type="pres">
      <dgm:prSet presAssocID="{17DAB852-38BF-45AB-B3DE-2D3BF1616E58}" presName="sibTrans" presStyleCnt="0"/>
      <dgm:spPr/>
    </dgm:pt>
    <dgm:pt modelId="{B4FCBEBE-5CB2-431B-BA9C-36FEE1F6E32A}" type="pres">
      <dgm:prSet presAssocID="{146070F1-438E-43AC-B242-70685BB40527}" presName="compNode" presStyleCnt="0"/>
      <dgm:spPr/>
    </dgm:pt>
    <dgm:pt modelId="{D49D978E-C193-444B-98ED-DB99D527A663}" type="pres">
      <dgm:prSet presAssocID="{146070F1-438E-43AC-B242-70685BB40527}" presName="bgRect" presStyleLbl="bgShp" presStyleIdx="4" presStyleCnt="6"/>
      <dgm:spPr/>
    </dgm:pt>
    <dgm:pt modelId="{87BCFF64-EB75-4899-983F-07C787937DFA}" type="pres">
      <dgm:prSet presAssocID="{146070F1-438E-43AC-B242-70685BB4052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 Bulb and Gear"/>
        </a:ext>
      </dgm:extLst>
    </dgm:pt>
    <dgm:pt modelId="{E78D0814-A469-41A6-A151-50809EDF28BB}" type="pres">
      <dgm:prSet presAssocID="{146070F1-438E-43AC-B242-70685BB40527}" presName="spaceRect" presStyleCnt="0"/>
      <dgm:spPr/>
    </dgm:pt>
    <dgm:pt modelId="{CAF3D748-4294-45D4-97CB-68482AC20929}" type="pres">
      <dgm:prSet presAssocID="{146070F1-438E-43AC-B242-70685BB40527}" presName="parTx" presStyleLbl="revTx" presStyleIdx="4" presStyleCnt="6">
        <dgm:presLayoutVars>
          <dgm:chMax val="0"/>
          <dgm:chPref val="0"/>
        </dgm:presLayoutVars>
      </dgm:prSet>
      <dgm:spPr/>
    </dgm:pt>
    <dgm:pt modelId="{9E4CCC33-A424-4A35-BFF9-4B192F00F099}" type="pres">
      <dgm:prSet presAssocID="{1DB03E6E-E28D-4B1F-8170-2118B046E284}" presName="sibTrans" presStyleCnt="0"/>
      <dgm:spPr/>
    </dgm:pt>
    <dgm:pt modelId="{85C927FC-A96A-42F0-A3F1-13FF7D682E9D}" type="pres">
      <dgm:prSet presAssocID="{0056ABF0-DFFE-4489-9FF1-765E75081B6C}" presName="compNode" presStyleCnt="0"/>
      <dgm:spPr/>
    </dgm:pt>
    <dgm:pt modelId="{4421D7B8-3CDA-4EC7-8677-FFBE9D071F6B}" type="pres">
      <dgm:prSet presAssocID="{0056ABF0-DFFE-4489-9FF1-765E75081B6C}" presName="bgRect" presStyleLbl="bgShp" presStyleIdx="5" presStyleCnt="6"/>
      <dgm:spPr/>
    </dgm:pt>
    <dgm:pt modelId="{1C3AA4F3-A24D-4F6C-A040-A31608CD5842}" type="pres">
      <dgm:prSet presAssocID="{0056ABF0-DFFE-4489-9FF1-765E75081B6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siness Growth"/>
        </a:ext>
      </dgm:extLst>
    </dgm:pt>
    <dgm:pt modelId="{CB17EC4F-2706-47DC-AEF0-CC6F67EA491C}" type="pres">
      <dgm:prSet presAssocID="{0056ABF0-DFFE-4489-9FF1-765E75081B6C}" presName="spaceRect" presStyleCnt="0"/>
      <dgm:spPr/>
    </dgm:pt>
    <dgm:pt modelId="{8B21365F-9A3F-4BC2-84DA-9F2F525092C3}" type="pres">
      <dgm:prSet presAssocID="{0056ABF0-DFFE-4489-9FF1-765E75081B6C}" presName="parTx" presStyleLbl="revTx" presStyleIdx="5" presStyleCnt="6">
        <dgm:presLayoutVars>
          <dgm:chMax val="0"/>
          <dgm:chPref val="0"/>
        </dgm:presLayoutVars>
      </dgm:prSet>
      <dgm:spPr/>
    </dgm:pt>
  </dgm:ptLst>
  <dgm:cxnLst>
    <dgm:cxn modelId="{15E5D011-C384-424D-944E-AC2FD0C4EDDC}" type="presOf" srcId="{198AECBD-4794-45D9-97CE-05ED76EEEC6C}" destId="{91B8613D-BAD3-4B98-98C1-697EB994C602}" srcOrd="0" destOrd="0" presId="urn:microsoft.com/office/officeart/2018/2/layout/IconVerticalSolidList"/>
    <dgm:cxn modelId="{C24C8D28-2A8A-450B-AEC3-581225989581}" type="presOf" srcId="{EF9B8253-1746-4F22-9C74-67D6EBDA36CD}" destId="{1C8FB1D8-651F-41E8-AE73-90DAC468DF90}" srcOrd="0" destOrd="0" presId="urn:microsoft.com/office/officeart/2018/2/layout/IconVerticalSolidList"/>
    <dgm:cxn modelId="{E42DA42B-071D-455D-8CBB-06AFCDA71CB3}" srcId="{198AECBD-4794-45D9-97CE-05ED76EEEC6C}" destId="{0056ABF0-DFFE-4489-9FF1-765E75081B6C}" srcOrd="5" destOrd="0" parTransId="{41B23C4C-8DE3-4411-BB6E-174DDD71C390}" sibTransId="{E42E9B88-29B4-4C12-86E4-6CE97B24590B}"/>
    <dgm:cxn modelId="{4731432C-414D-4358-881B-AA5B8641B9B4}" srcId="{198AECBD-4794-45D9-97CE-05ED76EEEC6C}" destId="{F2836883-F8FD-459A-9345-4E1B5B30490B}" srcOrd="3" destOrd="0" parTransId="{BB74F7B7-9FC3-4E70-9E04-06ED53795B8F}" sibTransId="{17DAB852-38BF-45AB-B3DE-2D3BF1616E58}"/>
    <dgm:cxn modelId="{76A7C630-1972-4B1E-A750-008E4C7D6DF1}" type="presOf" srcId="{F2836883-F8FD-459A-9345-4E1B5B30490B}" destId="{07D3DBA0-757A-4AC7-A1BC-8DFF01B497EF}" srcOrd="0" destOrd="0" presId="urn:microsoft.com/office/officeart/2018/2/layout/IconVerticalSolidList"/>
    <dgm:cxn modelId="{BB1AB245-0D77-4F02-8AAE-8435EF191013}" srcId="{198AECBD-4794-45D9-97CE-05ED76EEEC6C}" destId="{EF9B8253-1746-4F22-9C74-67D6EBDA36CD}" srcOrd="0" destOrd="0" parTransId="{41B258FE-BDF1-485F-A593-2D2C9AD4182C}" sibTransId="{0B8D2ABE-81E6-4577-A7C5-DB3836C27291}"/>
    <dgm:cxn modelId="{286A3E49-CE91-47A5-8167-25B232CFD08F}" type="presOf" srcId="{0056ABF0-DFFE-4489-9FF1-765E75081B6C}" destId="{8B21365F-9A3F-4BC2-84DA-9F2F525092C3}" srcOrd="0" destOrd="0" presId="urn:microsoft.com/office/officeart/2018/2/layout/IconVerticalSolidList"/>
    <dgm:cxn modelId="{E8149357-3EDD-4778-B8C2-77EDB0992B87}" srcId="{198AECBD-4794-45D9-97CE-05ED76EEEC6C}" destId="{2200F77D-DF43-4D59-A2F4-192B6513C2B5}" srcOrd="1" destOrd="0" parTransId="{B74D1073-6ADA-4349-A4AE-A68FA78F61A6}" sibTransId="{C7A13C5A-FC09-4B1D-A201-2AF55257EFC5}"/>
    <dgm:cxn modelId="{A0489459-DDB2-479E-9C0B-2417893F1289}" type="presOf" srcId="{8943A22B-B575-46AB-916C-1BECEA5F3599}" destId="{40E978C7-9D25-45AC-94F3-CBA66DBE6672}" srcOrd="0" destOrd="0" presId="urn:microsoft.com/office/officeart/2018/2/layout/IconVerticalSolidList"/>
    <dgm:cxn modelId="{D0847FA4-CEE7-4034-879F-BEBD08B97E26}" type="presOf" srcId="{2200F77D-DF43-4D59-A2F4-192B6513C2B5}" destId="{7BB3CAAD-BA30-4576-A7DE-CB4BEB5A37BF}" srcOrd="0" destOrd="0" presId="urn:microsoft.com/office/officeart/2018/2/layout/IconVerticalSolidList"/>
    <dgm:cxn modelId="{AB0ED0BE-C725-4D08-BA45-904E6AAC5AD0}" type="presOf" srcId="{146070F1-438E-43AC-B242-70685BB40527}" destId="{CAF3D748-4294-45D4-97CB-68482AC20929}" srcOrd="0" destOrd="0" presId="urn:microsoft.com/office/officeart/2018/2/layout/IconVerticalSolidList"/>
    <dgm:cxn modelId="{A80B52E5-940A-463F-A96F-A7DB18EDB447}" srcId="{198AECBD-4794-45D9-97CE-05ED76EEEC6C}" destId="{8943A22B-B575-46AB-916C-1BECEA5F3599}" srcOrd="2" destOrd="0" parTransId="{50B1A075-CE99-4F18-A98C-9C27EB6565C8}" sibTransId="{77A18F68-759D-4BEE-9964-B0A88078C6B0}"/>
    <dgm:cxn modelId="{8EBF68F3-BCE4-4CE2-AE08-14BC70360BEC}" srcId="{198AECBD-4794-45D9-97CE-05ED76EEEC6C}" destId="{146070F1-438E-43AC-B242-70685BB40527}" srcOrd="4" destOrd="0" parTransId="{49CBB541-B857-4615-A8F8-C1DA002C2AF9}" sibTransId="{1DB03E6E-E28D-4B1F-8170-2118B046E284}"/>
    <dgm:cxn modelId="{7928F243-A4D1-45C5-826A-A6973691AB89}" type="presParOf" srcId="{91B8613D-BAD3-4B98-98C1-697EB994C602}" destId="{7C572E62-F0CD-4531-97F7-AADBD29C7421}" srcOrd="0" destOrd="0" presId="urn:microsoft.com/office/officeart/2018/2/layout/IconVerticalSolidList"/>
    <dgm:cxn modelId="{B28BA4FB-7219-42D9-B92A-F3ECE5F5DDEC}" type="presParOf" srcId="{7C572E62-F0CD-4531-97F7-AADBD29C7421}" destId="{B2563D84-DEC2-43EE-97F4-A0D5BA4A62BF}" srcOrd="0" destOrd="0" presId="urn:microsoft.com/office/officeart/2018/2/layout/IconVerticalSolidList"/>
    <dgm:cxn modelId="{71A17D7E-4303-4F1E-A612-DD81031D8C95}" type="presParOf" srcId="{7C572E62-F0CD-4531-97F7-AADBD29C7421}" destId="{A146FF80-45DA-4C25-9078-68ADB119148D}" srcOrd="1" destOrd="0" presId="urn:microsoft.com/office/officeart/2018/2/layout/IconVerticalSolidList"/>
    <dgm:cxn modelId="{66A1700E-4AFA-4057-875A-6B55D4D54ECD}" type="presParOf" srcId="{7C572E62-F0CD-4531-97F7-AADBD29C7421}" destId="{2BBFE7B0-137E-40DB-B614-073617AB6CF1}" srcOrd="2" destOrd="0" presId="urn:microsoft.com/office/officeart/2018/2/layout/IconVerticalSolidList"/>
    <dgm:cxn modelId="{806834EF-8C3F-41AD-BB66-C5718D02A17B}" type="presParOf" srcId="{7C572E62-F0CD-4531-97F7-AADBD29C7421}" destId="{1C8FB1D8-651F-41E8-AE73-90DAC468DF90}" srcOrd="3" destOrd="0" presId="urn:microsoft.com/office/officeart/2018/2/layout/IconVerticalSolidList"/>
    <dgm:cxn modelId="{B67E96E3-050F-4E13-B549-B17B7FD76E89}" type="presParOf" srcId="{91B8613D-BAD3-4B98-98C1-697EB994C602}" destId="{3D4BA254-E599-48AA-88D1-E125CC0174A8}" srcOrd="1" destOrd="0" presId="urn:microsoft.com/office/officeart/2018/2/layout/IconVerticalSolidList"/>
    <dgm:cxn modelId="{E8E74A9B-DE4E-43D4-B1BD-F74B99769E35}" type="presParOf" srcId="{91B8613D-BAD3-4B98-98C1-697EB994C602}" destId="{43EF2F49-FF12-40D5-9FB2-1F2794FFE374}" srcOrd="2" destOrd="0" presId="urn:microsoft.com/office/officeart/2018/2/layout/IconVerticalSolidList"/>
    <dgm:cxn modelId="{9BD4F56D-FAE3-4F4C-8E74-AFF44C9B5DEE}" type="presParOf" srcId="{43EF2F49-FF12-40D5-9FB2-1F2794FFE374}" destId="{38A38672-BE92-4875-A5FC-426FA6CA3204}" srcOrd="0" destOrd="0" presId="urn:microsoft.com/office/officeart/2018/2/layout/IconVerticalSolidList"/>
    <dgm:cxn modelId="{71079FAE-2775-401C-9572-674DA04BF037}" type="presParOf" srcId="{43EF2F49-FF12-40D5-9FB2-1F2794FFE374}" destId="{BDF739CD-48E4-43E3-ABA2-0B53FD7E47C7}" srcOrd="1" destOrd="0" presId="urn:microsoft.com/office/officeart/2018/2/layout/IconVerticalSolidList"/>
    <dgm:cxn modelId="{41E4CE30-4D74-4556-A6F3-BFA01D745790}" type="presParOf" srcId="{43EF2F49-FF12-40D5-9FB2-1F2794FFE374}" destId="{85CBF115-A3E5-4793-A9C1-0DC56825725C}" srcOrd="2" destOrd="0" presId="urn:microsoft.com/office/officeart/2018/2/layout/IconVerticalSolidList"/>
    <dgm:cxn modelId="{61C45C9D-B94E-483D-B9E5-588613D662D5}" type="presParOf" srcId="{43EF2F49-FF12-40D5-9FB2-1F2794FFE374}" destId="{7BB3CAAD-BA30-4576-A7DE-CB4BEB5A37BF}" srcOrd="3" destOrd="0" presId="urn:microsoft.com/office/officeart/2018/2/layout/IconVerticalSolidList"/>
    <dgm:cxn modelId="{F8EA24AD-6739-4DE3-8D96-63ECE42D01C9}" type="presParOf" srcId="{91B8613D-BAD3-4B98-98C1-697EB994C602}" destId="{7A5055FC-08AA-4CFA-BF95-A499E627C838}" srcOrd="3" destOrd="0" presId="urn:microsoft.com/office/officeart/2018/2/layout/IconVerticalSolidList"/>
    <dgm:cxn modelId="{9A6D09E5-9842-4CD3-9B95-2198C5B24068}" type="presParOf" srcId="{91B8613D-BAD3-4B98-98C1-697EB994C602}" destId="{1C99BD30-D536-49F1-88BB-0E014C3B2D5D}" srcOrd="4" destOrd="0" presId="urn:microsoft.com/office/officeart/2018/2/layout/IconVerticalSolidList"/>
    <dgm:cxn modelId="{963111C9-13E9-48C2-9C69-D299923B8A7D}" type="presParOf" srcId="{1C99BD30-D536-49F1-88BB-0E014C3B2D5D}" destId="{0C8306E4-2022-42C8-A35D-1C008D3235CE}" srcOrd="0" destOrd="0" presId="urn:microsoft.com/office/officeart/2018/2/layout/IconVerticalSolidList"/>
    <dgm:cxn modelId="{A019B849-65F0-47BC-AEE7-865AA86790F5}" type="presParOf" srcId="{1C99BD30-D536-49F1-88BB-0E014C3B2D5D}" destId="{1485DEB2-2207-4066-8147-CC832B8AE912}" srcOrd="1" destOrd="0" presId="urn:microsoft.com/office/officeart/2018/2/layout/IconVerticalSolidList"/>
    <dgm:cxn modelId="{3349D014-A31F-45D0-9F04-A84C2BF513D1}" type="presParOf" srcId="{1C99BD30-D536-49F1-88BB-0E014C3B2D5D}" destId="{A16B5EEB-2865-4717-B098-28630BA91187}" srcOrd="2" destOrd="0" presId="urn:microsoft.com/office/officeart/2018/2/layout/IconVerticalSolidList"/>
    <dgm:cxn modelId="{24CBCE0C-C106-4D21-83FF-B21982870634}" type="presParOf" srcId="{1C99BD30-D536-49F1-88BB-0E014C3B2D5D}" destId="{40E978C7-9D25-45AC-94F3-CBA66DBE6672}" srcOrd="3" destOrd="0" presId="urn:microsoft.com/office/officeart/2018/2/layout/IconVerticalSolidList"/>
    <dgm:cxn modelId="{74633EDA-BBF6-48A8-A098-5A9FD6D0DCB4}" type="presParOf" srcId="{91B8613D-BAD3-4B98-98C1-697EB994C602}" destId="{96D803A5-BDF9-4E07-84DE-D8348084BCF0}" srcOrd="5" destOrd="0" presId="urn:microsoft.com/office/officeart/2018/2/layout/IconVerticalSolidList"/>
    <dgm:cxn modelId="{ABB103EA-5AAB-405F-9B21-1021B6A4275B}" type="presParOf" srcId="{91B8613D-BAD3-4B98-98C1-697EB994C602}" destId="{EED9F038-AAED-4B42-B574-F2FD7F28CD12}" srcOrd="6" destOrd="0" presId="urn:microsoft.com/office/officeart/2018/2/layout/IconVerticalSolidList"/>
    <dgm:cxn modelId="{6BC1D435-BB8F-4D3C-8F0B-748E211BB3E1}" type="presParOf" srcId="{EED9F038-AAED-4B42-B574-F2FD7F28CD12}" destId="{183A9988-8C23-49FC-AB9E-3105C03196DE}" srcOrd="0" destOrd="0" presId="urn:microsoft.com/office/officeart/2018/2/layout/IconVerticalSolidList"/>
    <dgm:cxn modelId="{D32DA992-F5A2-41C4-8C11-CAFA3CE06D80}" type="presParOf" srcId="{EED9F038-AAED-4B42-B574-F2FD7F28CD12}" destId="{B8F2533E-BE3B-4470-BBA2-BE318F8064A6}" srcOrd="1" destOrd="0" presId="urn:microsoft.com/office/officeart/2018/2/layout/IconVerticalSolidList"/>
    <dgm:cxn modelId="{3AA08C9B-2F8E-43CA-B3B3-76E6A81CF71A}" type="presParOf" srcId="{EED9F038-AAED-4B42-B574-F2FD7F28CD12}" destId="{8588F9B4-58F1-4DCD-961A-A1992AA9C7B2}" srcOrd="2" destOrd="0" presId="urn:microsoft.com/office/officeart/2018/2/layout/IconVerticalSolidList"/>
    <dgm:cxn modelId="{A4D31527-33B9-4C3E-BE93-6F0B98FC0C07}" type="presParOf" srcId="{EED9F038-AAED-4B42-B574-F2FD7F28CD12}" destId="{07D3DBA0-757A-4AC7-A1BC-8DFF01B497EF}" srcOrd="3" destOrd="0" presId="urn:microsoft.com/office/officeart/2018/2/layout/IconVerticalSolidList"/>
    <dgm:cxn modelId="{18CF334F-AC1C-49C6-BD6E-B330BCFF9C50}" type="presParOf" srcId="{91B8613D-BAD3-4B98-98C1-697EB994C602}" destId="{59FDFD5D-F36E-4480-87F0-594600C50B9B}" srcOrd="7" destOrd="0" presId="urn:microsoft.com/office/officeart/2018/2/layout/IconVerticalSolidList"/>
    <dgm:cxn modelId="{74180CF2-433E-48DD-99B1-AEB39AAE5D30}" type="presParOf" srcId="{91B8613D-BAD3-4B98-98C1-697EB994C602}" destId="{B4FCBEBE-5CB2-431B-BA9C-36FEE1F6E32A}" srcOrd="8" destOrd="0" presId="urn:microsoft.com/office/officeart/2018/2/layout/IconVerticalSolidList"/>
    <dgm:cxn modelId="{4DD0CDA0-0DB3-46BE-A372-39E7E0829822}" type="presParOf" srcId="{B4FCBEBE-5CB2-431B-BA9C-36FEE1F6E32A}" destId="{D49D978E-C193-444B-98ED-DB99D527A663}" srcOrd="0" destOrd="0" presId="urn:microsoft.com/office/officeart/2018/2/layout/IconVerticalSolidList"/>
    <dgm:cxn modelId="{26E93938-AF4C-4B2F-9901-727C8A7AC3F2}" type="presParOf" srcId="{B4FCBEBE-5CB2-431B-BA9C-36FEE1F6E32A}" destId="{87BCFF64-EB75-4899-983F-07C787937DFA}" srcOrd="1" destOrd="0" presId="urn:microsoft.com/office/officeart/2018/2/layout/IconVerticalSolidList"/>
    <dgm:cxn modelId="{A4997DBB-8ECB-4062-A459-BCD3150D08A8}" type="presParOf" srcId="{B4FCBEBE-5CB2-431B-BA9C-36FEE1F6E32A}" destId="{E78D0814-A469-41A6-A151-50809EDF28BB}" srcOrd="2" destOrd="0" presId="urn:microsoft.com/office/officeart/2018/2/layout/IconVerticalSolidList"/>
    <dgm:cxn modelId="{F281636C-1610-4831-B5F5-5B3B0D972210}" type="presParOf" srcId="{B4FCBEBE-5CB2-431B-BA9C-36FEE1F6E32A}" destId="{CAF3D748-4294-45D4-97CB-68482AC20929}" srcOrd="3" destOrd="0" presId="urn:microsoft.com/office/officeart/2018/2/layout/IconVerticalSolidList"/>
    <dgm:cxn modelId="{8FC7B30C-B254-4022-8365-DBB0616BEEC2}" type="presParOf" srcId="{91B8613D-BAD3-4B98-98C1-697EB994C602}" destId="{9E4CCC33-A424-4A35-BFF9-4B192F00F099}" srcOrd="9" destOrd="0" presId="urn:microsoft.com/office/officeart/2018/2/layout/IconVerticalSolidList"/>
    <dgm:cxn modelId="{2120999E-E1FB-4D65-ACE9-B028979660B4}" type="presParOf" srcId="{91B8613D-BAD3-4B98-98C1-697EB994C602}" destId="{85C927FC-A96A-42F0-A3F1-13FF7D682E9D}" srcOrd="10" destOrd="0" presId="urn:microsoft.com/office/officeart/2018/2/layout/IconVerticalSolidList"/>
    <dgm:cxn modelId="{3B10B275-027D-41BA-A832-59189A08D5B7}" type="presParOf" srcId="{85C927FC-A96A-42F0-A3F1-13FF7D682E9D}" destId="{4421D7B8-3CDA-4EC7-8677-FFBE9D071F6B}" srcOrd="0" destOrd="0" presId="urn:microsoft.com/office/officeart/2018/2/layout/IconVerticalSolidList"/>
    <dgm:cxn modelId="{2ED6A033-6B43-40BD-96A9-A3AA7FA88DF1}" type="presParOf" srcId="{85C927FC-A96A-42F0-A3F1-13FF7D682E9D}" destId="{1C3AA4F3-A24D-4F6C-A040-A31608CD5842}" srcOrd="1" destOrd="0" presId="urn:microsoft.com/office/officeart/2018/2/layout/IconVerticalSolidList"/>
    <dgm:cxn modelId="{BD41EAA2-704F-4D06-A3AE-D0FAE3EA3C1A}" type="presParOf" srcId="{85C927FC-A96A-42F0-A3F1-13FF7D682E9D}" destId="{CB17EC4F-2706-47DC-AEF0-CC6F67EA491C}" srcOrd="2" destOrd="0" presId="urn:microsoft.com/office/officeart/2018/2/layout/IconVerticalSolidList"/>
    <dgm:cxn modelId="{5DF0AAAB-D5EA-4096-8574-0489948E11ED}" type="presParOf" srcId="{85C927FC-A96A-42F0-A3F1-13FF7D682E9D}" destId="{8B21365F-9A3F-4BC2-84DA-9F2F525092C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8AECBD-4794-45D9-97CE-05ED76EEEC6C}"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98DF3A7C-32D5-4D53-B307-0CC966098431}">
      <dgm:prSet/>
      <dgm:spPr/>
      <dgm:t>
        <a:bodyPr/>
        <a:lstStyle/>
        <a:p>
          <a:pPr>
            <a:lnSpc>
              <a:spcPct val="100000"/>
            </a:lnSpc>
          </a:pPr>
          <a:r>
            <a:rPr lang="en-US">
              <a:latin typeface="Verdana Pro"/>
            </a:rPr>
            <a:t>Jacob </a:t>
          </a:r>
          <a:r>
            <a:rPr lang="en-US" b="0" i="0">
              <a:latin typeface="Verdana Pro"/>
            </a:rPr>
            <a:t>primarily </a:t>
          </a:r>
          <a:r>
            <a:rPr lang="en-US">
              <a:latin typeface="Verdana Pro"/>
            </a:rPr>
            <a:t>relies on QuickBooks </a:t>
          </a:r>
          <a:r>
            <a:rPr lang="en-US" b="0" i="0">
              <a:latin typeface="Verdana Pro"/>
            </a:rPr>
            <a:t>and </a:t>
          </a:r>
          <a:r>
            <a:rPr lang="en-US">
              <a:latin typeface="Verdana Pro"/>
            </a:rPr>
            <a:t>an accountant </a:t>
          </a:r>
          <a:r>
            <a:rPr lang="en-US" b="0" i="0">
              <a:latin typeface="Verdana Pro"/>
            </a:rPr>
            <a:t>to </a:t>
          </a:r>
          <a:r>
            <a:rPr lang="en-US">
              <a:latin typeface="Verdana Pro"/>
            </a:rPr>
            <a:t>manage </a:t>
          </a:r>
          <a:r>
            <a:rPr lang="en-US" b="0" i="0">
              <a:latin typeface="Verdana Pro"/>
            </a:rPr>
            <a:t>his business </a:t>
          </a:r>
          <a:r>
            <a:rPr lang="en-US">
              <a:latin typeface="Verdana Pro"/>
            </a:rPr>
            <a:t>finances, using QuickBooks for daily accounting tasks </a:t>
          </a:r>
          <a:r>
            <a:rPr lang="en-US" b="0" i="0">
              <a:latin typeface="Verdana Pro"/>
            </a:rPr>
            <a:t>and his </a:t>
          </a:r>
          <a:r>
            <a:rPr lang="en-US">
              <a:latin typeface="Verdana Pro"/>
            </a:rPr>
            <a:t>accountant for employee payroll, tax returns, and business banking accounts</a:t>
          </a:r>
          <a:r>
            <a:rPr lang="en-US" b="0" i="0">
              <a:latin typeface="Verdana Pro"/>
            </a:rPr>
            <a:t>.</a:t>
          </a:r>
          <a:r>
            <a:rPr lang="en-US">
              <a:latin typeface="Verdana Pro"/>
            </a:rPr>
            <a:t> </a:t>
          </a:r>
        </a:p>
      </dgm:t>
    </dgm:pt>
    <dgm:pt modelId="{52446A16-1895-462A-BE70-6C4345F920E2}" type="parTrans" cxnId="{5B3D6114-6C34-4340-AEC0-477A7379E773}">
      <dgm:prSet/>
      <dgm:spPr/>
      <dgm:t>
        <a:bodyPr/>
        <a:lstStyle/>
        <a:p>
          <a:endParaRPr lang="en-US"/>
        </a:p>
      </dgm:t>
    </dgm:pt>
    <dgm:pt modelId="{B3A5C687-8AC6-416B-856C-A4260B1D157A}" type="sibTrans" cxnId="{5B3D6114-6C34-4340-AEC0-477A7379E773}">
      <dgm:prSet/>
      <dgm:spPr/>
      <dgm:t>
        <a:bodyPr/>
        <a:lstStyle/>
        <a:p>
          <a:endParaRPr lang="en-US"/>
        </a:p>
      </dgm:t>
    </dgm:pt>
    <dgm:pt modelId="{7ABD6C04-2A12-47E4-9487-50475F009419}">
      <dgm:prSet/>
      <dgm:spPr/>
      <dgm:t>
        <a:bodyPr/>
        <a:lstStyle/>
        <a:p>
          <a:pPr>
            <a:lnSpc>
              <a:spcPct val="100000"/>
            </a:lnSpc>
          </a:pPr>
          <a:r>
            <a:rPr lang="en-US">
              <a:latin typeface="Verdana Pro"/>
            </a:rPr>
            <a:t>As </a:t>
          </a:r>
          <a:r>
            <a:rPr lang="en-US" b="0" i="0">
              <a:latin typeface="Verdana Pro"/>
            </a:rPr>
            <a:t>a </a:t>
          </a:r>
          <a:r>
            <a:rPr lang="en-US">
              <a:latin typeface="Verdana Pro"/>
            </a:rPr>
            <a:t>mechanic</a:t>
          </a:r>
          <a:r>
            <a:rPr lang="en-US" b="0" i="0">
              <a:latin typeface="Verdana Pro"/>
            </a:rPr>
            <a:t>, </a:t>
          </a:r>
          <a:r>
            <a:rPr lang="en-US">
              <a:latin typeface="Verdana Pro"/>
            </a:rPr>
            <a:t>quick access to his accounts is vital due to frequent parts purchases before client payments</a:t>
          </a:r>
          <a:r>
            <a:rPr lang="en-US" b="0" i="0">
              <a:latin typeface="Verdana Pro"/>
            </a:rPr>
            <a:t>.</a:t>
          </a:r>
          <a:r>
            <a:rPr lang="en-US">
              <a:latin typeface="Verdana Pro"/>
            </a:rPr>
            <a:t> He aims to spend an hour or less daily on financial management but finds that communication with his accountant consumes most </a:t>
          </a:r>
          <a:r>
            <a:rPr lang="en-US" b="0" i="0">
              <a:latin typeface="Verdana Pro"/>
            </a:rPr>
            <a:t>of his </a:t>
          </a:r>
          <a:r>
            <a:rPr lang="en-US">
              <a:latin typeface="Verdana Pro"/>
            </a:rPr>
            <a:t>time. </a:t>
          </a:r>
        </a:p>
      </dgm:t>
    </dgm:pt>
    <dgm:pt modelId="{E40CE883-8A8F-418C-9843-5CD7E5A724FE}" type="parTrans" cxnId="{79568F7C-464C-401E-A9FE-9767345E4C81}">
      <dgm:prSet/>
      <dgm:spPr/>
      <dgm:t>
        <a:bodyPr/>
        <a:lstStyle/>
        <a:p>
          <a:endParaRPr lang="en-US"/>
        </a:p>
      </dgm:t>
    </dgm:pt>
    <dgm:pt modelId="{BCCDFEE1-677C-4E1C-B4F0-7B4A5955C910}" type="sibTrans" cxnId="{79568F7C-464C-401E-A9FE-9767345E4C81}">
      <dgm:prSet/>
      <dgm:spPr/>
      <dgm:t>
        <a:bodyPr/>
        <a:lstStyle/>
        <a:p>
          <a:endParaRPr lang="en-US"/>
        </a:p>
      </dgm:t>
    </dgm:pt>
    <dgm:pt modelId="{C5FB92D2-B1F2-4613-9292-40C407066B7F}">
      <dgm:prSet/>
      <dgm:spPr/>
      <dgm:t>
        <a:bodyPr/>
        <a:lstStyle/>
        <a:p>
          <a:pPr>
            <a:lnSpc>
              <a:spcPct val="100000"/>
            </a:lnSpc>
          </a:pPr>
          <a:r>
            <a:rPr lang="en-US">
              <a:latin typeface="Verdana Pro"/>
            </a:rPr>
            <a:t>Jacob's </a:t>
          </a:r>
          <a:r>
            <a:rPr lang="en-US" b="0" i="0">
              <a:latin typeface="Verdana Pro"/>
            </a:rPr>
            <a:t>system </a:t>
          </a:r>
          <a:r>
            <a:rPr lang="en-US">
              <a:latin typeface="Verdana Pro"/>
            </a:rPr>
            <a:t>rarely fails thanks to redundancies </a:t>
          </a:r>
          <a:r>
            <a:rPr lang="en-US" b="0" i="0">
              <a:latin typeface="Verdana Pro"/>
            </a:rPr>
            <a:t>and </a:t>
          </a:r>
          <a:r>
            <a:rPr lang="en-US">
              <a:latin typeface="Verdana Pro"/>
            </a:rPr>
            <a:t>constant account monitoring. However, it's slow</a:t>
          </a:r>
          <a:r>
            <a:rPr lang="en-US" b="0" i="0">
              <a:latin typeface="Verdana Pro"/>
            </a:rPr>
            <a:t>, </a:t>
          </a:r>
          <a:r>
            <a:rPr lang="en-US">
              <a:latin typeface="Verdana Pro"/>
            </a:rPr>
            <a:t>requires extensive communication with </a:t>
          </a:r>
          <a:r>
            <a:rPr lang="en-US" b="0" i="0">
              <a:latin typeface="Verdana Pro"/>
            </a:rPr>
            <a:t>the </a:t>
          </a:r>
          <a:r>
            <a:rPr lang="en-US">
              <a:latin typeface="Verdana Pro"/>
            </a:rPr>
            <a:t>accountant, </a:t>
          </a:r>
          <a:r>
            <a:rPr lang="en-US" b="0" i="0">
              <a:latin typeface="Verdana Pro"/>
            </a:rPr>
            <a:t>and </a:t>
          </a:r>
          <a:r>
            <a:rPr lang="en-US">
              <a:latin typeface="Verdana Pro"/>
            </a:rPr>
            <a:t>lacks consistency, with some invoices not correctly accounted for. </a:t>
          </a:r>
        </a:p>
      </dgm:t>
    </dgm:pt>
    <dgm:pt modelId="{C7C72090-4009-4CDB-8B0E-E615D4BA6238}" type="parTrans" cxnId="{837F49CC-FFC3-4F5B-833D-9E067CD054B5}">
      <dgm:prSet/>
      <dgm:spPr/>
      <dgm:t>
        <a:bodyPr/>
        <a:lstStyle/>
        <a:p>
          <a:endParaRPr lang="en-US"/>
        </a:p>
      </dgm:t>
    </dgm:pt>
    <dgm:pt modelId="{5B860ECC-6866-47CA-A4CB-1069EB3950C8}" type="sibTrans" cxnId="{837F49CC-FFC3-4F5B-833D-9E067CD054B5}">
      <dgm:prSet/>
      <dgm:spPr/>
      <dgm:t>
        <a:bodyPr/>
        <a:lstStyle/>
        <a:p>
          <a:endParaRPr lang="en-US"/>
        </a:p>
      </dgm:t>
    </dgm:pt>
    <dgm:pt modelId="{0056ABF0-DFFE-4489-9FF1-765E75081B6C}">
      <dgm:prSet/>
      <dgm:spPr/>
      <dgm:t>
        <a:bodyPr/>
        <a:lstStyle/>
        <a:p>
          <a:pPr>
            <a:lnSpc>
              <a:spcPct val="100000"/>
            </a:lnSpc>
          </a:pPr>
          <a:r>
            <a:rPr lang="en-US">
              <a:latin typeface="Verdana Pro"/>
            </a:rPr>
            <a:t>Jacob desires a more intuitive interface, independence from the accountant, and a system that automates client billing. Despite the issues, he hasn't explored other systems since he's relatively new to business ownership and relies on the accountant's guidance, with a dream of simplified invoicing and quicker customer transactions.</a:t>
          </a:r>
        </a:p>
      </dgm:t>
    </dgm:pt>
    <dgm:pt modelId="{41B23C4C-8DE3-4411-BB6E-174DDD71C390}" type="parTrans" cxnId="{E42DA42B-071D-455D-8CBB-06AFCDA71CB3}">
      <dgm:prSet/>
      <dgm:spPr/>
      <dgm:t>
        <a:bodyPr/>
        <a:lstStyle/>
        <a:p>
          <a:endParaRPr lang="en-US"/>
        </a:p>
      </dgm:t>
    </dgm:pt>
    <dgm:pt modelId="{E42E9B88-29B4-4C12-86E4-6CE97B24590B}" type="sibTrans" cxnId="{E42DA42B-071D-455D-8CBB-06AFCDA71CB3}">
      <dgm:prSet/>
      <dgm:spPr/>
      <dgm:t>
        <a:bodyPr/>
        <a:lstStyle/>
        <a:p>
          <a:endParaRPr lang="en-US"/>
        </a:p>
      </dgm:t>
    </dgm:pt>
    <dgm:pt modelId="{3AC01A34-6C4A-4CAC-BC92-13C2F1457A44}" type="pres">
      <dgm:prSet presAssocID="{198AECBD-4794-45D9-97CE-05ED76EEEC6C}" presName="root" presStyleCnt="0">
        <dgm:presLayoutVars>
          <dgm:dir/>
          <dgm:resizeHandles val="exact"/>
        </dgm:presLayoutVars>
      </dgm:prSet>
      <dgm:spPr/>
    </dgm:pt>
    <dgm:pt modelId="{A11E56B8-FF43-4E79-9C36-0FF110AC34DC}" type="pres">
      <dgm:prSet presAssocID="{98DF3A7C-32D5-4D53-B307-0CC966098431}" presName="compNode" presStyleCnt="0"/>
      <dgm:spPr/>
    </dgm:pt>
    <dgm:pt modelId="{D4723ED5-90CD-45B1-A43D-64117EBB702D}" type="pres">
      <dgm:prSet presAssocID="{98DF3A7C-32D5-4D53-B307-0CC966098431}" presName="bgRect" presStyleLbl="bgShp" presStyleIdx="0" presStyleCnt="4"/>
      <dgm:spPr/>
    </dgm:pt>
    <dgm:pt modelId="{F2067BA4-4551-4FDC-9CB7-B9C7D6BACBE1}" type="pres">
      <dgm:prSet presAssocID="{98DF3A7C-32D5-4D53-B307-0CC96609843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9301592C-262E-4473-866F-96FB1B705AC8}" type="pres">
      <dgm:prSet presAssocID="{98DF3A7C-32D5-4D53-B307-0CC966098431}" presName="spaceRect" presStyleCnt="0"/>
      <dgm:spPr/>
    </dgm:pt>
    <dgm:pt modelId="{D585D01E-9B44-4E92-AC05-AE8DEE94BB9B}" type="pres">
      <dgm:prSet presAssocID="{98DF3A7C-32D5-4D53-B307-0CC966098431}" presName="parTx" presStyleLbl="revTx" presStyleIdx="0" presStyleCnt="4">
        <dgm:presLayoutVars>
          <dgm:chMax val="0"/>
          <dgm:chPref val="0"/>
        </dgm:presLayoutVars>
      </dgm:prSet>
      <dgm:spPr/>
    </dgm:pt>
    <dgm:pt modelId="{92922293-D85E-4048-95D4-39C07FF73ED4}" type="pres">
      <dgm:prSet presAssocID="{B3A5C687-8AC6-416B-856C-A4260B1D157A}" presName="sibTrans" presStyleCnt="0"/>
      <dgm:spPr/>
    </dgm:pt>
    <dgm:pt modelId="{1223506F-E368-45F1-A531-DE862F41686A}" type="pres">
      <dgm:prSet presAssocID="{7ABD6C04-2A12-47E4-9487-50475F009419}" presName="compNode" presStyleCnt="0"/>
      <dgm:spPr/>
    </dgm:pt>
    <dgm:pt modelId="{535552A6-794A-4EB5-86CF-8979993F96F5}" type="pres">
      <dgm:prSet presAssocID="{7ABD6C04-2A12-47E4-9487-50475F009419}" presName="bgRect" presStyleLbl="bgShp" presStyleIdx="1" presStyleCnt="4"/>
      <dgm:spPr/>
    </dgm:pt>
    <dgm:pt modelId="{32FF3D9E-EADA-47DF-9513-80EC9854A995}" type="pres">
      <dgm:prSet presAssocID="{7ABD6C04-2A12-47E4-9487-50475F00941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lder"/>
        </a:ext>
      </dgm:extLst>
    </dgm:pt>
    <dgm:pt modelId="{83941271-E4AF-449D-914F-BC13F9E0B930}" type="pres">
      <dgm:prSet presAssocID="{7ABD6C04-2A12-47E4-9487-50475F009419}" presName="spaceRect" presStyleCnt="0"/>
      <dgm:spPr/>
    </dgm:pt>
    <dgm:pt modelId="{BE15EA76-4C47-4DDC-815A-59ABDBAA50B8}" type="pres">
      <dgm:prSet presAssocID="{7ABD6C04-2A12-47E4-9487-50475F009419}" presName="parTx" presStyleLbl="revTx" presStyleIdx="1" presStyleCnt="4">
        <dgm:presLayoutVars>
          <dgm:chMax val="0"/>
          <dgm:chPref val="0"/>
        </dgm:presLayoutVars>
      </dgm:prSet>
      <dgm:spPr/>
    </dgm:pt>
    <dgm:pt modelId="{9BADE71E-829F-4183-82F0-B5E8732B2196}" type="pres">
      <dgm:prSet presAssocID="{BCCDFEE1-677C-4E1C-B4F0-7B4A5955C910}" presName="sibTrans" presStyleCnt="0"/>
      <dgm:spPr/>
    </dgm:pt>
    <dgm:pt modelId="{C794FE00-0D74-4EE6-A203-C1D99EE8BBDE}" type="pres">
      <dgm:prSet presAssocID="{C5FB92D2-B1F2-4613-9292-40C407066B7F}" presName="compNode" presStyleCnt="0"/>
      <dgm:spPr/>
    </dgm:pt>
    <dgm:pt modelId="{F0B9A500-4703-4D4F-A5F8-CACB19904BC5}" type="pres">
      <dgm:prSet presAssocID="{C5FB92D2-B1F2-4613-9292-40C407066B7F}" presName="bgRect" presStyleLbl="bgShp" presStyleIdx="2" presStyleCnt="4"/>
      <dgm:spPr/>
    </dgm:pt>
    <dgm:pt modelId="{C36298BC-248A-4BB5-BBB1-DBF21121B04A}" type="pres">
      <dgm:prSet presAssocID="{C5FB92D2-B1F2-4613-9292-40C407066B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9018C04C-012F-4CB5-A2F9-A0F1767445B4}" type="pres">
      <dgm:prSet presAssocID="{C5FB92D2-B1F2-4613-9292-40C407066B7F}" presName="spaceRect" presStyleCnt="0"/>
      <dgm:spPr/>
    </dgm:pt>
    <dgm:pt modelId="{3456FD2B-C5D9-4D78-AFBD-2B7A3E187582}" type="pres">
      <dgm:prSet presAssocID="{C5FB92D2-B1F2-4613-9292-40C407066B7F}" presName="parTx" presStyleLbl="revTx" presStyleIdx="2" presStyleCnt="4">
        <dgm:presLayoutVars>
          <dgm:chMax val="0"/>
          <dgm:chPref val="0"/>
        </dgm:presLayoutVars>
      </dgm:prSet>
      <dgm:spPr/>
    </dgm:pt>
    <dgm:pt modelId="{2F657536-15A6-4B97-BADA-1190628BBE7E}" type="pres">
      <dgm:prSet presAssocID="{5B860ECC-6866-47CA-A4CB-1069EB3950C8}" presName="sibTrans" presStyleCnt="0"/>
      <dgm:spPr/>
    </dgm:pt>
    <dgm:pt modelId="{5FE33FE5-C25A-4769-BFDB-B6DA6CAE1893}" type="pres">
      <dgm:prSet presAssocID="{0056ABF0-DFFE-4489-9FF1-765E75081B6C}" presName="compNode" presStyleCnt="0"/>
      <dgm:spPr/>
    </dgm:pt>
    <dgm:pt modelId="{436ABDDF-31EB-43C5-8895-ECCA40E44819}" type="pres">
      <dgm:prSet presAssocID="{0056ABF0-DFFE-4489-9FF1-765E75081B6C}" presName="bgRect" presStyleLbl="bgShp" presStyleIdx="3" presStyleCnt="4"/>
      <dgm:spPr/>
    </dgm:pt>
    <dgm:pt modelId="{F919D97A-8DC9-452E-8BF6-DAB28690CAF1}" type="pres">
      <dgm:prSet presAssocID="{0056ABF0-DFFE-4489-9FF1-765E75081B6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edit card"/>
        </a:ext>
      </dgm:extLst>
    </dgm:pt>
    <dgm:pt modelId="{4D9EAB84-B932-4E73-9813-D42A17236E22}" type="pres">
      <dgm:prSet presAssocID="{0056ABF0-DFFE-4489-9FF1-765E75081B6C}" presName="spaceRect" presStyleCnt="0"/>
      <dgm:spPr/>
    </dgm:pt>
    <dgm:pt modelId="{B20BDEF5-FF68-4EA3-97BC-77951E11892C}" type="pres">
      <dgm:prSet presAssocID="{0056ABF0-DFFE-4489-9FF1-765E75081B6C}" presName="parTx" presStyleLbl="revTx" presStyleIdx="3" presStyleCnt="4">
        <dgm:presLayoutVars>
          <dgm:chMax val="0"/>
          <dgm:chPref val="0"/>
        </dgm:presLayoutVars>
      </dgm:prSet>
      <dgm:spPr/>
    </dgm:pt>
  </dgm:ptLst>
  <dgm:cxnLst>
    <dgm:cxn modelId="{5B3D6114-6C34-4340-AEC0-477A7379E773}" srcId="{198AECBD-4794-45D9-97CE-05ED76EEEC6C}" destId="{98DF3A7C-32D5-4D53-B307-0CC966098431}" srcOrd="0" destOrd="0" parTransId="{52446A16-1895-462A-BE70-6C4345F920E2}" sibTransId="{B3A5C687-8AC6-416B-856C-A4260B1D157A}"/>
    <dgm:cxn modelId="{E42DA42B-071D-455D-8CBB-06AFCDA71CB3}" srcId="{198AECBD-4794-45D9-97CE-05ED76EEEC6C}" destId="{0056ABF0-DFFE-4489-9FF1-765E75081B6C}" srcOrd="3" destOrd="0" parTransId="{41B23C4C-8DE3-4411-BB6E-174DDD71C390}" sibTransId="{E42E9B88-29B4-4C12-86E4-6CE97B24590B}"/>
    <dgm:cxn modelId="{B9F4A46C-B727-4995-A925-729ABE014463}" type="presOf" srcId="{0056ABF0-DFFE-4489-9FF1-765E75081B6C}" destId="{B20BDEF5-FF68-4EA3-97BC-77951E11892C}" srcOrd="0" destOrd="0" presId="urn:microsoft.com/office/officeart/2018/2/layout/IconVerticalSolidList"/>
    <dgm:cxn modelId="{5326CF76-CE47-49A5-AB27-F1751087E99B}" type="presOf" srcId="{7ABD6C04-2A12-47E4-9487-50475F009419}" destId="{BE15EA76-4C47-4DDC-815A-59ABDBAA50B8}" srcOrd="0" destOrd="0" presId="urn:microsoft.com/office/officeart/2018/2/layout/IconVerticalSolidList"/>
    <dgm:cxn modelId="{79568F7C-464C-401E-A9FE-9767345E4C81}" srcId="{198AECBD-4794-45D9-97CE-05ED76EEEC6C}" destId="{7ABD6C04-2A12-47E4-9487-50475F009419}" srcOrd="1" destOrd="0" parTransId="{E40CE883-8A8F-418C-9843-5CD7E5A724FE}" sibTransId="{BCCDFEE1-677C-4E1C-B4F0-7B4A5955C910}"/>
    <dgm:cxn modelId="{DD43D09F-47D4-4251-8CBB-F0F7623B18C4}" type="presOf" srcId="{C5FB92D2-B1F2-4613-9292-40C407066B7F}" destId="{3456FD2B-C5D9-4D78-AFBD-2B7A3E187582}" srcOrd="0" destOrd="0" presId="urn:microsoft.com/office/officeart/2018/2/layout/IconVerticalSolidList"/>
    <dgm:cxn modelId="{0D8CB5BC-1680-403F-A40A-2B9E884905B3}" type="presOf" srcId="{98DF3A7C-32D5-4D53-B307-0CC966098431}" destId="{D585D01E-9B44-4E92-AC05-AE8DEE94BB9B}" srcOrd="0" destOrd="0" presId="urn:microsoft.com/office/officeart/2018/2/layout/IconVerticalSolidList"/>
    <dgm:cxn modelId="{837F49CC-FFC3-4F5B-833D-9E067CD054B5}" srcId="{198AECBD-4794-45D9-97CE-05ED76EEEC6C}" destId="{C5FB92D2-B1F2-4613-9292-40C407066B7F}" srcOrd="2" destOrd="0" parTransId="{C7C72090-4009-4CDB-8B0E-E615D4BA6238}" sibTransId="{5B860ECC-6866-47CA-A4CB-1069EB3950C8}"/>
    <dgm:cxn modelId="{1E35E0FC-33CB-4424-BD7C-DC942F8D968D}" type="presOf" srcId="{198AECBD-4794-45D9-97CE-05ED76EEEC6C}" destId="{3AC01A34-6C4A-4CAC-BC92-13C2F1457A44}" srcOrd="0" destOrd="0" presId="urn:microsoft.com/office/officeart/2018/2/layout/IconVerticalSolidList"/>
    <dgm:cxn modelId="{78F0A526-FEF3-4FFD-8BE1-C95255D66764}" type="presParOf" srcId="{3AC01A34-6C4A-4CAC-BC92-13C2F1457A44}" destId="{A11E56B8-FF43-4E79-9C36-0FF110AC34DC}" srcOrd="0" destOrd="0" presId="urn:microsoft.com/office/officeart/2018/2/layout/IconVerticalSolidList"/>
    <dgm:cxn modelId="{D024B9F0-CC79-40A1-925C-0D8CC92AB3B9}" type="presParOf" srcId="{A11E56B8-FF43-4E79-9C36-0FF110AC34DC}" destId="{D4723ED5-90CD-45B1-A43D-64117EBB702D}" srcOrd="0" destOrd="0" presId="urn:microsoft.com/office/officeart/2018/2/layout/IconVerticalSolidList"/>
    <dgm:cxn modelId="{3EE8CCC7-96C1-4F93-A5B8-1BF81B8FB521}" type="presParOf" srcId="{A11E56B8-FF43-4E79-9C36-0FF110AC34DC}" destId="{F2067BA4-4551-4FDC-9CB7-B9C7D6BACBE1}" srcOrd="1" destOrd="0" presId="urn:microsoft.com/office/officeart/2018/2/layout/IconVerticalSolidList"/>
    <dgm:cxn modelId="{2CBF8594-14AD-4C57-8D6E-F86A30DACD39}" type="presParOf" srcId="{A11E56B8-FF43-4E79-9C36-0FF110AC34DC}" destId="{9301592C-262E-4473-866F-96FB1B705AC8}" srcOrd="2" destOrd="0" presId="urn:microsoft.com/office/officeart/2018/2/layout/IconVerticalSolidList"/>
    <dgm:cxn modelId="{E7070006-F96D-4F7A-9C3E-DB067CBB8940}" type="presParOf" srcId="{A11E56B8-FF43-4E79-9C36-0FF110AC34DC}" destId="{D585D01E-9B44-4E92-AC05-AE8DEE94BB9B}" srcOrd="3" destOrd="0" presId="urn:microsoft.com/office/officeart/2018/2/layout/IconVerticalSolidList"/>
    <dgm:cxn modelId="{D357E0F0-F231-4843-BB3B-1AD37156BE59}" type="presParOf" srcId="{3AC01A34-6C4A-4CAC-BC92-13C2F1457A44}" destId="{92922293-D85E-4048-95D4-39C07FF73ED4}" srcOrd="1" destOrd="0" presId="urn:microsoft.com/office/officeart/2018/2/layout/IconVerticalSolidList"/>
    <dgm:cxn modelId="{E46F83D1-1F62-4E87-AD4D-CBBBBAF3293E}" type="presParOf" srcId="{3AC01A34-6C4A-4CAC-BC92-13C2F1457A44}" destId="{1223506F-E368-45F1-A531-DE862F41686A}" srcOrd="2" destOrd="0" presId="urn:microsoft.com/office/officeart/2018/2/layout/IconVerticalSolidList"/>
    <dgm:cxn modelId="{22FCB78C-833F-4698-9FCD-8738995DE3EB}" type="presParOf" srcId="{1223506F-E368-45F1-A531-DE862F41686A}" destId="{535552A6-794A-4EB5-86CF-8979993F96F5}" srcOrd="0" destOrd="0" presId="urn:microsoft.com/office/officeart/2018/2/layout/IconVerticalSolidList"/>
    <dgm:cxn modelId="{DCA0C6EB-3A51-4671-B03A-C96F0E99126C}" type="presParOf" srcId="{1223506F-E368-45F1-A531-DE862F41686A}" destId="{32FF3D9E-EADA-47DF-9513-80EC9854A995}" srcOrd="1" destOrd="0" presId="urn:microsoft.com/office/officeart/2018/2/layout/IconVerticalSolidList"/>
    <dgm:cxn modelId="{32FBCBFE-7FA6-474A-AE1E-3BB6974380E2}" type="presParOf" srcId="{1223506F-E368-45F1-A531-DE862F41686A}" destId="{83941271-E4AF-449D-914F-BC13F9E0B930}" srcOrd="2" destOrd="0" presId="urn:microsoft.com/office/officeart/2018/2/layout/IconVerticalSolidList"/>
    <dgm:cxn modelId="{685C52C1-FDC4-40C0-97F0-7D9559A20B86}" type="presParOf" srcId="{1223506F-E368-45F1-A531-DE862F41686A}" destId="{BE15EA76-4C47-4DDC-815A-59ABDBAA50B8}" srcOrd="3" destOrd="0" presId="urn:microsoft.com/office/officeart/2018/2/layout/IconVerticalSolidList"/>
    <dgm:cxn modelId="{20F0834C-F852-4AF3-9E44-1E8C499F4D4A}" type="presParOf" srcId="{3AC01A34-6C4A-4CAC-BC92-13C2F1457A44}" destId="{9BADE71E-829F-4183-82F0-B5E8732B2196}" srcOrd="3" destOrd="0" presId="urn:microsoft.com/office/officeart/2018/2/layout/IconVerticalSolidList"/>
    <dgm:cxn modelId="{F3D82565-E503-4D39-98D4-8CA9DC9EBF42}" type="presParOf" srcId="{3AC01A34-6C4A-4CAC-BC92-13C2F1457A44}" destId="{C794FE00-0D74-4EE6-A203-C1D99EE8BBDE}" srcOrd="4" destOrd="0" presId="urn:microsoft.com/office/officeart/2018/2/layout/IconVerticalSolidList"/>
    <dgm:cxn modelId="{ED6A7A5C-DBB5-4A82-8A9A-3E535E83C217}" type="presParOf" srcId="{C794FE00-0D74-4EE6-A203-C1D99EE8BBDE}" destId="{F0B9A500-4703-4D4F-A5F8-CACB19904BC5}" srcOrd="0" destOrd="0" presId="urn:microsoft.com/office/officeart/2018/2/layout/IconVerticalSolidList"/>
    <dgm:cxn modelId="{4979CA96-334F-4E5D-97B3-F82DE51B6406}" type="presParOf" srcId="{C794FE00-0D74-4EE6-A203-C1D99EE8BBDE}" destId="{C36298BC-248A-4BB5-BBB1-DBF21121B04A}" srcOrd="1" destOrd="0" presId="urn:microsoft.com/office/officeart/2018/2/layout/IconVerticalSolidList"/>
    <dgm:cxn modelId="{B09A049D-CC01-4CBC-9812-ECEBC04509DC}" type="presParOf" srcId="{C794FE00-0D74-4EE6-A203-C1D99EE8BBDE}" destId="{9018C04C-012F-4CB5-A2F9-A0F1767445B4}" srcOrd="2" destOrd="0" presId="urn:microsoft.com/office/officeart/2018/2/layout/IconVerticalSolidList"/>
    <dgm:cxn modelId="{1A227ED9-0D6E-4B31-B656-7894552540D1}" type="presParOf" srcId="{C794FE00-0D74-4EE6-A203-C1D99EE8BBDE}" destId="{3456FD2B-C5D9-4D78-AFBD-2B7A3E187582}" srcOrd="3" destOrd="0" presId="urn:microsoft.com/office/officeart/2018/2/layout/IconVerticalSolidList"/>
    <dgm:cxn modelId="{D7C527DA-476F-45B4-853D-EABC6959BE85}" type="presParOf" srcId="{3AC01A34-6C4A-4CAC-BC92-13C2F1457A44}" destId="{2F657536-15A6-4B97-BADA-1190628BBE7E}" srcOrd="5" destOrd="0" presId="urn:microsoft.com/office/officeart/2018/2/layout/IconVerticalSolidList"/>
    <dgm:cxn modelId="{A7D36D00-306F-4666-9D66-60F3BDE96BE1}" type="presParOf" srcId="{3AC01A34-6C4A-4CAC-BC92-13C2F1457A44}" destId="{5FE33FE5-C25A-4769-BFDB-B6DA6CAE1893}" srcOrd="6" destOrd="0" presId="urn:microsoft.com/office/officeart/2018/2/layout/IconVerticalSolidList"/>
    <dgm:cxn modelId="{3C2ED4E9-E29D-46EF-9330-7FE267C8D0FF}" type="presParOf" srcId="{5FE33FE5-C25A-4769-BFDB-B6DA6CAE1893}" destId="{436ABDDF-31EB-43C5-8895-ECCA40E44819}" srcOrd="0" destOrd="0" presId="urn:microsoft.com/office/officeart/2018/2/layout/IconVerticalSolidList"/>
    <dgm:cxn modelId="{E15AF5A2-EBB5-40CA-81B4-511DF336C6D8}" type="presParOf" srcId="{5FE33FE5-C25A-4769-BFDB-B6DA6CAE1893}" destId="{F919D97A-8DC9-452E-8BF6-DAB28690CAF1}" srcOrd="1" destOrd="0" presId="urn:microsoft.com/office/officeart/2018/2/layout/IconVerticalSolidList"/>
    <dgm:cxn modelId="{C87E3C1C-1735-46B1-A360-46B24EC2B1CB}" type="presParOf" srcId="{5FE33FE5-C25A-4769-BFDB-B6DA6CAE1893}" destId="{4D9EAB84-B932-4E73-9813-D42A17236E22}" srcOrd="2" destOrd="0" presId="urn:microsoft.com/office/officeart/2018/2/layout/IconVerticalSolidList"/>
    <dgm:cxn modelId="{048C4DE5-3446-4FA7-80DF-F3D2F8999847}" type="presParOf" srcId="{5FE33FE5-C25A-4769-BFDB-B6DA6CAE1893}" destId="{B20BDEF5-FF68-4EA3-97BC-77951E11892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8AECBD-4794-45D9-97CE-05ED76EEEC6C}"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91ABACF0-96F4-4190-84F2-18CAC0F22073}">
      <dgm:prSet phldr="0"/>
      <dgm:spPr/>
      <dgm:t>
        <a:bodyPr/>
        <a:lstStyle/>
        <a:p>
          <a:pPr algn="l">
            <a:lnSpc>
              <a:spcPct val="100000"/>
            </a:lnSpc>
          </a:pPr>
          <a:r>
            <a:rPr lang="en-US">
              <a:solidFill>
                <a:schemeClr val="tx1"/>
              </a:solidFill>
              <a:latin typeface="Verdana Pro"/>
              <a:cs typeface="Arial"/>
            </a:rPr>
            <a:t>Additionally, he faces challenges in capturing crucial project details, like addresses, when onsite visits lack comprehensive documentation.</a:t>
          </a:r>
          <a:endParaRPr lang="en-US">
            <a:solidFill>
              <a:schemeClr val="tx1"/>
            </a:solidFill>
            <a:latin typeface="Verdana Pro"/>
          </a:endParaRPr>
        </a:p>
      </dgm:t>
    </dgm:pt>
    <dgm:pt modelId="{19E4F1B9-1EBE-4BD2-A8BC-55FA0CF06D99}" type="parTrans" cxnId="{7C7F0631-459D-4056-A85F-D22AC38DF352}">
      <dgm:prSet/>
      <dgm:spPr/>
    </dgm:pt>
    <dgm:pt modelId="{81F2FBBE-F2C2-4F6C-8BC7-DF4C89B90569}" type="sibTrans" cxnId="{7C7F0631-459D-4056-A85F-D22AC38DF352}">
      <dgm:prSet/>
      <dgm:spPr/>
    </dgm:pt>
    <dgm:pt modelId="{A7A5BFAE-F7CD-4472-9B01-01DF6A45F8A3}">
      <dgm:prSet phldr="0"/>
      <dgm:spPr/>
      <dgm:t>
        <a:bodyPr/>
        <a:lstStyle/>
        <a:p>
          <a:pPr algn="l" rtl="0">
            <a:lnSpc>
              <a:spcPct val="100000"/>
            </a:lnSpc>
          </a:pPr>
          <a:r>
            <a:rPr lang="en-US">
              <a:solidFill>
                <a:schemeClr val="tx1"/>
              </a:solidFill>
              <a:latin typeface="Verdana Pro"/>
              <a:cs typeface="Arial"/>
            </a:rPr>
            <a:t>Zdravko primarily tracks his business finances by hand, citing his lack of technological confidence as a reason for not using computer-based programs. </a:t>
          </a:r>
        </a:p>
      </dgm:t>
    </dgm:pt>
    <dgm:pt modelId="{097518E1-3010-43D6-93E9-9BA2E01421DD}" type="parTrans" cxnId="{39E52757-1905-41D3-9CDA-7EE46C37C242}">
      <dgm:prSet/>
      <dgm:spPr/>
    </dgm:pt>
    <dgm:pt modelId="{E91336A3-8381-4A3E-88FE-64717FA0950F}" type="sibTrans" cxnId="{39E52757-1905-41D3-9CDA-7EE46C37C242}">
      <dgm:prSet/>
      <dgm:spPr/>
    </dgm:pt>
    <dgm:pt modelId="{84453E76-F11D-4246-8BFF-C6BF99DC812F}">
      <dgm:prSet phldr="0"/>
      <dgm:spPr/>
      <dgm:t>
        <a:bodyPr/>
        <a:lstStyle/>
        <a:p>
          <a:pPr algn="l">
            <a:lnSpc>
              <a:spcPct val="100000"/>
            </a:lnSpc>
          </a:pPr>
          <a:r>
            <a:rPr lang="en-US">
              <a:solidFill>
                <a:schemeClr val="tx1"/>
              </a:solidFill>
              <a:latin typeface="Verdana Pro"/>
              <a:cs typeface="Arial"/>
            </a:rPr>
            <a:t>He emphasizes the importance of financial tracking to pay people promptly, afford desired purchases, and maintain emergency funds, believing it fosters responsible money management. </a:t>
          </a:r>
        </a:p>
      </dgm:t>
    </dgm:pt>
    <dgm:pt modelId="{77B90ADB-3162-464E-93A5-07C14EA613D1}" type="parTrans" cxnId="{431E5821-5E97-4117-8485-045ED20F763C}">
      <dgm:prSet/>
      <dgm:spPr/>
    </dgm:pt>
    <dgm:pt modelId="{08A19D27-204F-4474-9332-0E5A3DC6CD9C}" type="sibTrans" cxnId="{431E5821-5E97-4117-8485-045ED20F763C}">
      <dgm:prSet/>
      <dgm:spPr/>
    </dgm:pt>
    <dgm:pt modelId="{35C8B2FE-6AD7-490C-B1DE-F4A601181DF3}">
      <dgm:prSet phldr="0"/>
      <dgm:spPr/>
      <dgm:t>
        <a:bodyPr/>
        <a:lstStyle/>
        <a:p>
          <a:pPr algn="l">
            <a:lnSpc>
              <a:spcPct val="100000"/>
            </a:lnSpc>
          </a:pPr>
          <a:r>
            <a:rPr lang="en-US">
              <a:solidFill>
                <a:schemeClr val="tx1"/>
              </a:solidFill>
              <a:latin typeface="Verdana Pro"/>
              <a:cs typeface="Arial"/>
            </a:rPr>
            <a:t>Ideally, he'd spend about two hours daily managing his finances but envisions reducing this to less than an hour per week to focus on client management and outreach. </a:t>
          </a:r>
        </a:p>
      </dgm:t>
    </dgm:pt>
    <dgm:pt modelId="{668522C3-3D21-4CBE-AA92-216A60B8D0AF}" type="parTrans" cxnId="{DD4F71D5-455D-47C3-996F-C46C3B3EAE6B}">
      <dgm:prSet/>
      <dgm:spPr/>
    </dgm:pt>
    <dgm:pt modelId="{E43A2DBC-A96C-4C08-A4A9-075A466CD845}" type="sibTrans" cxnId="{DD4F71D5-455D-47C3-996F-C46C3B3EAE6B}">
      <dgm:prSet/>
      <dgm:spPr/>
    </dgm:pt>
    <dgm:pt modelId="{908AF3FC-E851-45E1-8F70-DE546261EE98}">
      <dgm:prSet phldr="0"/>
      <dgm:spPr/>
      <dgm:t>
        <a:bodyPr/>
        <a:lstStyle/>
        <a:p>
          <a:pPr algn="l">
            <a:lnSpc>
              <a:spcPct val="100000"/>
            </a:lnSpc>
          </a:pPr>
          <a:r>
            <a:rPr lang="en-US">
              <a:solidFill>
                <a:schemeClr val="tx1"/>
              </a:solidFill>
              <a:latin typeface="Verdana Pro"/>
              <a:cs typeface="Arial"/>
            </a:rPr>
            <a:t>He values the tangible aspect of handwriting as it helps him remember numbers and be more responsible with money. However, the downsides include slowness and unreliability, especially when dealing with checkbooks and receipts. </a:t>
          </a:r>
        </a:p>
      </dgm:t>
    </dgm:pt>
    <dgm:pt modelId="{A08EB4E6-1C36-4BC1-9B98-42A045346950}" type="parTrans" cxnId="{B2FEB2A9-4FA2-4AF8-A36C-45E33C26E0F1}">
      <dgm:prSet/>
      <dgm:spPr/>
    </dgm:pt>
    <dgm:pt modelId="{7A338FD6-EB59-4A9E-94FC-505AB4E834FB}" type="sibTrans" cxnId="{B2FEB2A9-4FA2-4AF8-A36C-45E33C26E0F1}">
      <dgm:prSet/>
      <dgm:spPr/>
    </dgm:pt>
    <dgm:pt modelId="{E6A3F0EF-8BA5-44AC-9C86-743AEF8F6BF4}">
      <dgm:prSet phldr="0"/>
      <dgm:spPr/>
      <dgm:t>
        <a:bodyPr/>
        <a:lstStyle/>
        <a:p>
          <a:pPr algn="l">
            <a:lnSpc>
              <a:spcPct val="100000"/>
            </a:lnSpc>
          </a:pPr>
          <a:r>
            <a:rPr lang="en-US">
              <a:solidFill>
                <a:schemeClr val="tx1"/>
              </a:solidFill>
              <a:latin typeface="Verdana Pro"/>
              <a:cs typeface="Arial"/>
            </a:rPr>
            <a:t>Zdravko acknowledges room for improvement, particularly in billing accuracy and efficiency, and had previously used an accountant but switched due to a desire for more control. </a:t>
          </a:r>
        </a:p>
      </dgm:t>
    </dgm:pt>
    <dgm:pt modelId="{858CDD7A-3DC3-4172-BA43-A3D4D8F6F421}" type="parTrans" cxnId="{A45A4F6A-4D07-4C48-97FD-5B65AE89C3F9}">
      <dgm:prSet/>
      <dgm:spPr/>
    </dgm:pt>
    <dgm:pt modelId="{BBA0F04B-AE36-47C7-883E-897E2CB4CFA3}" type="sibTrans" cxnId="{A45A4F6A-4D07-4C48-97FD-5B65AE89C3F9}">
      <dgm:prSet/>
      <dgm:spPr/>
    </dgm:pt>
    <dgm:pt modelId="{5E96794C-64B1-489F-88FD-5D543EE144A0}">
      <dgm:prSet phldr="0"/>
      <dgm:spPr/>
      <dgm:t>
        <a:bodyPr/>
        <a:lstStyle/>
        <a:p>
          <a:pPr algn="l">
            <a:lnSpc>
              <a:spcPct val="100000"/>
            </a:lnSpc>
          </a:pPr>
          <a:r>
            <a:rPr lang="en-US">
              <a:solidFill>
                <a:schemeClr val="tx1"/>
              </a:solidFill>
              <a:latin typeface="Verdana Pro"/>
              <a:cs typeface="Arial"/>
            </a:rPr>
            <a:t>The biggest issue he'd like a solution for is improving communication with clients, as handwritten notes complicate invoicing. </a:t>
          </a:r>
        </a:p>
      </dgm:t>
    </dgm:pt>
    <dgm:pt modelId="{482AF545-B1FB-4BA9-B1B4-AF62F926ACC9}" type="parTrans" cxnId="{82DE223B-60DA-4B75-B33F-DA0F3637975B}">
      <dgm:prSet/>
      <dgm:spPr/>
    </dgm:pt>
    <dgm:pt modelId="{50909B56-6D4F-4107-8C75-0B2F129BCBE3}" type="sibTrans" cxnId="{82DE223B-60DA-4B75-B33F-DA0F3637975B}">
      <dgm:prSet/>
      <dgm:spPr/>
    </dgm:pt>
    <dgm:pt modelId="{3AC01A34-6C4A-4CAC-BC92-13C2F1457A44}" type="pres">
      <dgm:prSet presAssocID="{198AECBD-4794-45D9-97CE-05ED76EEEC6C}" presName="root" presStyleCnt="0">
        <dgm:presLayoutVars>
          <dgm:dir/>
          <dgm:resizeHandles val="exact"/>
        </dgm:presLayoutVars>
      </dgm:prSet>
      <dgm:spPr/>
    </dgm:pt>
    <dgm:pt modelId="{E96FD019-58DE-401F-ABF6-EFC0DF2F2826}" type="pres">
      <dgm:prSet presAssocID="{A7A5BFAE-F7CD-4472-9B01-01DF6A45F8A3}" presName="compNode" presStyleCnt="0"/>
      <dgm:spPr/>
    </dgm:pt>
    <dgm:pt modelId="{0A39A756-ECA5-4BD7-93C3-959395A145BB}" type="pres">
      <dgm:prSet presAssocID="{A7A5BFAE-F7CD-4472-9B01-01DF6A45F8A3}" presName="bgRect" presStyleLbl="bgShp" presStyleIdx="0" presStyleCnt="7"/>
      <dgm:spPr/>
    </dgm:pt>
    <dgm:pt modelId="{1FDBC427-B253-451B-AEF8-D4D0880E260D}" type="pres">
      <dgm:prSet presAssocID="{A7A5BFAE-F7CD-4472-9B01-01DF6A45F8A3}" presName="iconRect" presStyleLbl="node1" presStyleIdx="0" presStyleCnt="7"/>
      <dgm:spPr/>
    </dgm:pt>
    <dgm:pt modelId="{1E78AB45-23ED-4623-9D3C-667E189D88D2}" type="pres">
      <dgm:prSet presAssocID="{A7A5BFAE-F7CD-4472-9B01-01DF6A45F8A3}" presName="spaceRect" presStyleCnt="0"/>
      <dgm:spPr/>
    </dgm:pt>
    <dgm:pt modelId="{A8180EBA-E14E-4C79-977D-0DE70D904B0B}" type="pres">
      <dgm:prSet presAssocID="{A7A5BFAE-F7CD-4472-9B01-01DF6A45F8A3}" presName="parTx" presStyleLbl="revTx" presStyleIdx="0" presStyleCnt="7">
        <dgm:presLayoutVars>
          <dgm:chMax val="0"/>
          <dgm:chPref val="0"/>
        </dgm:presLayoutVars>
      </dgm:prSet>
      <dgm:spPr/>
    </dgm:pt>
    <dgm:pt modelId="{8EC82828-FF21-4E95-81BA-0665E0BED3C8}" type="pres">
      <dgm:prSet presAssocID="{E91336A3-8381-4A3E-88FE-64717FA0950F}" presName="sibTrans" presStyleCnt="0"/>
      <dgm:spPr/>
    </dgm:pt>
    <dgm:pt modelId="{F7A5F1C7-7884-4EE1-92D4-40F20560D9FB}" type="pres">
      <dgm:prSet presAssocID="{84453E76-F11D-4246-8BFF-C6BF99DC812F}" presName="compNode" presStyleCnt="0"/>
      <dgm:spPr/>
    </dgm:pt>
    <dgm:pt modelId="{98F9F369-378E-4043-B45E-2919BD490314}" type="pres">
      <dgm:prSet presAssocID="{84453E76-F11D-4246-8BFF-C6BF99DC812F}" presName="bgRect" presStyleLbl="bgShp" presStyleIdx="1" presStyleCnt="7"/>
      <dgm:spPr/>
    </dgm:pt>
    <dgm:pt modelId="{F54ABB69-F338-45DB-8EC0-0DFEAE90B8FF}" type="pres">
      <dgm:prSet presAssocID="{84453E76-F11D-4246-8BFF-C6BF99DC812F}" presName="iconRect" presStyleLbl="node1" presStyleIdx="1" presStyleCnt="7"/>
      <dgm:spPr/>
    </dgm:pt>
    <dgm:pt modelId="{56BE611D-CB67-4809-A43D-B3DA4450AE19}" type="pres">
      <dgm:prSet presAssocID="{84453E76-F11D-4246-8BFF-C6BF99DC812F}" presName="spaceRect" presStyleCnt="0"/>
      <dgm:spPr/>
    </dgm:pt>
    <dgm:pt modelId="{E3FB1470-22CB-4CB5-8E1C-15C0010894DD}" type="pres">
      <dgm:prSet presAssocID="{84453E76-F11D-4246-8BFF-C6BF99DC812F}" presName="parTx" presStyleLbl="revTx" presStyleIdx="1" presStyleCnt="7">
        <dgm:presLayoutVars>
          <dgm:chMax val="0"/>
          <dgm:chPref val="0"/>
        </dgm:presLayoutVars>
      </dgm:prSet>
      <dgm:spPr/>
    </dgm:pt>
    <dgm:pt modelId="{3540A416-2D92-4C58-8F80-89C4EF06C72B}" type="pres">
      <dgm:prSet presAssocID="{08A19D27-204F-4474-9332-0E5A3DC6CD9C}" presName="sibTrans" presStyleCnt="0"/>
      <dgm:spPr/>
    </dgm:pt>
    <dgm:pt modelId="{8B56111A-5236-4947-8AB4-2BEC155F2889}" type="pres">
      <dgm:prSet presAssocID="{35C8B2FE-6AD7-490C-B1DE-F4A601181DF3}" presName="compNode" presStyleCnt="0"/>
      <dgm:spPr/>
    </dgm:pt>
    <dgm:pt modelId="{35E89925-D5E6-49C7-8B62-DB00406389DE}" type="pres">
      <dgm:prSet presAssocID="{35C8B2FE-6AD7-490C-B1DE-F4A601181DF3}" presName="bgRect" presStyleLbl="bgShp" presStyleIdx="2" presStyleCnt="7"/>
      <dgm:spPr/>
    </dgm:pt>
    <dgm:pt modelId="{FC110A5A-D73D-4DA6-8716-F37E13EFF187}" type="pres">
      <dgm:prSet presAssocID="{35C8B2FE-6AD7-490C-B1DE-F4A601181DF3}" presName="iconRect" presStyleLbl="node1" presStyleIdx="2" presStyleCnt="7"/>
      <dgm:spPr/>
    </dgm:pt>
    <dgm:pt modelId="{07E248F9-408A-4D9A-956A-27A7566897A8}" type="pres">
      <dgm:prSet presAssocID="{35C8B2FE-6AD7-490C-B1DE-F4A601181DF3}" presName="spaceRect" presStyleCnt="0"/>
      <dgm:spPr/>
    </dgm:pt>
    <dgm:pt modelId="{FF35C98A-D4CD-401A-83E0-68AEF1864755}" type="pres">
      <dgm:prSet presAssocID="{35C8B2FE-6AD7-490C-B1DE-F4A601181DF3}" presName="parTx" presStyleLbl="revTx" presStyleIdx="2" presStyleCnt="7">
        <dgm:presLayoutVars>
          <dgm:chMax val="0"/>
          <dgm:chPref val="0"/>
        </dgm:presLayoutVars>
      </dgm:prSet>
      <dgm:spPr/>
    </dgm:pt>
    <dgm:pt modelId="{3A5CCD7B-4BB6-4EC1-9236-F68A310FA23D}" type="pres">
      <dgm:prSet presAssocID="{E43A2DBC-A96C-4C08-A4A9-075A466CD845}" presName="sibTrans" presStyleCnt="0"/>
      <dgm:spPr/>
    </dgm:pt>
    <dgm:pt modelId="{90B8B67C-21AB-4454-B5CE-B3F517C303FB}" type="pres">
      <dgm:prSet presAssocID="{908AF3FC-E851-45E1-8F70-DE546261EE98}" presName="compNode" presStyleCnt="0"/>
      <dgm:spPr/>
    </dgm:pt>
    <dgm:pt modelId="{E5059AD0-AF7F-4D69-A350-896EFC28E68A}" type="pres">
      <dgm:prSet presAssocID="{908AF3FC-E851-45E1-8F70-DE546261EE98}" presName="bgRect" presStyleLbl="bgShp" presStyleIdx="3" presStyleCnt="7"/>
      <dgm:spPr/>
    </dgm:pt>
    <dgm:pt modelId="{FB2BD399-9880-4ADD-9F6F-57078034215C}" type="pres">
      <dgm:prSet presAssocID="{908AF3FC-E851-45E1-8F70-DE546261EE98}" presName="iconRect" presStyleLbl="node1" presStyleIdx="3" presStyleCnt="7"/>
      <dgm:spPr/>
    </dgm:pt>
    <dgm:pt modelId="{B6135C37-8480-49FB-920A-5F79C8E9D25E}" type="pres">
      <dgm:prSet presAssocID="{908AF3FC-E851-45E1-8F70-DE546261EE98}" presName="spaceRect" presStyleCnt="0"/>
      <dgm:spPr/>
    </dgm:pt>
    <dgm:pt modelId="{3B9E73DA-B4F3-4F77-AFAA-2EF6566FA099}" type="pres">
      <dgm:prSet presAssocID="{908AF3FC-E851-45E1-8F70-DE546261EE98}" presName="parTx" presStyleLbl="revTx" presStyleIdx="3" presStyleCnt="7">
        <dgm:presLayoutVars>
          <dgm:chMax val="0"/>
          <dgm:chPref val="0"/>
        </dgm:presLayoutVars>
      </dgm:prSet>
      <dgm:spPr/>
    </dgm:pt>
    <dgm:pt modelId="{706AE182-5C9A-4511-AFF3-01706ABBD0AD}" type="pres">
      <dgm:prSet presAssocID="{7A338FD6-EB59-4A9E-94FC-505AB4E834FB}" presName="sibTrans" presStyleCnt="0"/>
      <dgm:spPr/>
    </dgm:pt>
    <dgm:pt modelId="{FACD61E9-E0B7-4902-B976-BE3ECD00B460}" type="pres">
      <dgm:prSet presAssocID="{E6A3F0EF-8BA5-44AC-9C86-743AEF8F6BF4}" presName="compNode" presStyleCnt="0"/>
      <dgm:spPr/>
    </dgm:pt>
    <dgm:pt modelId="{1B3D2408-950E-47A5-8052-EA2568B763C7}" type="pres">
      <dgm:prSet presAssocID="{E6A3F0EF-8BA5-44AC-9C86-743AEF8F6BF4}" presName="bgRect" presStyleLbl="bgShp" presStyleIdx="4" presStyleCnt="7"/>
      <dgm:spPr/>
    </dgm:pt>
    <dgm:pt modelId="{F6CF69EB-BB16-4701-9F36-AC686EDBAB39}" type="pres">
      <dgm:prSet presAssocID="{E6A3F0EF-8BA5-44AC-9C86-743AEF8F6BF4}" presName="iconRect" presStyleLbl="node1" presStyleIdx="4" presStyleCnt="7"/>
      <dgm:spPr/>
    </dgm:pt>
    <dgm:pt modelId="{D1CDF2D8-B946-42A4-AD72-F2FAEEA6CFC6}" type="pres">
      <dgm:prSet presAssocID="{E6A3F0EF-8BA5-44AC-9C86-743AEF8F6BF4}" presName="spaceRect" presStyleCnt="0"/>
      <dgm:spPr/>
    </dgm:pt>
    <dgm:pt modelId="{2FFC1DD0-C31D-4925-9398-79F104829B28}" type="pres">
      <dgm:prSet presAssocID="{E6A3F0EF-8BA5-44AC-9C86-743AEF8F6BF4}" presName="parTx" presStyleLbl="revTx" presStyleIdx="4" presStyleCnt="7">
        <dgm:presLayoutVars>
          <dgm:chMax val="0"/>
          <dgm:chPref val="0"/>
        </dgm:presLayoutVars>
      </dgm:prSet>
      <dgm:spPr/>
    </dgm:pt>
    <dgm:pt modelId="{B57E119F-73BA-4907-8920-CDB85F1F36F6}" type="pres">
      <dgm:prSet presAssocID="{BBA0F04B-AE36-47C7-883E-897E2CB4CFA3}" presName="sibTrans" presStyleCnt="0"/>
      <dgm:spPr/>
    </dgm:pt>
    <dgm:pt modelId="{31731180-331A-428C-926C-B8FDAB0190BB}" type="pres">
      <dgm:prSet presAssocID="{5E96794C-64B1-489F-88FD-5D543EE144A0}" presName="compNode" presStyleCnt="0"/>
      <dgm:spPr/>
    </dgm:pt>
    <dgm:pt modelId="{92434543-EE0D-451D-A259-C9EF2EAB7D1F}" type="pres">
      <dgm:prSet presAssocID="{5E96794C-64B1-489F-88FD-5D543EE144A0}" presName="bgRect" presStyleLbl="bgShp" presStyleIdx="5" presStyleCnt="7"/>
      <dgm:spPr/>
    </dgm:pt>
    <dgm:pt modelId="{3DCEB7F7-E608-4234-9A71-E08F23CF84D3}" type="pres">
      <dgm:prSet presAssocID="{5E96794C-64B1-489F-88FD-5D543EE144A0}" presName="iconRect" presStyleLbl="node1" presStyleIdx="5" presStyleCnt="7"/>
      <dgm:spPr/>
    </dgm:pt>
    <dgm:pt modelId="{BE6E7C2E-A403-4F90-9477-DCE2AC8D4576}" type="pres">
      <dgm:prSet presAssocID="{5E96794C-64B1-489F-88FD-5D543EE144A0}" presName="spaceRect" presStyleCnt="0"/>
      <dgm:spPr/>
    </dgm:pt>
    <dgm:pt modelId="{01990CC2-4594-4E97-BEDC-96164BCEED73}" type="pres">
      <dgm:prSet presAssocID="{5E96794C-64B1-489F-88FD-5D543EE144A0}" presName="parTx" presStyleLbl="revTx" presStyleIdx="5" presStyleCnt="7">
        <dgm:presLayoutVars>
          <dgm:chMax val="0"/>
          <dgm:chPref val="0"/>
        </dgm:presLayoutVars>
      </dgm:prSet>
      <dgm:spPr/>
    </dgm:pt>
    <dgm:pt modelId="{BA2C8EE7-2B3B-4CC1-B5EC-ED331D714636}" type="pres">
      <dgm:prSet presAssocID="{50909B56-6D4F-4107-8C75-0B2F129BCBE3}" presName="sibTrans" presStyleCnt="0"/>
      <dgm:spPr/>
    </dgm:pt>
    <dgm:pt modelId="{130040A5-0926-4BE5-9373-43E9CE97AEC9}" type="pres">
      <dgm:prSet presAssocID="{91ABACF0-96F4-4190-84F2-18CAC0F22073}" presName="compNode" presStyleCnt="0"/>
      <dgm:spPr/>
    </dgm:pt>
    <dgm:pt modelId="{8E38A0E0-46E1-4143-A1DE-EC0E0E0BE5FE}" type="pres">
      <dgm:prSet presAssocID="{91ABACF0-96F4-4190-84F2-18CAC0F22073}" presName="bgRect" presStyleLbl="bgShp" presStyleIdx="6" presStyleCnt="7"/>
      <dgm:spPr/>
    </dgm:pt>
    <dgm:pt modelId="{81C055A9-BACC-435B-862B-8E0DEC149675}" type="pres">
      <dgm:prSet presAssocID="{91ABACF0-96F4-4190-84F2-18CAC0F22073}" presName="iconRect" presStyleLbl="node1" presStyleIdx="6" presStyleCnt="7"/>
      <dgm:spPr/>
    </dgm:pt>
    <dgm:pt modelId="{98149741-47D3-4A82-86D9-08C2F1612275}" type="pres">
      <dgm:prSet presAssocID="{91ABACF0-96F4-4190-84F2-18CAC0F22073}" presName="spaceRect" presStyleCnt="0"/>
      <dgm:spPr/>
    </dgm:pt>
    <dgm:pt modelId="{C0198943-FA49-4C7A-B1DF-BAEE0CB28CF5}" type="pres">
      <dgm:prSet presAssocID="{91ABACF0-96F4-4190-84F2-18CAC0F22073}" presName="parTx" presStyleLbl="revTx" presStyleIdx="6" presStyleCnt="7">
        <dgm:presLayoutVars>
          <dgm:chMax val="0"/>
          <dgm:chPref val="0"/>
        </dgm:presLayoutVars>
      </dgm:prSet>
      <dgm:spPr/>
    </dgm:pt>
  </dgm:ptLst>
  <dgm:cxnLst>
    <dgm:cxn modelId="{7570CF0A-9421-47D3-9436-CA14DF5E5D4D}" type="presOf" srcId="{5E96794C-64B1-489F-88FD-5D543EE144A0}" destId="{01990CC2-4594-4E97-BEDC-96164BCEED73}" srcOrd="0" destOrd="0" presId="urn:microsoft.com/office/officeart/2018/2/layout/IconVerticalSolidList"/>
    <dgm:cxn modelId="{431E5821-5E97-4117-8485-045ED20F763C}" srcId="{198AECBD-4794-45D9-97CE-05ED76EEEC6C}" destId="{84453E76-F11D-4246-8BFF-C6BF99DC812F}" srcOrd="1" destOrd="0" parTransId="{77B90ADB-3162-464E-93A5-07C14EA613D1}" sibTransId="{08A19D27-204F-4474-9332-0E5A3DC6CD9C}"/>
    <dgm:cxn modelId="{7C7F0631-459D-4056-A85F-D22AC38DF352}" srcId="{198AECBD-4794-45D9-97CE-05ED76EEEC6C}" destId="{91ABACF0-96F4-4190-84F2-18CAC0F22073}" srcOrd="6" destOrd="0" parTransId="{19E4F1B9-1EBE-4BD2-A8BC-55FA0CF06D99}" sibTransId="{81F2FBBE-F2C2-4F6C-8BC7-DF4C89B90569}"/>
    <dgm:cxn modelId="{82DE223B-60DA-4B75-B33F-DA0F3637975B}" srcId="{198AECBD-4794-45D9-97CE-05ED76EEEC6C}" destId="{5E96794C-64B1-489F-88FD-5D543EE144A0}" srcOrd="5" destOrd="0" parTransId="{482AF545-B1FB-4BA9-B1B4-AF62F926ACC9}" sibTransId="{50909B56-6D4F-4107-8C75-0B2F129BCBE3}"/>
    <dgm:cxn modelId="{A45A4F6A-4D07-4C48-97FD-5B65AE89C3F9}" srcId="{198AECBD-4794-45D9-97CE-05ED76EEEC6C}" destId="{E6A3F0EF-8BA5-44AC-9C86-743AEF8F6BF4}" srcOrd="4" destOrd="0" parTransId="{858CDD7A-3DC3-4172-BA43-A3D4D8F6F421}" sibTransId="{BBA0F04B-AE36-47C7-883E-897E2CB4CFA3}"/>
    <dgm:cxn modelId="{A43A8A6E-A109-40C9-93CB-10FA405CF100}" type="presOf" srcId="{E6A3F0EF-8BA5-44AC-9C86-743AEF8F6BF4}" destId="{2FFC1DD0-C31D-4925-9398-79F104829B28}" srcOrd="0" destOrd="0" presId="urn:microsoft.com/office/officeart/2018/2/layout/IconVerticalSolidList"/>
    <dgm:cxn modelId="{39E52757-1905-41D3-9CDA-7EE46C37C242}" srcId="{198AECBD-4794-45D9-97CE-05ED76EEEC6C}" destId="{A7A5BFAE-F7CD-4472-9B01-01DF6A45F8A3}" srcOrd="0" destOrd="0" parTransId="{097518E1-3010-43D6-93E9-9BA2E01421DD}" sibTransId="{E91336A3-8381-4A3E-88FE-64717FA0950F}"/>
    <dgm:cxn modelId="{D6E99887-4FF8-4406-87AF-9B526F659D1A}" type="presOf" srcId="{84453E76-F11D-4246-8BFF-C6BF99DC812F}" destId="{E3FB1470-22CB-4CB5-8E1C-15C0010894DD}" srcOrd="0" destOrd="0" presId="urn:microsoft.com/office/officeart/2018/2/layout/IconVerticalSolidList"/>
    <dgm:cxn modelId="{080A84A1-6016-4162-9804-FEE759A0D5DB}" type="presOf" srcId="{35C8B2FE-6AD7-490C-B1DE-F4A601181DF3}" destId="{FF35C98A-D4CD-401A-83E0-68AEF1864755}" srcOrd="0" destOrd="0" presId="urn:microsoft.com/office/officeart/2018/2/layout/IconVerticalSolidList"/>
    <dgm:cxn modelId="{B2FEB2A9-4FA2-4AF8-A36C-45E33C26E0F1}" srcId="{198AECBD-4794-45D9-97CE-05ED76EEEC6C}" destId="{908AF3FC-E851-45E1-8F70-DE546261EE98}" srcOrd="3" destOrd="0" parTransId="{A08EB4E6-1C36-4BC1-9B98-42A045346950}" sibTransId="{7A338FD6-EB59-4A9E-94FC-505AB4E834FB}"/>
    <dgm:cxn modelId="{513339BF-A77E-491A-ACFA-7D56FFF3EAF6}" type="presOf" srcId="{91ABACF0-96F4-4190-84F2-18CAC0F22073}" destId="{C0198943-FA49-4C7A-B1DF-BAEE0CB28CF5}" srcOrd="0" destOrd="0" presId="urn:microsoft.com/office/officeart/2018/2/layout/IconVerticalSolidList"/>
    <dgm:cxn modelId="{DD4F71D5-455D-47C3-996F-C46C3B3EAE6B}" srcId="{198AECBD-4794-45D9-97CE-05ED76EEEC6C}" destId="{35C8B2FE-6AD7-490C-B1DE-F4A601181DF3}" srcOrd="2" destOrd="0" parTransId="{668522C3-3D21-4CBE-AA92-216A60B8D0AF}" sibTransId="{E43A2DBC-A96C-4C08-A4A9-075A466CD845}"/>
    <dgm:cxn modelId="{37BD23E2-18B0-4070-924B-7A318F24ACF9}" type="presOf" srcId="{A7A5BFAE-F7CD-4472-9B01-01DF6A45F8A3}" destId="{A8180EBA-E14E-4C79-977D-0DE70D904B0B}" srcOrd="0" destOrd="0" presId="urn:microsoft.com/office/officeart/2018/2/layout/IconVerticalSolidList"/>
    <dgm:cxn modelId="{1E35E0FC-33CB-4424-BD7C-DC942F8D968D}" type="presOf" srcId="{198AECBD-4794-45D9-97CE-05ED76EEEC6C}" destId="{3AC01A34-6C4A-4CAC-BC92-13C2F1457A44}" srcOrd="0" destOrd="0" presId="urn:microsoft.com/office/officeart/2018/2/layout/IconVerticalSolidList"/>
    <dgm:cxn modelId="{D4D5EEFD-9AED-47FC-BFDF-374799665BB6}" type="presOf" srcId="{908AF3FC-E851-45E1-8F70-DE546261EE98}" destId="{3B9E73DA-B4F3-4F77-AFAA-2EF6566FA099}" srcOrd="0" destOrd="0" presId="urn:microsoft.com/office/officeart/2018/2/layout/IconVerticalSolidList"/>
    <dgm:cxn modelId="{F784AEBE-0704-49D8-BC57-722AE8F3DDF7}" type="presParOf" srcId="{3AC01A34-6C4A-4CAC-BC92-13C2F1457A44}" destId="{E96FD019-58DE-401F-ABF6-EFC0DF2F2826}" srcOrd="0" destOrd="0" presId="urn:microsoft.com/office/officeart/2018/2/layout/IconVerticalSolidList"/>
    <dgm:cxn modelId="{38677792-E81F-45A2-9A1E-145A56DAA541}" type="presParOf" srcId="{E96FD019-58DE-401F-ABF6-EFC0DF2F2826}" destId="{0A39A756-ECA5-4BD7-93C3-959395A145BB}" srcOrd="0" destOrd="0" presId="urn:microsoft.com/office/officeart/2018/2/layout/IconVerticalSolidList"/>
    <dgm:cxn modelId="{32A15742-845B-4ACB-BF06-6E73667F9ED1}" type="presParOf" srcId="{E96FD019-58DE-401F-ABF6-EFC0DF2F2826}" destId="{1FDBC427-B253-451B-AEF8-D4D0880E260D}" srcOrd="1" destOrd="0" presId="urn:microsoft.com/office/officeart/2018/2/layout/IconVerticalSolidList"/>
    <dgm:cxn modelId="{94618D09-8FA0-46DD-A8FC-FC1B8F7132E5}" type="presParOf" srcId="{E96FD019-58DE-401F-ABF6-EFC0DF2F2826}" destId="{1E78AB45-23ED-4623-9D3C-667E189D88D2}" srcOrd="2" destOrd="0" presId="urn:microsoft.com/office/officeart/2018/2/layout/IconVerticalSolidList"/>
    <dgm:cxn modelId="{969CFFAB-01BF-4610-831B-4BC8A0F0E95B}" type="presParOf" srcId="{E96FD019-58DE-401F-ABF6-EFC0DF2F2826}" destId="{A8180EBA-E14E-4C79-977D-0DE70D904B0B}" srcOrd="3" destOrd="0" presId="urn:microsoft.com/office/officeart/2018/2/layout/IconVerticalSolidList"/>
    <dgm:cxn modelId="{E1975C20-C501-4ADC-9B24-4FCF8A4BF5C1}" type="presParOf" srcId="{3AC01A34-6C4A-4CAC-BC92-13C2F1457A44}" destId="{8EC82828-FF21-4E95-81BA-0665E0BED3C8}" srcOrd="1" destOrd="0" presId="urn:microsoft.com/office/officeart/2018/2/layout/IconVerticalSolidList"/>
    <dgm:cxn modelId="{2F8D8A55-C428-4002-8A0D-CA4F661B5152}" type="presParOf" srcId="{3AC01A34-6C4A-4CAC-BC92-13C2F1457A44}" destId="{F7A5F1C7-7884-4EE1-92D4-40F20560D9FB}" srcOrd="2" destOrd="0" presId="urn:microsoft.com/office/officeart/2018/2/layout/IconVerticalSolidList"/>
    <dgm:cxn modelId="{97B2D61A-2F9D-4F7A-B1FB-0FE56B8A2A19}" type="presParOf" srcId="{F7A5F1C7-7884-4EE1-92D4-40F20560D9FB}" destId="{98F9F369-378E-4043-B45E-2919BD490314}" srcOrd="0" destOrd="0" presId="urn:microsoft.com/office/officeart/2018/2/layout/IconVerticalSolidList"/>
    <dgm:cxn modelId="{B412C72C-F276-4D52-BF04-D70378A39962}" type="presParOf" srcId="{F7A5F1C7-7884-4EE1-92D4-40F20560D9FB}" destId="{F54ABB69-F338-45DB-8EC0-0DFEAE90B8FF}" srcOrd="1" destOrd="0" presId="urn:microsoft.com/office/officeart/2018/2/layout/IconVerticalSolidList"/>
    <dgm:cxn modelId="{ACCFE16E-B71B-4776-B6FB-FE016FE12DA8}" type="presParOf" srcId="{F7A5F1C7-7884-4EE1-92D4-40F20560D9FB}" destId="{56BE611D-CB67-4809-A43D-B3DA4450AE19}" srcOrd="2" destOrd="0" presId="urn:microsoft.com/office/officeart/2018/2/layout/IconVerticalSolidList"/>
    <dgm:cxn modelId="{40A3CE16-C998-4947-B115-E45F2FBC34C1}" type="presParOf" srcId="{F7A5F1C7-7884-4EE1-92D4-40F20560D9FB}" destId="{E3FB1470-22CB-4CB5-8E1C-15C0010894DD}" srcOrd="3" destOrd="0" presId="urn:microsoft.com/office/officeart/2018/2/layout/IconVerticalSolidList"/>
    <dgm:cxn modelId="{BA551D4D-3716-4A10-9F06-939EC468CB2A}" type="presParOf" srcId="{3AC01A34-6C4A-4CAC-BC92-13C2F1457A44}" destId="{3540A416-2D92-4C58-8F80-89C4EF06C72B}" srcOrd="3" destOrd="0" presId="urn:microsoft.com/office/officeart/2018/2/layout/IconVerticalSolidList"/>
    <dgm:cxn modelId="{E4AA3C81-0BFA-44A7-96E5-C95EDD545A68}" type="presParOf" srcId="{3AC01A34-6C4A-4CAC-BC92-13C2F1457A44}" destId="{8B56111A-5236-4947-8AB4-2BEC155F2889}" srcOrd="4" destOrd="0" presId="urn:microsoft.com/office/officeart/2018/2/layout/IconVerticalSolidList"/>
    <dgm:cxn modelId="{54B096CF-66E1-4E1E-B0B3-4BDEEA79BEC7}" type="presParOf" srcId="{8B56111A-5236-4947-8AB4-2BEC155F2889}" destId="{35E89925-D5E6-49C7-8B62-DB00406389DE}" srcOrd="0" destOrd="0" presId="urn:microsoft.com/office/officeart/2018/2/layout/IconVerticalSolidList"/>
    <dgm:cxn modelId="{E68EFB91-0B8B-458F-A60C-589196ECF771}" type="presParOf" srcId="{8B56111A-5236-4947-8AB4-2BEC155F2889}" destId="{FC110A5A-D73D-4DA6-8716-F37E13EFF187}" srcOrd="1" destOrd="0" presId="urn:microsoft.com/office/officeart/2018/2/layout/IconVerticalSolidList"/>
    <dgm:cxn modelId="{94409494-CC4D-43DB-8D06-8FD64424A6E9}" type="presParOf" srcId="{8B56111A-5236-4947-8AB4-2BEC155F2889}" destId="{07E248F9-408A-4D9A-956A-27A7566897A8}" srcOrd="2" destOrd="0" presId="urn:microsoft.com/office/officeart/2018/2/layout/IconVerticalSolidList"/>
    <dgm:cxn modelId="{ACCB12E4-FC58-4D36-A349-1B11BB8BDE12}" type="presParOf" srcId="{8B56111A-5236-4947-8AB4-2BEC155F2889}" destId="{FF35C98A-D4CD-401A-83E0-68AEF1864755}" srcOrd="3" destOrd="0" presId="urn:microsoft.com/office/officeart/2018/2/layout/IconVerticalSolidList"/>
    <dgm:cxn modelId="{31D18A2F-5227-4BEA-B21F-BE9A900E1739}" type="presParOf" srcId="{3AC01A34-6C4A-4CAC-BC92-13C2F1457A44}" destId="{3A5CCD7B-4BB6-4EC1-9236-F68A310FA23D}" srcOrd="5" destOrd="0" presId="urn:microsoft.com/office/officeart/2018/2/layout/IconVerticalSolidList"/>
    <dgm:cxn modelId="{70E6F3C1-6DAC-4711-AAED-185FAA480558}" type="presParOf" srcId="{3AC01A34-6C4A-4CAC-BC92-13C2F1457A44}" destId="{90B8B67C-21AB-4454-B5CE-B3F517C303FB}" srcOrd="6" destOrd="0" presId="urn:microsoft.com/office/officeart/2018/2/layout/IconVerticalSolidList"/>
    <dgm:cxn modelId="{A96CE5BB-242F-4EAC-A952-D06C5920BA2E}" type="presParOf" srcId="{90B8B67C-21AB-4454-B5CE-B3F517C303FB}" destId="{E5059AD0-AF7F-4D69-A350-896EFC28E68A}" srcOrd="0" destOrd="0" presId="urn:microsoft.com/office/officeart/2018/2/layout/IconVerticalSolidList"/>
    <dgm:cxn modelId="{CC79C7BA-FB4A-4DAC-A86A-5FA73B724F11}" type="presParOf" srcId="{90B8B67C-21AB-4454-B5CE-B3F517C303FB}" destId="{FB2BD399-9880-4ADD-9F6F-57078034215C}" srcOrd="1" destOrd="0" presId="urn:microsoft.com/office/officeart/2018/2/layout/IconVerticalSolidList"/>
    <dgm:cxn modelId="{E8DB7DD4-C8E9-4FF5-B781-37D703169A54}" type="presParOf" srcId="{90B8B67C-21AB-4454-B5CE-B3F517C303FB}" destId="{B6135C37-8480-49FB-920A-5F79C8E9D25E}" srcOrd="2" destOrd="0" presId="urn:microsoft.com/office/officeart/2018/2/layout/IconVerticalSolidList"/>
    <dgm:cxn modelId="{E320430F-5E29-446C-B239-850B1D267BC5}" type="presParOf" srcId="{90B8B67C-21AB-4454-B5CE-B3F517C303FB}" destId="{3B9E73DA-B4F3-4F77-AFAA-2EF6566FA099}" srcOrd="3" destOrd="0" presId="urn:microsoft.com/office/officeart/2018/2/layout/IconVerticalSolidList"/>
    <dgm:cxn modelId="{163E2D40-B74C-40D0-8185-16336C4CD167}" type="presParOf" srcId="{3AC01A34-6C4A-4CAC-BC92-13C2F1457A44}" destId="{706AE182-5C9A-4511-AFF3-01706ABBD0AD}" srcOrd="7" destOrd="0" presId="urn:microsoft.com/office/officeart/2018/2/layout/IconVerticalSolidList"/>
    <dgm:cxn modelId="{A93B7307-0C88-4D00-8F5F-23C4E44DDA12}" type="presParOf" srcId="{3AC01A34-6C4A-4CAC-BC92-13C2F1457A44}" destId="{FACD61E9-E0B7-4902-B976-BE3ECD00B460}" srcOrd="8" destOrd="0" presId="urn:microsoft.com/office/officeart/2018/2/layout/IconVerticalSolidList"/>
    <dgm:cxn modelId="{9D6237ED-285F-4C02-860C-83D48F3876F0}" type="presParOf" srcId="{FACD61E9-E0B7-4902-B976-BE3ECD00B460}" destId="{1B3D2408-950E-47A5-8052-EA2568B763C7}" srcOrd="0" destOrd="0" presId="urn:microsoft.com/office/officeart/2018/2/layout/IconVerticalSolidList"/>
    <dgm:cxn modelId="{2FFB81FD-20E9-442E-97A9-A1A42AA8EA87}" type="presParOf" srcId="{FACD61E9-E0B7-4902-B976-BE3ECD00B460}" destId="{F6CF69EB-BB16-4701-9F36-AC686EDBAB39}" srcOrd="1" destOrd="0" presId="urn:microsoft.com/office/officeart/2018/2/layout/IconVerticalSolidList"/>
    <dgm:cxn modelId="{F4A18B97-176A-4357-99FD-2EA5407300FD}" type="presParOf" srcId="{FACD61E9-E0B7-4902-B976-BE3ECD00B460}" destId="{D1CDF2D8-B946-42A4-AD72-F2FAEEA6CFC6}" srcOrd="2" destOrd="0" presId="urn:microsoft.com/office/officeart/2018/2/layout/IconVerticalSolidList"/>
    <dgm:cxn modelId="{17DDDA47-8928-4107-BD8F-214086BB8AF9}" type="presParOf" srcId="{FACD61E9-E0B7-4902-B976-BE3ECD00B460}" destId="{2FFC1DD0-C31D-4925-9398-79F104829B28}" srcOrd="3" destOrd="0" presId="urn:microsoft.com/office/officeart/2018/2/layout/IconVerticalSolidList"/>
    <dgm:cxn modelId="{BAF9E7C2-0DFC-4811-97A8-189A201B4C1F}" type="presParOf" srcId="{3AC01A34-6C4A-4CAC-BC92-13C2F1457A44}" destId="{B57E119F-73BA-4907-8920-CDB85F1F36F6}" srcOrd="9" destOrd="0" presId="urn:microsoft.com/office/officeart/2018/2/layout/IconVerticalSolidList"/>
    <dgm:cxn modelId="{0B880F93-95F2-4278-9D9B-C715404C1046}" type="presParOf" srcId="{3AC01A34-6C4A-4CAC-BC92-13C2F1457A44}" destId="{31731180-331A-428C-926C-B8FDAB0190BB}" srcOrd="10" destOrd="0" presId="urn:microsoft.com/office/officeart/2018/2/layout/IconVerticalSolidList"/>
    <dgm:cxn modelId="{36BCF21F-5C2E-40D0-8FB7-55658E84F82A}" type="presParOf" srcId="{31731180-331A-428C-926C-B8FDAB0190BB}" destId="{92434543-EE0D-451D-A259-C9EF2EAB7D1F}" srcOrd="0" destOrd="0" presId="urn:microsoft.com/office/officeart/2018/2/layout/IconVerticalSolidList"/>
    <dgm:cxn modelId="{55BDEF8A-F792-40A8-9D7B-1565B36BCF4C}" type="presParOf" srcId="{31731180-331A-428C-926C-B8FDAB0190BB}" destId="{3DCEB7F7-E608-4234-9A71-E08F23CF84D3}" srcOrd="1" destOrd="0" presId="urn:microsoft.com/office/officeart/2018/2/layout/IconVerticalSolidList"/>
    <dgm:cxn modelId="{402973D0-B7FB-4B8C-AD4F-C97EE0EA57D2}" type="presParOf" srcId="{31731180-331A-428C-926C-B8FDAB0190BB}" destId="{BE6E7C2E-A403-4F90-9477-DCE2AC8D4576}" srcOrd="2" destOrd="0" presId="urn:microsoft.com/office/officeart/2018/2/layout/IconVerticalSolidList"/>
    <dgm:cxn modelId="{3FF74578-FB79-4B0F-8B09-46F5597F6CCD}" type="presParOf" srcId="{31731180-331A-428C-926C-B8FDAB0190BB}" destId="{01990CC2-4594-4E97-BEDC-96164BCEED73}" srcOrd="3" destOrd="0" presId="urn:microsoft.com/office/officeart/2018/2/layout/IconVerticalSolidList"/>
    <dgm:cxn modelId="{15285BA3-6B0F-4314-9CF5-58223B5A033C}" type="presParOf" srcId="{3AC01A34-6C4A-4CAC-BC92-13C2F1457A44}" destId="{BA2C8EE7-2B3B-4CC1-B5EC-ED331D714636}" srcOrd="11" destOrd="0" presId="urn:microsoft.com/office/officeart/2018/2/layout/IconVerticalSolidList"/>
    <dgm:cxn modelId="{92E43D4A-5005-41A0-816F-1B85F37246D9}" type="presParOf" srcId="{3AC01A34-6C4A-4CAC-BC92-13C2F1457A44}" destId="{130040A5-0926-4BE5-9373-43E9CE97AEC9}" srcOrd="12" destOrd="0" presId="urn:microsoft.com/office/officeart/2018/2/layout/IconVerticalSolidList"/>
    <dgm:cxn modelId="{2BABADF9-0FC5-41E4-A279-CCAF189454D7}" type="presParOf" srcId="{130040A5-0926-4BE5-9373-43E9CE97AEC9}" destId="{8E38A0E0-46E1-4143-A1DE-EC0E0E0BE5FE}" srcOrd="0" destOrd="0" presId="urn:microsoft.com/office/officeart/2018/2/layout/IconVerticalSolidList"/>
    <dgm:cxn modelId="{0060AFEB-ADCE-41E6-96F4-B019D1CC4885}" type="presParOf" srcId="{130040A5-0926-4BE5-9373-43E9CE97AEC9}" destId="{81C055A9-BACC-435B-862B-8E0DEC149675}" srcOrd="1" destOrd="0" presId="urn:microsoft.com/office/officeart/2018/2/layout/IconVerticalSolidList"/>
    <dgm:cxn modelId="{9E4BF81E-C6C2-4A5C-847D-EE5A23CAC965}" type="presParOf" srcId="{130040A5-0926-4BE5-9373-43E9CE97AEC9}" destId="{98149741-47D3-4A82-86D9-08C2F1612275}" srcOrd="2" destOrd="0" presId="urn:microsoft.com/office/officeart/2018/2/layout/IconVerticalSolidList"/>
    <dgm:cxn modelId="{CC381756-F1D8-4138-8436-F2563CEB83BE}" type="presParOf" srcId="{130040A5-0926-4BE5-9373-43E9CE97AEC9}" destId="{C0198943-FA49-4C7A-B1DF-BAEE0CB28CF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63D84-DEC2-43EE-97F4-A0D5BA4A62BF}">
      <dsp:nvSpPr>
        <dsp:cNvPr id="0" name=""/>
        <dsp:cNvSpPr/>
      </dsp:nvSpPr>
      <dsp:spPr>
        <a:xfrm>
          <a:off x="0" y="5131"/>
          <a:ext cx="6927302" cy="5464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46FF80-45DA-4C25-9078-68ADB119148D}">
      <dsp:nvSpPr>
        <dsp:cNvPr id="0" name=""/>
        <dsp:cNvSpPr/>
      </dsp:nvSpPr>
      <dsp:spPr>
        <a:xfrm>
          <a:off x="165303" y="128085"/>
          <a:ext cx="300846" cy="3005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8FB1D8-651F-41E8-AE73-90DAC468DF90}">
      <dsp:nvSpPr>
        <dsp:cNvPr id="0" name=""/>
        <dsp:cNvSpPr/>
      </dsp:nvSpPr>
      <dsp:spPr>
        <a:xfrm>
          <a:off x="631454" y="5131"/>
          <a:ext cx="6116896" cy="87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72" tIns="92172" rIns="92172" bIns="92172" numCol="1" spcCol="1270" anchor="ctr" anchorCtr="0">
          <a:noAutofit/>
        </a:bodyPr>
        <a:lstStyle/>
        <a:p>
          <a:pPr marL="0" lvl="0" indent="0" algn="l" defTabSz="622300">
            <a:lnSpc>
              <a:spcPct val="100000"/>
            </a:lnSpc>
            <a:spcBef>
              <a:spcPct val="0"/>
            </a:spcBef>
            <a:spcAft>
              <a:spcPct val="35000"/>
            </a:spcAft>
            <a:buNone/>
          </a:pPr>
          <a:r>
            <a:rPr lang="en-US" sz="1400" kern="1200">
              <a:latin typeface="Verdana Pro"/>
            </a:rPr>
            <a:t>Ramiz primarily uses Google Docs and Sheets for financial tracking, generating invoices and recording project expenses and earnings </a:t>
          </a:r>
        </a:p>
      </dsp:txBody>
      <dsp:txXfrm>
        <a:off x="631454" y="5131"/>
        <a:ext cx="6116896" cy="870919"/>
      </dsp:txXfrm>
    </dsp:sp>
    <dsp:sp modelId="{38A38672-BE92-4875-A5FC-426FA6CA3204}">
      <dsp:nvSpPr>
        <dsp:cNvPr id="0" name=""/>
        <dsp:cNvSpPr/>
      </dsp:nvSpPr>
      <dsp:spPr>
        <a:xfrm>
          <a:off x="0" y="1093781"/>
          <a:ext cx="6927302" cy="5464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F739CD-48E4-43E3-ABA2-0B53FD7E47C7}">
      <dsp:nvSpPr>
        <dsp:cNvPr id="0" name=""/>
        <dsp:cNvSpPr/>
      </dsp:nvSpPr>
      <dsp:spPr>
        <a:xfrm>
          <a:off x="165303" y="1216735"/>
          <a:ext cx="300846" cy="3005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B3CAAD-BA30-4576-A7DE-CB4BEB5A37BF}">
      <dsp:nvSpPr>
        <dsp:cNvPr id="0" name=""/>
        <dsp:cNvSpPr/>
      </dsp:nvSpPr>
      <dsp:spPr>
        <a:xfrm>
          <a:off x="631454" y="1093781"/>
          <a:ext cx="6116896" cy="87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72" tIns="92172" rIns="92172" bIns="92172" numCol="1" spcCol="1270" anchor="ctr" anchorCtr="0">
          <a:noAutofit/>
        </a:bodyPr>
        <a:lstStyle/>
        <a:p>
          <a:pPr marL="0" lvl="0" indent="0" algn="l" defTabSz="622300">
            <a:lnSpc>
              <a:spcPct val="100000"/>
            </a:lnSpc>
            <a:spcBef>
              <a:spcPct val="0"/>
            </a:spcBef>
            <a:spcAft>
              <a:spcPct val="35000"/>
            </a:spcAft>
            <a:buNone/>
          </a:pPr>
          <a:r>
            <a:rPr lang="en-US" sz="1400" kern="1200">
              <a:latin typeface="Verdana Pro"/>
            </a:rPr>
            <a:t>He emphasizes the importance of financial tracking due to the substantial sums involved in his construction business and the lessons learned from his previous failed venture.</a:t>
          </a:r>
        </a:p>
      </dsp:txBody>
      <dsp:txXfrm>
        <a:off x="631454" y="1093781"/>
        <a:ext cx="6116896" cy="870919"/>
      </dsp:txXfrm>
    </dsp:sp>
    <dsp:sp modelId="{0C8306E4-2022-42C8-A35D-1C008D3235CE}">
      <dsp:nvSpPr>
        <dsp:cNvPr id="0" name=""/>
        <dsp:cNvSpPr/>
      </dsp:nvSpPr>
      <dsp:spPr>
        <a:xfrm>
          <a:off x="0" y="2182431"/>
          <a:ext cx="6927302" cy="5464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85DEB2-2207-4066-8147-CC832B8AE912}">
      <dsp:nvSpPr>
        <dsp:cNvPr id="0" name=""/>
        <dsp:cNvSpPr/>
      </dsp:nvSpPr>
      <dsp:spPr>
        <a:xfrm>
          <a:off x="165303" y="2305384"/>
          <a:ext cx="300846" cy="3005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E978C7-9D25-45AC-94F3-CBA66DBE6672}">
      <dsp:nvSpPr>
        <dsp:cNvPr id="0" name=""/>
        <dsp:cNvSpPr/>
      </dsp:nvSpPr>
      <dsp:spPr>
        <a:xfrm>
          <a:off x="631454" y="2182431"/>
          <a:ext cx="6116896" cy="87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72" tIns="92172" rIns="92172" bIns="92172" numCol="1" spcCol="1270" anchor="ctr" anchorCtr="0">
          <a:noAutofit/>
        </a:bodyPr>
        <a:lstStyle/>
        <a:p>
          <a:pPr marL="0" lvl="0" indent="0" algn="l" defTabSz="622300">
            <a:lnSpc>
              <a:spcPct val="100000"/>
            </a:lnSpc>
            <a:spcBef>
              <a:spcPct val="0"/>
            </a:spcBef>
            <a:spcAft>
              <a:spcPct val="35000"/>
            </a:spcAft>
            <a:buNone/>
          </a:pPr>
          <a:r>
            <a:rPr lang="en-US" sz="1400" kern="1200">
              <a:latin typeface="Verdana Pro"/>
            </a:rPr>
            <a:t>Spends a significant amount of time manually inputting data, making the process time-consuming. </a:t>
          </a:r>
        </a:p>
      </dsp:txBody>
      <dsp:txXfrm>
        <a:off x="631454" y="2182431"/>
        <a:ext cx="6116896" cy="870919"/>
      </dsp:txXfrm>
    </dsp:sp>
    <dsp:sp modelId="{183A9988-8C23-49FC-AB9E-3105C03196DE}">
      <dsp:nvSpPr>
        <dsp:cNvPr id="0" name=""/>
        <dsp:cNvSpPr/>
      </dsp:nvSpPr>
      <dsp:spPr>
        <a:xfrm>
          <a:off x="0" y="3271080"/>
          <a:ext cx="6927302" cy="5464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F2533E-BE3B-4470-BBA2-BE318F8064A6}">
      <dsp:nvSpPr>
        <dsp:cNvPr id="0" name=""/>
        <dsp:cNvSpPr/>
      </dsp:nvSpPr>
      <dsp:spPr>
        <a:xfrm>
          <a:off x="165303" y="3394034"/>
          <a:ext cx="300846" cy="3005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D3DBA0-757A-4AC7-A1BC-8DFF01B497EF}">
      <dsp:nvSpPr>
        <dsp:cNvPr id="0" name=""/>
        <dsp:cNvSpPr/>
      </dsp:nvSpPr>
      <dsp:spPr>
        <a:xfrm>
          <a:off x="631454" y="3271080"/>
          <a:ext cx="6116896" cy="87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72" tIns="92172" rIns="92172" bIns="92172" numCol="1" spcCol="1270" anchor="ctr" anchorCtr="0">
          <a:noAutofit/>
        </a:bodyPr>
        <a:lstStyle/>
        <a:p>
          <a:pPr marL="0" lvl="0" indent="0" algn="l" defTabSz="622300">
            <a:lnSpc>
              <a:spcPct val="100000"/>
            </a:lnSpc>
            <a:spcBef>
              <a:spcPct val="0"/>
            </a:spcBef>
            <a:spcAft>
              <a:spcPct val="35000"/>
            </a:spcAft>
            <a:buNone/>
          </a:pPr>
          <a:r>
            <a:rPr lang="en-US" sz="1400" kern="1200">
              <a:latin typeface="Verdana Pro"/>
            </a:rPr>
            <a:t>The upsides of his system include customization and a sense of control, but the downsides involve manual data entry and lack of automation. </a:t>
          </a:r>
        </a:p>
      </dsp:txBody>
      <dsp:txXfrm>
        <a:off x="631454" y="3271080"/>
        <a:ext cx="6116896" cy="870919"/>
      </dsp:txXfrm>
    </dsp:sp>
    <dsp:sp modelId="{D49D978E-C193-444B-98ED-DB99D527A663}">
      <dsp:nvSpPr>
        <dsp:cNvPr id="0" name=""/>
        <dsp:cNvSpPr/>
      </dsp:nvSpPr>
      <dsp:spPr>
        <a:xfrm>
          <a:off x="0" y="4359730"/>
          <a:ext cx="6927302" cy="5464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BCFF64-EB75-4899-983F-07C787937DFA}">
      <dsp:nvSpPr>
        <dsp:cNvPr id="0" name=""/>
        <dsp:cNvSpPr/>
      </dsp:nvSpPr>
      <dsp:spPr>
        <a:xfrm>
          <a:off x="165303" y="4482684"/>
          <a:ext cx="300846" cy="3005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F3D748-4294-45D4-97CB-68482AC20929}">
      <dsp:nvSpPr>
        <dsp:cNvPr id="0" name=""/>
        <dsp:cNvSpPr/>
      </dsp:nvSpPr>
      <dsp:spPr>
        <a:xfrm>
          <a:off x="631454" y="4359730"/>
          <a:ext cx="6116896" cy="87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72" tIns="92172" rIns="92172" bIns="92172" numCol="1" spcCol="1270" anchor="ctr" anchorCtr="0">
          <a:noAutofit/>
        </a:bodyPr>
        <a:lstStyle/>
        <a:p>
          <a:pPr marL="0" lvl="0" indent="0" algn="l" defTabSz="622300">
            <a:lnSpc>
              <a:spcPct val="100000"/>
            </a:lnSpc>
            <a:spcBef>
              <a:spcPct val="0"/>
            </a:spcBef>
            <a:spcAft>
              <a:spcPct val="35000"/>
            </a:spcAft>
            <a:buNone/>
          </a:pPr>
          <a:r>
            <a:rPr lang="en-US" sz="1400" kern="1200">
              <a:latin typeface="Verdana Pro"/>
            </a:rPr>
            <a:t>Ramiz believes there is room for improvement, particularly in automating calculations, but his busy schedule prevents him from exploring new solutions. He previously tried manual methods and an expensive accountant but found them inefficient. </a:t>
          </a:r>
        </a:p>
      </dsp:txBody>
      <dsp:txXfrm>
        <a:off x="631454" y="4359730"/>
        <a:ext cx="6116896" cy="870919"/>
      </dsp:txXfrm>
    </dsp:sp>
    <dsp:sp modelId="{4421D7B8-3CDA-4EC7-8677-FFBE9D071F6B}">
      <dsp:nvSpPr>
        <dsp:cNvPr id="0" name=""/>
        <dsp:cNvSpPr/>
      </dsp:nvSpPr>
      <dsp:spPr>
        <a:xfrm>
          <a:off x="0" y="5448380"/>
          <a:ext cx="6927302" cy="5464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3AA4F3-A24D-4F6C-A040-A31608CD5842}">
      <dsp:nvSpPr>
        <dsp:cNvPr id="0" name=""/>
        <dsp:cNvSpPr/>
      </dsp:nvSpPr>
      <dsp:spPr>
        <a:xfrm>
          <a:off x="165303" y="5571333"/>
          <a:ext cx="300846" cy="30055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21365F-9A3F-4BC2-84DA-9F2F525092C3}">
      <dsp:nvSpPr>
        <dsp:cNvPr id="0" name=""/>
        <dsp:cNvSpPr/>
      </dsp:nvSpPr>
      <dsp:spPr>
        <a:xfrm>
          <a:off x="631454" y="5448380"/>
          <a:ext cx="6116896" cy="870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72" tIns="92172" rIns="92172" bIns="92172" numCol="1" spcCol="1270" anchor="ctr" anchorCtr="0">
          <a:noAutofit/>
        </a:bodyPr>
        <a:lstStyle/>
        <a:p>
          <a:pPr marL="0" lvl="0" indent="0" algn="l" defTabSz="622300">
            <a:lnSpc>
              <a:spcPct val="100000"/>
            </a:lnSpc>
            <a:spcBef>
              <a:spcPct val="0"/>
            </a:spcBef>
            <a:spcAft>
              <a:spcPct val="35000"/>
            </a:spcAft>
            <a:buNone/>
          </a:pPr>
          <a:r>
            <a:rPr lang="en-US" sz="1400" kern="1200">
              <a:latin typeface="Verdana Pro"/>
            </a:rPr>
            <a:t>The most pressing issue he wishes to address is streamlining invoice creation and client payments tracking within his current system, as his system has let him down in tracking partial client payments effectively due to its limitations.</a:t>
          </a:r>
        </a:p>
      </dsp:txBody>
      <dsp:txXfrm>
        <a:off x="631454" y="5448380"/>
        <a:ext cx="6116896" cy="8709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23ED5-90CD-45B1-A43D-64117EBB702D}">
      <dsp:nvSpPr>
        <dsp:cNvPr id="0" name=""/>
        <dsp:cNvSpPr/>
      </dsp:nvSpPr>
      <dsp:spPr>
        <a:xfrm>
          <a:off x="0" y="3701"/>
          <a:ext cx="6619260" cy="10934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067BA4-4551-4FDC-9CB7-B9C7D6BACBE1}">
      <dsp:nvSpPr>
        <dsp:cNvPr id="0" name=""/>
        <dsp:cNvSpPr/>
      </dsp:nvSpPr>
      <dsp:spPr>
        <a:xfrm>
          <a:off x="330777" y="249733"/>
          <a:ext cx="602001" cy="6014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85D01E-9B44-4E92-AC05-AE8DEE94BB9B}">
      <dsp:nvSpPr>
        <dsp:cNvPr id="0" name=""/>
        <dsp:cNvSpPr/>
      </dsp:nvSpPr>
      <dsp:spPr>
        <a:xfrm>
          <a:off x="1263556" y="3701"/>
          <a:ext cx="4581055" cy="1332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042" tIns="141042" rIns="141042" bIns="141042" numCol="1" spcCol="1270" anchor="ctr" anchorCtr="0">
          <a:noAutofit/>
        </a:bodyPr>
        <a:lstStyle/>
        <a:p>
          <a:pPr marL="0" lvl="0" indent="0" algn="l" defTabSz="622300">
            <a:lnSpc>
              <a:spcPct val="100000"/>
            </a:lnSpc>
            <a:spcBef>
              <a:spcPct val="0"/>
            </a:spcBef>
            <a:spcAft>
              <a:spcPct val="35000"/>
            </a:spcAft>
            <a:buNone/>
          </a:pPr>
          <a:r>
            <a:rPr lang="en-US" sz="1400" kern="1200">
              <a:latin typeface="Verdana Pro"/>
            </a:rPr>
            <a:t>Jacob </a:t>
          </a:r>
          <a:r>
            <a:rPr lang="en-US" sz="1400" b="0" i="0" kern="1200">
              <a:latin typeface="Verdana Pro"/>
            </a:rPr>
            <a:t>primarily </a:t>
          </a:r>
          <a:r>
            <a:rPr lang="en-US" sz="1400" kern="1200">
              <a:latin typeface="Verdana Pro"/>
            </a:rPr>
            <a:t>relies on QuickBooks </a:t>
          </a:r>
          <a:r>
            <a:rPr lang="en-US" sz="1400" b="0" i="0" kern="1200">
              <a:latin typeface="Verdana Pro"/>
            </a:rPr>
            <a:t>and </a:t>
          </a:r>
          <a:r>
            <a:rPr lang="en-US" sz="1400" kern="1200">
              <a:latin typeface="Verdana Pro"/>
            </a:rPr>
            <a:t>an accountant </a:t>
          </a:r>
          <a:r>
            <a:rPr lang="en-US" sz="1400" b="0" i="0" kern="1200">
              <a:latin typeface="Verdana Pro"/>
            </a:rPr>
            <a:t>to </a:t>
          </a:r>
          <a:r>
            <a:rPr lang="en-US" sz="1400" kern="1200">
              <a:latin typeface="Verdana Pro"/>
            </a:rPr>
            <a:t>manage </a:t>
          </a:r>
          <a:r>
            <a:rPr lang="en-US" sz="1400" b="0" i="0" kern="1200">
              <a:latin typeface="Verdana Pro"/>
            </a:rPr>
            <a:t>his business </a:t>
          </a:r>
          <a:r>
            <a:rPr lang="en-US" sz="1400" kern="1200">
              <a:latin typeface="Verdana Pro"/>
            </a:rPr>
            <a:t>finances, using QuickBooks for daily accounting tasks </a:t>
          </a:r>
          <a:r>
            <a:rPr lang="en-US" sz="1400" b="0" i="0" kern="1200">
              <a:latin typeface="Verdana Pro"/>
            </a:rPr>
            <a:t>and his </a:t>
          </a:r>
          <a:r>
            <a:rPr lang="en-US" sz="1400" kern="1200">
              <a:latin typeface="Verdana Pro"/>
            </a:rPr>
            <a:t>accountant for employee payroll, tax returns, and business banking accounts</a:t>
          </a:r>
          <a:r>
            <a:rPr lang="en-US" sz="1400" b="0" i="0" kern="1200">
              <a:latin typeface="Verdana Pro"/>
            </a:rPr>
            <a:t>.</a:t>
          </a:r>
          <a:r>
            <a:rPr lang="en-US" sz="1400" kern="1200">
              <a:latin typeface="Verdana Pro"/>
            </a:rPr>
            <a:t> </a:t>
          </a:r>
        </a:p>
      </dsp:txBody>
      <dsp:txXfrm>
        <a:off x="1263556" y="3701"/>
        <a:ext cx="4581055" cy="1332677"/>
      </dsp:txXfrm>
    </dsp:sp>
    <dsp:sp modelId="{535552A6-794A-4EB5-86CF-8979993F96F5}">
      <dsp:nvSpPr>
        <dsp:cNvPr id="0" name=""/>
        <dsp:cNvSpPr/>
      </dsp:nvSpPr>
      <dsp:spPr>
        <a:xfrm>
          <a:off x="0" y="1578683"/>
          <a:ext cx="6619260" cy="10934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FF3D9E-EADA-47DF-9513-80EC9854A995}">
      <dsp:nvSpPr>
        <dsp:cNvPr id="0" name=""/>
        <dsp:cNvSpPr/>
      </dsp:nvSpPr>
      <dsp:spPr>
        <a:xfrm>
          <a:off x="330777" y="1824716"/>
          <a:ext cx="602001" cy="6014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15EA76-4C47-4DDC-815A-59ABDBAA50B8}">
      <dsp:nvSpPr>
        <dsp:cNvPr id="0" name=""/>
        <dsp:cNvSpPr/>
      </dsp:nvSpPr>
      <dsp:spPr>
        <a:xfrm>
          <a:off x="1263556" y="1578683"/>
          <a:ext cx="4581055" cy="1332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042" tIns="141042" rIns="141042" bIns="141042" numCol="1" spcCol="1270" anchor="ctr" anchorCtr="0">
          <a:noAutofit/>
        </a:bodyPr>
        <a:lstStyle/>
        <a:p>
          <a:pPr marL="0" lvl="0" indent="0" algn="l" defTabSz="622300">
            <a:lnSpc>
              <a:spcPct val="100000"/>
            </a:lnSpc>
            <a:spcBef>
              <a:spcPct val="0"/>
            </a:spcBef>
            <a:spcAft>
              <a:spcPct val="35000"/>
            </a:spcAft>
            <a:buNone/>
          </a:pPr>
          <a:r>
            <a:rPr lang="en-US" sz="1400" kern="1200">
              <a:latin typeface="Verdana Pro"/>
            </a:rPr>
            <a:t>As </a:t>
          </a:r>
          <a:r>
            <a:rPr lang="en-US" sz="1400" b="0" i="0" kern="1200">
              <a:latin typeface="Verdana Pro"/>
            </a:rPr>
            <a:t>a </a:t>
          </a:r>
          <a:r>
            <a:rPr lang="en-US" sz="1400" kern="1200">
              <a:latin typeface="Verdana Pro"/>
            </a:rPr>
            <a:t>mechanic</a:t>
          </a:r>
          <a:r>
            <a:rPr lang="en-US" sz="1400" b="0" i="0" kern="1200">
              <a:latin typeface="Verdana Pro"/>
            </a:rPr>
            <a:t>, </a:t>
          </a:r>
          <a:r>
            <a:rPr lang="en-US" sz="1400" kern="1200">
              <a:latin typeface="Verdana Pro"/>
            </a:rPr>
            <a:t>quick access to his accounts is vital due to frequent parts purchases before client payments</a:t>
          </a:r>
          <a:r>
            <a:rPr lang="en-US" sz="1400" b="0" i="0" kern="1200">
              <a:latin typeface="Verdana Pro"/>
            </a:rPr>
            <a:t>.</a:t>
          </a:r>
          <a:r>
            <a:rPr lang="en-US" sz="1400" kern="1200">
              <a:latin typeface="Verdana Pro"/>
            </a:rPr>
            <a:t> He aims to spend an hour or less daily on financial management but finds that communication with his accountant consumes most </a:t>
          </a:r>
          <a:r>
            <a:rPr lang="en-US" sz="1400" b="0" i="0" kern="1200">
              <a:latin typeface="Verdana Pro"/>
            </a:rPr>
            <a:t>of his </a:t>
          </a:r>
          <a:r>
            <a:rPr lang="en-US" sz="1400" kern="1200">
              <a:latin typeface="Verdana Pro"/>
            </a:rPr>
            <a:t>time. </a:t>
          </a:r>
        </a:p>
      </dsp:txBody>
      <dsp:txXfrm>
        <a:off x="1263556" y="1578683"/>
        <a:ext cx="4581055" cy="1332677"/>
      </dsp:txXfrm>
    </dsp:sp>
    <dsp:sp modelId="{F0B9A500-4703-4D4F-A5F8-CACB19904BC5}">
      <dsp:nvSpPr>
        <dsp:cNvPr id="0" name=""/>
        <dsp:cNvSpPr/>
      </dsp:nvSpPr>
      <dsp:spPr>
        <a:xfrm>
          <a:off x="0" y="3153666"/>
          <a:ext cx="6619260" cy="10934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6298BC-248A-4BB5-BBB1-DBF21121B04A}">
      <dsp:nvSpPr>
        <dsp:cNvPr id="0" name=""/>
        <dsp:cNvSpPr/>
      </dsp:nvSpPr>
      <dsp:spPr>
        <a:xfrm>
          <a:off x="330777" y="3399699"/>
          <a:ext cx="602001" cy="6014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56FD2B-C5D9-4D78-AFBD-2B7A3E187582}">
      <dsp:nvSpPr>
        <dsp:cNvPr id="0" name=""/>
        <dsp:cNvSpPr/>
      </dsp:nvSpPr>
      <dsp:spPr>
        <a:xfrm>
          <a:off x="1263556" y="3153666"/>
          <a:ext cx="4581055" cy="1332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042" tIns="141042" rIns="141042" bIns="141042" numCol="1" spcCol="1270" anchor="ctr" anchorCtr="0">
          <a:noAutofit/>
        </a:bodyPr>
        <a:lstStyle/>
        <a:p>
          <a:pPr marL="0" lvl="0" indent="0" algn="l" defTabSz="622300">
            <a:lnSpc>
              <a:spcPct val="100000"/>
            </a:lnSpc>
            <a:spcBef>
              <a:spcPct val="0"/>
            </a:spcBef>
            <a:spcAft>
              <a:spcPct val="35000"/>
            </a:spcAft>
            <a:buNone/>
          </a:pPr>
          <a:r>
            <a:rPr lang="en-US" sz="1400" kern="1200">
              <a:latin typeface="Verdana Pro"/>
            </a:rPr>
            <a:t>Jacob's </a:t>
          </a:r>
          <a:r>
            <a:rPr lang="en-US" sz="1400" b="0" i="0" kern="1200">
              <a:latin typeface="Verdana Pro"/>
            </a:rPr>
            <a:t>system </a:t>
          </a:r>
          <a:r>
            <a:rPr lang="en-US" sz="1400" kern="1200">
              <a:latin typeface="Verdana Pro"/>
            </a:rPr>
            <a:t>rarely fails thanks to redundancies </a:t>
          </a:r>
          <a:r>
            <a:rPr lang="en-US" sz="1400" b="0" i="0" kern="1200">
              <a:latin typeface="Verdana Pro"/>
            </a:rPr>
            <a:t>and </a:t>
          </a:r>
          <a:r>
            <a:rPr lang="en-US" sz="1400" kern="1200">
              <a:latin typeface="Verdana Pro"/>
            </a:rPr>
            <a:t>constant account monitoring. However, it's slow</a:t>
          </a:r>
          <a:r>
            <a:rPr lang="en-US" sz="1400" b="0" i="0" kern="1200">
              <a:latin typeface="Verdana Pro"/>
            </a:rPr>
            <a:t>, </a:t>
          </a:r>
          <a:r>
            <a:rPr lang="en-US" sz="1400" kern="1200">
              <a:latin typeface="Verdana Pro"/>
            </a:rPr>
            <a:t>requires extensive communication with </a:t>
          </a:r>
          <a:r>
            <a:rPr lang="en-US" sz="1400" b="0" i="0" kern="1200">
              <a:latin typeface="Verdana Pro"/>
            </a:rPr>
            <a:t>the </a:t>
          </a:r>
          <a:r>
            <a:rPr lang="en-US" sz="1400" kern="1200">
              <a:latin typeface="Verdana Pro"/>
            </a:rPr>
            <a:t>accountant, </a:t>
          </a:r>
          <a:r>
            <a:rPr lang="en-US" sz="1400" b="0" i="0" kern="1200">
              <a:latin typeface="Verdana Pro"/>
            </a:rPr>
            <a:t>and </a:t>
          </a:r>
          <a:r>
            <a:rPr lang="en-US" sz="1400" kern="1200">
              <a:latin typeface="Verdana Pro"/>
            </a:rPr>
            <a:t>lacks consistency, with some invoices not correctly accounted for. </a:t>
          </a:r>
        </a:p>
      </dsp:txBody>
      <dsp:txXfrm>
        <a:off x="1263556" y="3153666"/>
        <a:ext cx="4581055" cy="1332677"/>
      </dsp:txXfrm>
    </dsp:sp>
    <dsp:sp modelId="{436ABDDF-31EB-43C5-8895-ECCA40E44819}">
      <dsp:nvSpPr>
        <dsp:cNvPr id="0" name=""/>
        <dsp:cNvSpPr/>
      </dsp:nvSpPr>
      <dsp:spPr>
        <a:xfrm>
          <a:off x="0" y="4728649"/>
          <a:ext cx="6619260" cy="10934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9D97A-8DC9-452E-8BF6-DAB28690CAF1}">
      <dsp:nvSpPr>
        <dsp:cNvPr id="0" name=""/>
        <dsp:cNvSpPr/>
      </dsp:nvSpPr>
      <dsp:spPr>
        <a:xfrm>
          <a:off x="330777" y="4974682"/>
          <a:ext cx="602001" cy="6014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0BDEF5-FF68-4EA3-97BC-77951E11892C}">
      <dsp:nvSpPr>
        <dsp:cNvPr id="0" name=""/>
        <dsp:cNvSpPr/>
      </dsp:nvSpPr>
      <dsp:spPr>
        <a:xfrm>
          <a:off x="1263556" y="4728649"/>
          <a:ext cx="4581055" cy="1332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042" tIns="141042" rIns="141042" bIns="141042" numCol="1" spcCol="1270" anchor="ctr" anchorCtr="0">
          <a:noAutofit/>
        </a:bodyPr>
        <a:lstStyle/>
        <a:p>
          <a:pPr marL="0" lvl="0" indent="0" algn="l" defTabSz="622300">
            <a:lnSpc>
              <a:spcPct val="100000"/>
            </a:lnSpc>
            <a:spcBef>
              <a:spcPct val="0"/>
            </a:spcBef>
            <a:spcAft>
              <a:spcPct val="35000"/>
            </a:spcAft>
            <a:buNone/>
          </a:pPr>
          <a:r>
            <a:rPr lang="en-US" sz="1400" kern="1200">
              <a:latin typeface="Verdana Pro"/>
            </a:rPr>
            <a:t>Jacob desires a more intuitive interface, independence from the accountant, and a system that automates client billing. Despite the issues, he hasn't explored other systems since he's relatively new to business ownership and relies on the accountant's guidance, with a dream of simplified invoicing and quicker customer transactions.</a:t>
          </a:r>
        </a:p>
      </dsp:txBody>
      <dsp:txXfrm>
        <a:off x="1263556" y="4728649"/>
        <a:ext cx="4581055" cy="13326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9A756-ECA5-4BD7-93C3-959395A145BB}">
      <dsp:nvSpPr>
        <dsp:cNvPr id="0" name=""/>
        <dsp:cNvSpPr/>
      </dsp:nvSpPr>
      <dsp:spPr>
        <a:xfrm>
          <a:off x="0" y="3479"/>
          <a:ext cx="6619260" cy="616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DBC427-B253-451B-AEF8-D4D0880E260D}">
      <dsp:nvSpPr>
        <dsp:cNvPr id="0" name=""/>
        <dsp:cNvSpPr/>
      </dsp:nvSpPr>
      <dsp:spPr>
        <a:xfrm>
          <a:off x="186461" y="142169"/>
          <a:ext cx="339352" cy="339020"/>
        </a:xfrm>
        <a:prstGeom prst="rect">
          <a:avLst/>
        </a:prstGeom>
        <a:solidFill>
          <a:schemeClr val="accent3">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180EBA-E14E-4C79-977D-0DE70D904B0B}">
      <dsp:nvSpPr>
        <dsp:cNvPr id="0" name=""/>
        <dsp:cNvSpPr/>
      </dsp:nvSpPr>
      <dsp:spPr>
        <a:xfrm>
          <a:off x="712274" y="3479"/>
          <a:ext cx="5853596" cy="712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29" tIns="75429" rIns="75429" bIns="75429" numCol="1" spcCol="1270" anchor="ctr" anchorCtr="0">
          <a:noAutofit/>
        </a:bodyPr>
        <a:lstStyle/>
        <a:p>
          <a:pPr marL="0" lvl="0" indent="0" algn="l" defTabSz="622300" rtl="0">
            <a:lnSpc>
              <a:spcPct val="100000"/>
            </a:lnSpc>
            <a:spcBef>
              <a:spcPct val="0"/>
            </a:spcBef>
            <a:spcAft>
              <a:spcPct val="35000"/>
            </a:spcAft>
            <a:buNone/>
          </a:pPr>
          <a:r>
            <a:rPr lang="en-US" sz="1400" kern="1200">
              <a:solidFill>
                <a:schemeClr val="tx1"/>
              </a:solidFill>
              <a:latin typeface="Verdana Pro"/>
              <a:cs typeface="Arial"/>
            </a:rPr>
            <a:t>Zdravko primarily tracks his business finances by hand, citing his lack of technological confidence as a reason for not using computer-based programs. </a:t>
          </a:r>
        </a:p>
      </dsp:txBody>
      <dsp:txXfrm>
        <a:off x="712274" y="3479"/>
        <a:ext cx="5853596" cy="712714"/>
      </dsp:txXfrm>
    </dsp:sp>
    <dsp:sp modelId="{98F9F369-378E-4043-B45E-2919BD490314}">
      <dsp:nvSpPr>
        <dsp:cNvPr id="0" name=""/>
        <dsp:cNvSpPr/>
      </dsp:nvSpPr>
      <dsp:spPr>
        <a:xfrm>
          <a:off x="0" y="894371"/>
          <a:ext cx="6619260" cy="616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4ABB69-F338-45DB-8EC0-0DFEAE90B8FF}">
      <dsp:nvSpPr>
        <dsp:cNvPr id="0" name=""/>
        <dsp:cNvSpPr/>
      </dsp:nvSpPr>
      <dsp:spPr>
        <a:xfrm>
          <a:off x="186461" y="1033062"/>
          <a:ext cx="339352" cy="339020"/>
        </a:xfrm>
        <a:prstGeom prst="rect">
          <a:avLst/>
        </a:prstGeom>
        <a:solidFill>
          <a:schemeClr val="accent3">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FB1470-22CB-4CB5-8E1C-15C0010894DD}">
      <dsp:nvSpPr>
        <dsp:cNvPr id="0" name=""/>
        <dsp:cNvSpPr/>
      </dsp:nvSpPr>
      <dsp:spPr>
        <a:xfrm>
          <a:off x="712274" y="894371"/>
          <a:ext cx="5853596" cy="712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29" tIns="75429" rIns="75429" bIns="75429" numCol="1" spcCol="1270" anchor="ctr" anchorCtr="0">
          <a:noAutofit/>
        </a:bodyPr>
        <a:lstStyle/>
        <a:p>
          <a:pPr marL="0" lvl="0" indent="0" algn="l" defTabSz="622300">
            <a:lnSpc>
              <a:spcPct val="100000"/>
            </a:lnSpc>
            <a:spcBef>
              <a:spcPct val="0"/>
            </a:spcBef>
            <a:spcAft>
              <a:spcPct val="35000"/>
            </a:spcAft>
            <a:buNone/>
          </a:pPr>
          <a:r>
            <a:rPr lang="en-US" sz="1400" kern="1200">
              <a:solidFill>
                <a:schemeClr val="tx1"/>
              </a:solidFill>
              <a:latin typeface="Verdana Pro"/>
              <a:cs typeface="Arial"/>
            </a:rPr>
            <a:t>He emphasizes the importance of financial tracking to pay people promptly, afford desired purchases, and maintain emergency funds, believing it fosters responsible money management. </a:t>
          </a:r>
        </a:p>
      </dsp:txBody>
      <dsp:txXfrm>
        <a:off x="712274" y="894371"/>
        <a:ext cx="5853596" cy="712714"/>
      </dsp:txXfrm>
    </dsp:sp>
    <dsp:sp modelId="{35E89925-D5E6-49C7-8B62-DB00406389DE}">
      <dsp:nvSpPr>
        <dsp:cNvPr id="0" name=""/>
        <dsp:cNvSpPr/>
      </dsp:nvSpPr>
      <dsp:spPr>
        <a:xfrm>
          <a:off x="0" y="1785264"/>
          <a:ext cx="6619260" cy="616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110A5A-D73D-4DA6-8716-F37E13EFF187}">
      <dsp:nvSpPr>
        <dsp:cNvPr id="0" name=""/>
        <dsp:cNvSpPr/>
      </dsp:nvSpPr>
      <dsp:spPr>
        <a:xfrm>
          <a:off x="186461" y="1923954"/>
          <a:ext cx="339352" cy="339020"/>
        </a:xfrm>
        <a:prstGeom prst="rect">
          <a:avLst/>
        </a:prstGeom>
        <a:solidFill>
          <a:schemeClr val="accent3">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35C98A-D4CD-401A-83E0-68AEF1864755}">
      <dsp:nvSpPr>
        <dsp:cNvPr id="0" name=""/>
        <dsp:cNvSpPr/>
      </dsp:nvSpPr>
      <dsp:spPr>
        <a:xfrm>
          <a:off x="712274" y="1785264"/>
          <a:ext cx="5853596" cy="712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29" tIns="75429" rIns="75429" bIns="75429" numCol="1" spcCol="1270" anchor="ctr" anchorCtr="0">
          <a:noAutofit/>
        </a:bodyPr>
        <a:lstStyle/>
        <a:p>
          <a:pPr marL="0" lvl="0" indent="0" algn="l" defTabSz="622300">
            <a:lnSpc>
              <a:spcPct val="100000"/>
            </a:lnSpc>
            <a:spcBef>
              <a:spcPct val="0"/>
            </a:spcBef>
            <a:spcAft>
              <a:spcPct val="35000"/>
            </a:spcAft>
            <a:buNone/>
          </a:pPr>
          <a:r>
            <a:rPr lang="en-US" sz="1400" kern="1200">
              <a:solidFill>
                <a:schemeClr val="tx1"/>
              </a:solidFill>
              <a:latin typeface="Verdana Pro"/>
              <a:cs typeface="Arial"/>
            </a:rPr>
            <a:t>Ideally, he'd spend about two hours daily managing his finances but envisions reducing this to less than an hour per week to focus on client management and outreach. </a:t>
          </a:r>
        </a:p>
      </dsp:txBody>
      <dsp:txXfrm>
        <a:off x="712274" y="1785264"/>
        <a:ext cx="5853596" cy="712714"/>
      </dsp:txXfrm>
    </dsp:sp>
    <dsp:sp modelId="{E5059AD0-AF7F-4D69-A350-896EFC28E68A}">
      <dsp:nvSpPr>
        <dsp:cNvPr id="0" name=""/>
        <dsp:cNvSpPr/>
      </dsp:nvSpPr>
      <dsp:spPr>
        <a:xfrm>
          <a:off x="0" y="2676156"/>
          <a:ext cx="6619260" cy="616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2BD399-9880-4ADD-9F6F-57078034215C}">
      <dsp:nvSpPr>
        <dsp:cNvPr id="0" name=""/>
        <dsp:cNvSpPr/>
      </dsp:nvSpPr>
      <dsp:spPr>
        <a:xfrm>
          <a:off x="186461" y="2814847"/>
          <a:ext cx="339352" cy="339020"/>
        </a:xfrm>
        <a:prstGeom prst="rect">
          <a:avLst/>
        </a:prstGeom>
        <a:solidFill>
          <a:schemeClr val="accent3">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9E73DA-B4F3-4F77-AFAA-2EF6566FA099}">
      <dsp:nvSpPr>
        <dsp:cNvPr id="0" name=""/>
        <dsp:cNvSpPr/>
      </dsp:nvSpPr>
      <dsp:spPr>
        <a:xfrm>
          <a:off x="712274" y="2676156"/>
          <a:ext cx="5853596" cy="712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29" tIns="75429" rIns="75429" bIns="75429" numCol="1" spcCol="1270" anchor="ctr" anchorCtr="0">
          <a:noAutofit/>
        </a:bodyPr>
        <a:lstStyle/>
        <a:p>
          <a:pPr marL="0" lvl="0" indent="0" algn="l" defTabSz="622300">
            <a:lnSpc>
              <a:spcPct val="100000"/>
            </a:lnSpc>
            <a:spcBef>
              <a:spcPct val="0"/>
            </a:spcBef>
            <a:spcAft>
              <a:spcPct val="35000"/>
            </a:spcAft>
            <a:buNone/>
          </a:pPr>
          <a:r>
            <a:rPr lang="en-US" sz="1400" kern="1200">
              <a:solidFill>
                <a:schemeClr val="tx1"/>
              </a:solidFill>
              <a:latin typeface="Verdana Pro"/>
              <a:cs typeface="Arial"/>
            </a:rPr>
            <a:t>He values the tangible aspect of handwriting as it helps him remember numbers and be more responsible with money. However, the downsides include slowness and unreliability, especially when dealing with checkbooks and receipts. </a:t>
          </a:r>
        </a:p>
      </dsp:txBody>
      <dsp:txXfrm>
        <a:off x="712274" y="2676156"/>
        <a:ext cx="5853596" cy="712714"/>
      </dsp:txXfrm>
    </dsp:sp>
    <dsp:sp modelId="{1B3D2408-950E-47A5-8052-EA2568B763C7}">
      <dsp:nvSpPr>
        <dsp:cNvPr id="0" name=""/>
        <dsp:cNvSpPr/>
      </dsp:nvSpPr>
      <dsp:spPr>
        <a:xfrm>
          <a:off x="0" y="3567049"/>
          <a:ext cx="6619260" cy="616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CF69EB-BB16-4701-9F36-AC686EDBAB39}">
      <dsp:nvSpPr>
        <dsp:cNvPr id="0" name=""/>
        <dsp:cNvSpPr/>
      </dsp:nvSpPr>
      <dsp:spPr>
        <a:xfrm>
          <a:off x="186461" y="3705739"/>
          <a:ext cx="339352" cy="339020"/>
        </a:xfrm>
        <a:prstGeom prst="rect">
          <a:avLst/>
        </a:prstGeom>
        <a:solidFill>
          <a:schemeClr val="accent3">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C1DD0-C31D-4925-9398-79F104829B28}">
      <dsp:nvSpPr>
        <dsp:cNvPr id="0" name=""/>
        <dsp:cNvSpPr/>
      </dsp:nvSpPr>
      <dsp:spPr>
        <a:xfrm>
          <a:off x="712274" y="3567049"/>
          <a:ext cx="5853596" cy="712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29" tIns="75429" rIns="75429" bIns="75429" numCol="1" spcCol="1270" anchor="ctr" anchorCtr="0">
          <a:noAutofit/>
        </a:bodyPr>
        <a:lstStyle/>
        <a:p>
          <a:pPr marL="0" lvl="0" indent="0" algn="l" defTabSz="622300">
            <a:lnSpc>
              <a:spcPct val="100000"/>
            </a:lnSpc>
            <a:spcBef>
              <a:spcPct val="0"/>
            </a:spcBef>
            <a:spcAft>
              <a:spcPct val="35000"/>
            </a:spcAft>
            <a:buNone/>
          </a:pPr>
          <a:r>
            <a:rPr lang="en-US" sz="1400" kern="1200">
              <a:solidFill>
                <a:schemeClr val="tx1"/>
              </a:solidFill>
              <a:latin typeface="Verdana Pro"/>
              <a:cs typeface="Arial"/>
            </a:rPr>
            <a:t>Zdravko acknowledges room for improvement, particularly in billing accuracy and efficiency, and had previously used an accountant but switched due to a desire for more control. </a:t>
          </a:r>
        </a:p>
      </dsp:txBody>
      <dsp:txXfrm>
        <a:off x="712274" y="3567049"/>
        <a:ext cx="5853596" cy="712714"/>
      </dsp:txXfrm>
    </dsp:sp>
    <dsp:sp modelId="{92434543-EE0D-451D-A259-C9EF2EAB7D1F}">
      <dsp:nvSpPr>
        <dsp:cNvPr id="0" name=""/>
        <dsp:cNvSpPr/>
      </dsp:nvSpPr>
      <dsp:spPr>
        <a:xfrm>
          <a:off x="0" y="4457942"/>
          <a:ext cx="6619260" cy="616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CEB7F7-E608-4234-9A71-E08F23CF84D3}">
      <dsp:nvSpPr>
        <dsp:cNvPr id="0" name=""/>
        <dsp:cNvSpPr/>
      </dsp:nvSpPr>
      <dsp:spPr>
        <a:xfrm>
          <a:off x="186461" y="4596632"/>
          <a:ext cx="339352" cy="339020"/>
        </a:xfrm>
        <a:prstGeom prst="rect">
          <a:avLst/>
        </a:prstGeom>
        <a:solidFill>
          <a:schemeClr val="accent3">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90CC2-4594-4E97-BEDC-96164BCEED73}">
      <dsp:nvSpPr>
        <dsp:cNvPr id="0" name=""/>
        <dsp:cNvSpPr/>
      </dsp:nvSpPr>
      <dsp:spPr>
        <a:xfrm>
          <a:off x="712274" y="4457942"/>
          <a:ext cx="5853596" cy="712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29" tIns="75429" rIns="75429" bIns="75429" numCol="1" spcCol="1270" anchor="ctr" anchorCtr="0">
          <a:noAutofit/>
        </a:bodyPr>
        <a:lstStyle/>
        <a:p>
          <a:pPr marL="0" lvl="0" indent="0" algn="l" defTabSz="622300">
            <a:lnSpc>
              <a:spcPct val="100000"/>
            </a:lnSpc>
            <a:spcBef>
              <a:spcPct val="0"/>
            </a:spcBef>
            <a:spcAft>
              <a:spcPct val="35000"/>
            </a:spcAft>
            <a:buNone/>
          </a:pPr>
          <a:r>
            <a:rPr lang="en-US" sz="1400" kern="1200">
              <a:solidFill>
                <a:schemeClr val="tx1"/>
              </a:solidFill>
              <a:latin typeface="Verdana Pro"/>
              <a:cs typeface="Arial"/>
            </a:rPr>
            <a:t>The biggest issue he'd like a solution for is improving communication with clients, as handwritten notes complicate invoicing. </a:t>
          </a:r>
        </a:p>
      </dsp:txBody>
      <dsp:txXfrm>
        <a:off x="712274" y="4457942"/>
        <a:ext cx="5853596" cy="712714"/>
      </dsp:txXfrm>
    </dsp:sp>
    <dsp:sp modelId="{8E38A0E0-46E1-4143-A1DE-EC0E0E0BE5FE}">
      <dsp:nvSpPr>
        <dsp:cNvPr id="0" name=""/>
        <dsp:cNvSpPr/>
      </dsp:nvSpPr>
      <dsp:spPr>
        <a:xfrm>
          <a:off x="0" y="5348834"/>
          <a:ext cx="6619260" cy="616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055A9-BACC-435B-862B-8E0DEC149675}">
      <dsp:nvSpPr>
        <dsp:cNvPr id="0" name=""/>
        <dsp:cNvSpPr/>
      </dsp:nvSpPr>
      <dsp:spPr>
        <a:xfrm>
          <a:off x="186461" y="5487525"/>
          <a:ext cx="339352" cy="339020"/>
        </a:xfrm>
        <a:prstGeom prst="rect">
          <a:avLst/>
        </a:prstGeom>
        <a:solidFill>
          <a:schemeClr val="accent3">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198943-FA49-4C7A-B1DF-BAEE0CB28CF5}">
      <dsp:nvSpPr>
        <dsp:cNvPr id="0" name=""/>
        <dsp:cNvSpPr/>
      </dsp:nvSpPr>
      <dsp:spPr>
        <a:xfrm>
          <a:off x="712274" y="5348834"/>
          <a:ext cx="5853596" cy="712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29" tIns="75429" rIns="75429" bIns="75429" numCol="1" spcCol="1270" anchor="ctr" anchorCtr="0">
          <a:noAutofit/>
        </a:bodyPr>
        <a:lstStyle/>
        <a:p>
          <a:pPr marL="0" lvl="0" indent="0" algn="l" defTabSz="622300">
            <a:lnSpc>
              <a:spcPct val="100000"/>
            </a:lnSpc>
            <a:spcBef>
              <a:spcPct val="0"/>
            </a:spcBef>
            <a:spcAft>
              <a:spcPct val="35000"/>
            </a:spcAft>
            <a:buNone/>
          </a:pPr>
          <a:r>
            <a:rPr lang="en-US" sz="1400" kern="1200">
              <a:solidFill>
                <a:schemeClr val="tx1"/>
              </a:solidFill>
              <a:latin typeface="Verdana Pro"/>
              <a:cs typeface="Arial"/>
            </a:rPr>
            <a:t>Additionally, he faces challenges in capturing crucial project details, like addresses, when onsite visits lack comprehensive documentation.</a:t>
          </a:r>
          <a:endParaRPr lang="en-US" sz="1400" kern="1200">
            <a:solidFill>
              <a:schemeClr val="tx1"/>
            </a:solidFill>
            <a:latin typeface="Verdana Pro"/>
          </a:endParaRPr>
        </a:p>
      </dsp:txBody>
      <dsp:txXfrm>
        <a:off x="712274" y="5348834"/>
        <a:ext cx="5853596" cy="7127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10/11/2023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10/11/2023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10/11/2023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10/11/2023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10/11/2023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10/11/2023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10/11/2023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10/11/2023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10/11/2023</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10/11/2023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10/11/2023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10/11/2023</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27.svg"/><Relationship Id="rId5" Type="http://schemas.openxmlformats.org/officeDocument/2006/relationships/diagramQuickStyle" Target="../diagrams/quickStyle1.xml"/><Relationship Id="rId10" Type="http://schemas.openxmlformats.org/officeDocument/2006/relationships/image" Target="../media/image26.png"/><Relationship Id="rId4" Type="http://schemas.openxmlformats.org/officeDocument/2006/relationships/diagramLayout" Target="../diagrams/layout1.xml"/><Relationship Id="rId9" Type="http://schemas.openxmlformats.org/officeDocument/2006/relationships/image" Target="../media/image25.sv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7.sv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9.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0.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0.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60DFF115-119D-479E-9D15-475C47026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5790428A-D825-AB18-880C-DE964D3DFAE5}"/>
              </a:ext>
            </a:extLst>
          </p:cNvPr>
          <p:cNvSpPr txBox="1"/>
          <p:nvPr/>
        </p:nvSpPr>
        <p:spPr>
          <a:xfrm>
            <a:off x="1330284" y="487443"/>
            <a:ext cx="8513100" cy="511785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8800">
                <a:latin typeface="Verdana Pro Cond SemiBold"/>
                <a:ea typeface="+mj-ea"/>
                <a:cs typeface="+mj-cs"/>
              </a:rPr>
              <a:t>Financial </a:t>
            </a:r>
          </a:p>
          <a:p>
            <a:pPr defTabSz="914400">
              <a:lnSpc>
                <a:spcPct val="90000"/>
              </a:lnSpc>
              <a:spcBef>
                <a:spcPct val="0"/>
              </a:spcBef>
              <a:spcAft>
                <a:spcPts val="600"/>
              </a:spcAft>
            </a:pPr>
            <a:r>
              <a:rPr lang="en-US" sz="8800">
                <a:latin typeface="Verdana Pro Cond SemiBold"/>
                <a:ea typeface="+mj-ea"/>
                <a:cs typeface="+mj-cs"/>
              </a:rPr>
              <a:t>Management </a:t>
            </a:r>
          </a:p>
          <a:p>
            <a:pPr defTabSz="914400">
              <a:lnSpc>
                <a:spcPct val="90000"/>
              </a:lnSpc>
              <a:spcBef>
                <a:spcPct val="0"/>
              </a:spcBef>
              <a:spcAft>
                <a:spcPts val="600"/>
              </a:spcAft>
            </a:pPr>
            <a:r>
              <a:rPr lang="en-US" sz="8800">
                <a:latin typeface="Verdana Pro Cond SemiBold"/>
                <a:ea typeface="+mj-ea"/>
                <a:cs typeface="+mj-cs"/>
              </a:rPr>
              <a:t>Assistant</a:t>
            </a:r>
          </a:p>
        </p:txBody>
      </p:sp>
      <p:sp>
        <p:nvSpPr>
          <p:cNvPr id="5" name="TextBox 4">
            <a:extLst>
              <a:ext uri="{FF2B5EF4-FFF2-40B4-BE49-F238E27FC236}">
                <a16:creationId xmlns:a16="http://schemas.microsoft.com/office/drawing/2014/main" id="{AC20A674-221A-7480-C760-EA65D1BB02B5}"/>
              </a:ext>
            </a:extLst>
          </p:cNvPr>
          <p:cNvSpPr txBox="1"/>
          <p:nvPr/>
        </p:nvSpPr>
        <p:spPr>
          <a:xfrm>
            <a:off x="2829661" y="5657222"/>
            <a:ext cx="7400781" cy="923030"/>
          </a:xfrm>
          <a:prstGeom prst="rect">
            <a:avLst/>
          </a:prstGeom>
        </p:spPr>
        <p:txBody>
          <a:bodyPr rot="0" spcFirstLastPara="0" vertOverflow="overflow" horzOverflow="overflow" vert="horz" lIns="91440" tIns="0" rIns="91440" bIns="45720" numCol="1" spcCol="0" rtlCol="0" fromWordArt="0" anchor="b" anchorCtr="0" forceAA="0" compatLnSpc="1">
            <a:prstTxWarp prst="textNoShape">
              <a:avLst/>
            </a:prstTxWarp>
            <a:normAutofit/>
          </a:bodyPr>
          <a:lstStyle/>
          <a:p>
            <a:pPr algn="r" defTabSz="914400">
              <a:lnSpc>
                <a:spcPct val="110000"/>
              </a:lnSpc>
              <a:spcBef>
                <a:spcPts val="1000"/>
              </a:spcBef>
              <a:spcAft>
                <a:spcPts val="600"/>
              </a:spcAft>
              <a:buClr>
                <a:schemeClr val="accent6"/>
              </a:buClr>
              <a:buSzPct val="90000"/>
            </a:pPr>
            <a:r>
              <a:rPr lang="en-US" sz="2000">
                <a:latin typeface="Verdana Pro"/>
              </a:rPr>
              <a:t>By Steven de Jesus</a:t>
            </a:r>
          </a:p>
          <a:p>
            <a:pPr algn="r" defTabSz="914400">
              <a:lnSpc>
                <a:spcPct val="110000"/>
              </a:lnSpc>
              <a:spcBef>
                <a:spcPts val="1000"/>
              </a:spcBef>
              <a:spcAft>
                <a:spcPts val="600"/>
              </a:spcAft>
              <a:buClr>
                <a:schemeClr val="accent6"/>
              </a:buClr>
              <a:buSzPct val="90000"/>
            </a:pPr>
            <a:r>
              <a:rPr lang="en-US" sz="2000">
                <a:latin typeface="Verdana Pro"/>
              </a:rPr>
              <a:t>and Davor Vukoja </a:t>
            </a:r>
          </a:p>
        </p:txBody>
      </p:sp>
      <p:sp>
        <p:nvSpPr>
          <p:cNvPr id="20" name="Rectangle 19">
            <a:extLst>
              <a:ext uri="{FF2B5EF4-FFF2-40B4-BE49-F238E27FC236}">
                <a16:creationId xmlns:a16="http://schemas.microsoft.com/office/drawing/2014/main" id="{7E1CAA8C-D8F1-4D3B-87B4-4B17F3E28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5674" y="0"/>
            <a:ext cx="27432"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555159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FAADFB1-A9D8-4319-BAC8-6B3FD36BF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17C5FC5-1BC6-470E-A163-7EE80D227E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48316889-BCD7-49B5-89BD-4FC1D29F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3E12F873-5B9B-482F-9FB3-6355C4F3B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F245259-4364-4D53-AC48-3E893885A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E654E-3DF6-38C1-489A-5944E0D8ED18}"/>
              </a:ext>
            </a:extLst>
          </p:cNvPr>
          <p:cNvSpPr>
            <a:spLocks noGrp="1"/>
          </p:cNvSpPr>
          <p:nvPr>
            <p:ph type="title"/>
          </p:nvPr>
        </p:nvSpPr>
        <p:spPr>
          <a:xfrm>
            <a:off x="6369475" y="97235"/>
            <a:ext cx="4203364" cy="1077229"/>
          </a:xfrm>
        </p:spPr>
        <p:txBody>
          <a:bodyPr>
            <a:normAutofit/>
          </a:bodyPr>
          <a:lstStyle/>
          <a:p>
            <a:pPr algn="l"/>
            <a:r>
              <a:rPr lang="en-US">
                <a:latin typeface="Verdana Pro Cond SemiBold"/>
                <a:cs typeface="Arial"/>
              </a:rPr>
              <a:t>Questions:</a:t>
            </a:r>
          </a:p>
        </p:txBody>
      </p:sp>
      <p:pic>
        <p:nvPicPr>
          <p:cNvPr id="5" name="Picture 4" descr="Magnifying glass on clear background">
            <a:extLst>
              <a:ext uri="{FF2B5EF4-FFF2-40B4-BE49-F238E27FC236}">
                <a16:creationId xmlns:a16="http://schemas.microsoft.com/office/drawing/2014/main" id="{F96522AC-8421-289F-AC62-0C49F71A58F7}"/>
              </a:ext>
            </a:extLst>
          </p:cNvPr>
          <p:cNvPicPr>
            <a:picLocks noChangeAspect="1"/>
          </p:cNvPicPr>
          <p:nvPr/>
        </p:nvPicPr>
        <p:blipFill rotWithShape="1">
          <a:blip r:embed="rId5"/>
          <a:srcRect l="41083" r="15857" b="-2"/>
          <a:stretch/>
        </p:blipFill>
        <p:spPr>
          <a:xfrm>
            <a:off x="1005401" y="227"/>
            <a:ext cx="4424045" cy="6858000"/>
          </a:xfrm>
          <a:prstGeom prst="rect">
            <a:avLst/>
          </a:prstGeom>
          <a:ln w="12700">
            <a:solidFill>
              <a:schemeClr val="tx1"/>
            </a:solidFill>
          </a:ln>
        </p:spPr>
      </p:pic>
      <p:sp>
        <p:nvSpPr>
          <p:cNvPr id="36" name="Rectangle 35">
            <a:extLst>
              <a:ext uri="{FF2B5EF4-FFF2-40B4-BE49-F238E27FC236}">
                <a16:creationId xmlns:a16="http://schemas.microsoft.com/office/drawing/2014/main" id="{3B9C7619-9AF0-4D6F-B2E3-21032A5C3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4FC393-5C1E-F83D-044F-51279913307C}"/>
              </a:ext>
            </a:extLst>
          </p:cNvPr>
          <p:cNvSpPr>
            <a:spLocks noGrp="1"/>
          </p:cNvSpPr>
          <p:nvPr>
            <p:ph idx="1"/>
          </p:nvPr>
        </p:nvSpPr>
        <p:spPr>
          <a:xfrm>
            <a:off x="5880430" y="755579"/>
            <a:ext cx="5192826" cy="6005185"/>
          </a:xfrm>
        </p:spPr>
        <p:txBody>
          <a:bodyPr vert="horz" lIns="91440" tIns="45720" rIns="91440" bIns="45720" rtlCol="0" anchor="ctr">
            <a:noAutofit/>
          </a:bodyPr>
          <a:lstStyle/>
          <a:p>
            <a:pPr marL="342900" indent="-342900">
              <a:lnSpc>
                <a:spcPct val="110000"/>
              </a:lnSpc>
              <a:buAutoNum type="arabicPeriod"/>
            </a:pPr>
            <a:r>
              <a:rPr lang="en-US" sz="1300">
                <a:latin typeface="Verdana Pro"/>
                <a:cs typeface="Arial" panose="020B0604020202020204"/>
              </a:rPr>
              <a:t>What is your primary method of keeping track of your finances for your business and why do you use it?  ​</a:t>
            </a:r>
            <a:endParaRPr lang="en-US" sz="1300">
              <a:latin typeface="Verdana Pro"/>
              <a:cs typeface="Segoe UI"/>
            </a:endParaRPr>
          </a:p>
          <a:p>
            <a:pPr marL="228600" indent="-344170">
              <a:lnSpc>
                <a:spcPct val="110000"/>
              </a:lnSpc>
              <a:buAutoNum type="arabicPeriod" startAt="2"/>
            </a:pPr>
            <a:r>
              <a:rPr lang="en-US" sz="1300">
                <a:latin typeface="Verdana Pro"/>
                <a:cs typeface="Arial" panose="020B0604020202020204"/>
              </a:rPr>
              <a:t>Why do you think it is important for you to keep track of your finances? ​</a:t>
            </a:r>
            <a:endParaRPr lang="en-US" sz="1300">
              <a:cs typeface="Arial"/>
            </a:endParaRPr>
          </a:p>
          <a:p>
            <a:pPr marL="228600" indent="-344170">
              <a:lnSpc>
                <a:spcPct val="110000"/>
              </a:lnSpc>
              <a:buAutoNum type="arabicPeriod" startAt="3"/>
            </a:pPr>
            <a:r>
              <a:rPr lang="en-US" sz="1300">
                <a:latin typeface="Verdana Pro"/>
                <a:cs typeface="Arial" panose="020B0604020202020204"/>
              </a:rPr>
              <a:t>How much time do you want to spend taking care of your finances and compared to that how much time do you dedicate to it? ​</a:t>
            </a:r>
            <a:endParaRPr lang="en-US" sz="1300">
              <a:cs typeface="Arial"/>
            </a:endParaRPr>
          </a:p>
          <a:p>
            <a:pPr marL="228600" indent="-344170">
              <a:lnSpc>
                <a:spcPct val="110000"/>
              </a:lnSpc>
              <a:buAutoNum type="arabicPeriod" startAt="4"/>
            </a:pPr>
            <a:r>
              <a:rPr lang="en-US" sz="1300">
                <a:latin typeface="Verdana Pro"/>
                <a:cs typeface="Arial" panose="020B0604020202020204"/>
              </a:rPr>
              <a:t>What do you think are the best upsides about how you manage your finances? ​</a:t>
            </a:r>
            <a:endParaRPr lang="en-US" sz="1300">
              <a:cs typeface="Arial"/>
            </a:endParaRPr>
          </a:p>
          <a:p>
            <a:pPr marL="228600" indent="-344170">
              <a:lnSpc>
                <a:spcPct val="110000"/>
              </a:lnSpc>
              <a:buAutoNum type="arabicPeriod" startAt="5"/>
            </a:pPr>
            <a:r>
              <a:rPr lang="en-US" sz="1300">
                <a:latin typeface="Verdana Pro"/>
                <a:cs typeface="Arial" panose="020B0604020202020204"/>
              </a:rPr>
              <a:t>What do you think are the worst downsides about how you manage your finances? ​</a:t>
            </a:r>
            <a:endParaRPr lang="en-US" sz="1300">
              <a:cs typeface="Arial"/>
            </a:endParaRPr>
          </a:p>
          <a:p>
            <a:pPr marL="228600" indent="-344170">
              <a:lnSpc>
                <a:spcPct val="110000"/>
              </a:lnSpc>
              <a:buAutoNum type="arabicPeriod" startAt="6"/>
            </a:pPr>
            <a:r>
              <a:rPr lang="en-US" sz="1300">
                <a:latin typeface="Verdana Pro"/>
                <a:cs typeface="Arial" panose="020B0604020202020204"/>
              </a:rPr>
              <a:t>Do you feel as if there is room for improvement based on your previous answer? ​</a:t>
            </a:r>
            <a:endParaRPr lang="en-US" sz="1300">
              <a:cs typeface="Arial"/>
            </a:endParaRPr>
          </a:p>
          <a:p>
            <a:pPr marL="228600" indent="-344170">
              <a:lnSpc>
                <a:spcPct val="110000"/>
              </a:lnSpc>
              <a:buAutoNum type="arabicPeriod" startAt="7"/>
            </a:pPr>
            <a:r>
              <a:rPr lang="en-US" sz="1300">
                <a:latin typeface="Verdana Pro"/>
                <a:cs typeface="Arial" panose="020B0604020202020204"/>
              </a:rPr>
              <a:t>Have you tried a new system? If so, why did you give up on it, if not what is holding you back? ​</a:t>
            </a:r>
            <a:endParaRPr lang="en-US" sz="1300">
              <a:cs typeface="Arial"/>
            </a:endParaRPr>
          </a:p>
          <a:p>
            <a:pPr marL="228600" indent="-344170">
              <a:lnSpc>
                <a:spcPct val="110000"/>
              </a:lnSpc>
              <a:buAutoNum type="arabicPeriod" startAt="8"/>
            </a:pPr>
            <a:r>
              <a:rPr lang="en-US" sz="1300">
                <a:latin typeface="Verdana Pro"/>
                <a:cs typeface="Arial" panose="020B0604020202020204"/>
              </a:rPr>
              <a:t>If there was a magic solution to your financial organization problem, what issue would it address first? ​</a:t>
            </a:r>
            <a:endParaRPr lang="en-US" sz="1300">
              <a:cs typeface="Arial"/>
            </a:endParaRPr>
          </a:p>
          <a:p>
            <a:pPr marL="228600" indent="-344170">
              <a:lnSpc>
                <a:spcPct val="110000"/>
              </a:lnSpc>
              <a:buAutoNum type="arabicPeriod" startAt="9"/>
            </a:pPr>
            <a:r>
              <a:rPr lang="en-US" sz="1300">
                <a:latin typeface="Verdana Pro"/>
                <a:cs typeface="Arial" panose="020B0604020202020204"/>
              </a:rPr>
              <a:t>Has your system ever let you down, if so, how? </a:t>
            </a:r>
            <a:endParaRPr lang="en-US" sz="1300">
              <a:latin typeface="Arial"/>
              <a:cs typeface="Arial" panose="020B0604020202020204"/>
            </a:endParaRPr>
          </a:p>
        </p:txBody>
      </p:sp>
      <p:sp>
        <p:nvSpPr>
          <p:cNvPr id="38" name="Rectangle 37">
            <a:extLst>
              <a:ext uri="{FF2B5EF4-FFF2-40B4-BE49-F238E27FC236}">
                <a16:creationId xmlns:a16="http://schemas.microsoft.com/office/drawing/2014/main" id="{BAFBE0AC-23B1-4352-95D2-C71EB6D1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654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1" name="Rectangle 70">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3" name="Content Placeholder 2">
            <a:extLst>
              <a:ext uri="{FF2B5EF4-FFF2-40B4-BE49-F238E27FC236}">
                <a16:creationId xmlns:a16="http://schemas.microsoft.com/office/drawing/2014/main" id="{282802EC-ADC4-34ED-318E-C21C22BFA661}"/>
              </a:ext>
            </a:extLst>
          </p:cNvPr>
          <p:cNvGraphicFramePr>
            <a:graphicFrameLocks noGrp="1"/>
          </p:cNvGraphicFramePr>
          <p:nvPr>
            <p:ph idx="1"/>
            <p:extLst>
              <p:ext uri="{D42A27DB-BD31-4B8C-83A1-F6EECF244321}">
                <p14:modId xmlns:p14="http://schemas.microsoft.com/office/powerpoint/2010/main" val="389064527"/>
              </p:ext>
            </p:extLst>
          </p:nvPr>
        </p:nvGraphicFramePr>
        <p:xfrm>
          <a:off x="4964055" y="151747"/>
          <a:ext cx="6927302" cy="6324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25" name="Rectangle 424">
            <a:extLst>
              <a:ext uri="{FF2B5EF4-FFF2-40B4-BE49-F238E27FC236}">
                <a16:creationId xmlns:a16="http://schemas.microsoft.com/office/drawing/2014/main" id="{E6A135C7-28D0-D364-B029-7C474055EF96}"/>
              </a:ext>
            </a:extLst>
          </p:cNvPr>
          <p:cNvSpPr/>
          <p:nvPr/>
        </p:nvSpPr>
        <p:spPr>
          <a:xfrm>
            <a:off x="123843" y="158624"/>
            <a:ext cx="4369340" cy="59906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384" name="Graphic 383" descr="Nails with solid fill">
            <a:extLst>
              <a:ext uri="{FF2B5EF4-FFF2-40B4-BE49-F238E27FC236}">
                <a16:creationId xmlns:a16="http://schemas.microsoft.com/office/drawing/2014/main" id="{3EA5F4C3-6D5F-BA18-3EB6-B2DD4CA03D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4472" y="931532"/>
            <a:ext cx="2847832" cy="2847832"/>
          </a:xfrm>
          <a:prstGeom prst="rect">
            <a:avLst/>
          </a:prstGeom>
        </p:spPr>
      </p:pic>
      <p:pic>
        <p:nvPicPr>
          <p:cNvPr id="385" name="Graphic 384" descr="Hammer with solid fill">
            <a:extLst>
              <a:ext uri="{FF2B5EF4-FFF2-40B4-BE49-F238E27FC236}">
                <a16:creationId xmlns:a16="http://schemas.microsoft.com/office/drawing/2014/main" id="{ECEDAB59-D7D2-D4C6-FFBE-7398CC686E1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54535" y="2612798"/>
            <a:ext cx="2859205" cy="2859205"/>
          </a:xfrm>
          <a:prstGeom prst="rect">
            <a:avLst/>
          </a:prstGeom>
        </p:spPr>
      </p:pic>
      <p:sp>
        <p:nvSpPr>
          <p:cNvPr id="540" name="TextBox 539">
            <a:extLst>
              <a:ext uri="{FF2B5EF4-FFF2-40B4-BE49-F238E27FC236}">
                <a16:creationId xmlns:a16="http://schemas.microsoft.com/office/drawing/2014/main" id="{95CEABD0-E487-A9A5-7851-AED2624B7391}"/>
              </a:ext>
            </a:extLst>
          </p:cNvPr>
          <p:cNvSpPr txBox="1"/>
          <p:nvPr/>
        </p:nvSpPr>
        <p:spPr>
          <a:xfrm>
            <a:off x="1483467" y="372892"/>
            <a:ext cx="191310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a:latin typeface="Verdana Pro Cond SemiBold"/>
                <a:cs typeface="Arial"/>
              </a:rPr>
              <a:t>Ramiz</a:t>
            </a:r>
            <a:endParaRPr lang="en-US" sz="4000">
              <a:latin typeface="Verdana Pro Cond SemiBold"/>
            </a:endParaRPr>
          </a:p>
        </p:txBody>
      </p:sp>
    </p:spTree>
    <p:extLst>
      <p:ext uri="{BB962C8B-B14F-4D97-AF65-F5344CB8AC3E}">
        <p14:creationId xmlns:p14="http://schemas.microsoft.com/office/powerpoint/2010/main" val="10090754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9" name="Rectangle 68">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70">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3" name="Content Placeholder 2">
            <a:extLst>
              <a:ext uri="{FF2B5EF4-FFF2-40B4-BE49-F238E27FC236}">
                <a16:creationId xmlns:a16="http://schemas.microsoft.com/office/drawing/2014/main" id="{282802EC-ADC4-34ED-318E-C21C22BFA661}"/>
              </a:ext>
            </a:extLst>
          </p:cNvPr>
          <p:cNvGraphicFramePr>
            <a:graphicFrameLocks noGrp="1"/>
          </p:cNvGraphicFramePr>
          <p:nvPr>
            <p:ph idx="1"/>
            <p:extLst>
              <p:ext uri="{D42A27DB-BD31-4B8C-83A1-F6EECF244321}">
                <p14:modId xmlns:p14="http://schemas.microsoft.com/office/powerpoint/2010/main" val="3358110440"/>
              </p:ext>
            </p:extLst>
          </p:nvPr>
        </p:nvGraphicFramePr>
        <p:xfrm>
          <a:off x="5118076" y="281449"/>
          <a:ext cx="6619260" cy="6065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0" name="Rectangle 129">
            <a:extLst>
              <a:ext uri="{FF2B5EF4-FFF2-40B4-BE49-F238E27FC236}">
                <a16:creationId xmlns:a16="http://schemas.microsoft.com/office/drawing/2014/main" id="{4A115455-B636-C341-6CC0-93B77F7D2A21}"/>
              </a:ext>
            </a:extLst>
          </p:cNvPr>
          <p:cNvSpPr/>
          <p:nvPr/>
        </p:nvSpPr>
        <p:spPr>
          <a:xfrm>
            <a:off x="180587" y="377496"/>
            <a:ext cx="4272064" cy="58447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131" name="Graphic 2" descr="Car Mechanic with solid fill">
            <a:extLst>
              <a:ext uri="{FF2B5EF4-FFF2-40B4-BE49-F238E27FC236}">
                <a16:creationId xmlns:a16="http://schemas.microsoft.com/office/drawing/2014/main" id="{80C36ABD-BC72-C61C-0E0E-AD15D79451C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5098" y="1293779"/>
            <a:ext cx="4270442" cy="4270442"/>
          </a:xfrm>
          <a:prstGeom prst="rect">
            <a:avLst/>
          </a:prstGeom>
        </p:spPr>
      </p:pic>
      <p:sp>
        <p:nvSpPr>
          <p:cNvPr id="224" name="TextBox 223">
            <a:extLst>
              <a:ext uri="{FF2B5EF4-FFF2-40B4-BE49-F238E27FC236}">
                <a16:creationId xmlns:a16="http://schemas.microsoft.com/office/drawing/2014/main" id="{10D4CD6D-F7B4-90EC-915D-2234235FBDBA}"/>
              </a:ext>
            </a:extLst>
          </p:cNvPr>
          <p:cNvSpPr txBox="1"/>
          <p:nvPr/>
        </p:nvSpPr>
        <p:spPr>
          <a:xfrm>
            <a:off x="1548319" y="664723"/>
            <a:ext cx="154021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a:latin typeface="Verdana Pro Cond SemiBold"/>
                <a:cs typeface="Arial"/>
              </a:rPr>
              <a:t>Jacob</a:t>
            </a:r>
          </a:p>
        </p:txBody>
      </p:sp>
    </p:spTree>
    <p:extLst>
      <p:ext uri="{BB962C8B-B14F-4D97-AF65-F5344CB8AC3E}">
        <p14:creationId xmlns:p14="http://schemas.microsoft.com/office/powerpoint/2010/main" val="41043564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9" name="Rectangle 68">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70">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3" name="Content Placeholder 2">
            <a:extLst>
              <a:ext uri="{FF2B5EF4-FFF2-40B4-BE49-F238E27FC236}">
                <a16:creationId xmlns:a16="http://schemas.microsoft.com/office/drawing/2014/main" id="{282802EC-ADC4-34ED-318E-C21C22BFA661}"/>
              </a:ext>
            </a:extLst>
          </p:cNvPr>
          <p:cNvGraphicFramePr>
            <a:graphicFrameLocks noGrp="1"/>
          </p:cNvGraphicFramePr>
          <p:nvPr>
            <p:ph idx="1"/>
          </p:nvPr>
        </p:nvGraphicFramePr>
        <p:xfrm>
          <a:off x="5118076" y="281449"/>
          <a:ext cx="6619260" cy="6065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0" name="Rectangle 129">
            <a:extLst>
              <a:ext uri="{FF2B5EF4-FFF2-40B4-BE49-F238E27FC236}">
                <a16:creationId xmlns:a16="http://schemas.microsoft.com/office/drawing/2014/main" id="{4A115455-B636-C341-6CC0-93B77F7D2A21}"/>
              </a:ext>
            </a:extLst>
          </p:cNvPr>
          <p:cNvSpPr/>
          <p:nvPr/>
        </p:nvSpPr>
        <p:spPr>
          <a:xfrm>
            <a:off x="180587" y="377496"/>
            <a:ext cx="4272064" cy="58447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86" name="Graphic 285" descr="Saw with solid fill">
            <a:extLst>
              <a:ext uri="{FF2B5EF4-FFF2-40B4-BE49-F238E27FC236}">
                <a16:creationId xmlns:a16="http://schemas.microsoft.com/office/drawing/2014/main" id="{C69712F7-4DCE-011C-3F35-66AE35CF5FA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9119" y="1909864"/>
            <a:ext cx="3751634" cy="3751634"/>
          </a:xfrm>
          <a:prstGeom prst="rect">
            <a:avLst/>
          </a:prstGeom>
        </p:spPr>
      </p:pic>
      <p:sp>
        <p:nvSpPr>
          <p:cNvPr id="309" name="TextBox 308">
            <a:extLst>
              <a:ext uri="{FF2B5EF4-FFF2-40B4-BE49-F238E27FC236}">
                <a16:creationId xmlns:a16="http://schemas.microsoft.com/office/drawing/2014/main" id="{7B29EF01-07D0-B270-3037-18399683687B}"/>
              </a:ext>
            </a:extLst>
          </p:cNvPr>
          <p:cNvSpPr txBox="1"/>
          <p:nvPr/>
        </p:nvSpPr>
        <p:spPr>
          <a:xfrm>
            <a:off x="1256490" y="859276"/>
            <a:ext cx="212387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a:latin typeface="Verdana Pro Cond SemiBold"/>
                <a:cs typeface="Arial"/>
              </a:rPr>
              <a:t>Zdravko</a:t>
            </a:r>
            <a:endParaRPr lang="en-US" sz="4000">
              <a:latin typeface="Verdana Pro Cond SemiBold"/>
            </a:endParaRPr>
          </a:p>
        </p:txBody>
      </p:sp>
    </p:spTree>
    <p:extLst>
      <p:ext uri="{BB962C8B-B14F-4D97-AF65-F5344CB8AC3E}">
        <p14:creationId xmlns:p14="http://schemas.microsoft.com/office/powerpoint/2010/main" val="24500579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3885F13-793A-495D-BA2B-0F4570AD1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3752DAF3-DBE0-46F2-98F0-8413B04222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0C958BEF-C417-4034-A07A-4FC9FD9467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4FD1765F-44EA-48C7-8AB7-1ED4F6FBC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FF7857D-E98E-495B-B8A4-3FC6B1D4C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DBA3E57-5CD6-4B46-9194-26E82DA38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D02E3-4381-8748-9703-2E362494A555}"/>
              </a:ext>
            </a:extLst>
          </p:cNvPr>
          <p:cNvSpPr>
            <a:spLocks noGrp="1"/>
          </p:cNvSpPr>
          <p:nvPr>
            <p:ph type="title"/>
          </p:nvPr>
        </p:nvSpPr>
        <p:spPr>
          <a:xfrm>
            <a:off x="1007042" y="46056"/>
            <a:ext cx="4384865" cy="1077229"/>
          </a:xfrm>
        </p:spPr>
        <p:txBody>
          <a:bodyPr vert="horz" lIns="91440" tIns="45720" rIns="91440" bIns="45720" rtlCol="0" anchor="t">
            <a:noAutofit/>
          </a:bodyPr>
          <a:lstStyle/>
          <a:p>
            <a:pPr algn="l">
              <a:spcBef>
                <a:spcPts val="1400"/>
              </a:spcBef>
            </a:pPr>
            <a:r>
              <a:rPr lang="en-US" sz="3600">
                <a:latin typeface="Verdana Pro Cond SemiBold"/>
                <a:cs typeface="Times New Roman"/>
              </a:rPr>
              <a:t>Results (1):</a:t>
            </a:r>
            <a:br>
              <a:rPr lang="en-US" sz="3600" b="0" i="0" u="none" strike="noStrike">
                <a:effectLst/>
                <a:latin typeface="Verdana Pro Cond SemiBold"/>
              </a:rPr>
            </a:br>
            <a:endParaRPr lang="en-US" sz="3600">
              <a:latin typeface="Verdana Pro Cond SemiBold"/>
              <a:cs typeface="Arial"/>
            </a:endParaRPr>
          </a:p>
        </p:txBody>
      </p:sp>
      <p:sp>
        <p:nvSpPr>
          <p:cNvPr id="3" name="Content Placeholder 2">
            <a:extLst>
              <a:ext uri="{FF2B5EF4-FFF2-40B4-BE49-F238E27FC236}">
                <a16:creationId xmlns:a16="http://schemas.microsoft.com/office/drawing/2014/main" id="{4DB2A6FD-433F-A8FC-170F-3B2791B74E4F}"/>
              </a:ext>
            </a:extLst>
          </p:cNvPr>
          <p:cNvSpPr>
            <a:spLocks noGrp="1"/>
          </p:cNvSpPr>
          <p:nvPr>
            <p:ph idx="1"/>
          </p:nvPr>
        </p:nvSpPr>
        <p:spPr>
          <a:xfrm>
            <a:off x="982723" y="641606"/>
            <a:ext cx="5689992" cy="5408338"/>
          </a:xfrm>
        </p:spPr>
        <p:txBody>
          <a:bodyPr vert="horz" lIns="91440" tIns="45720" rIns="91440" bIns="45720" rtlCol="0" anchor="ctr">
            <a:noAutofit/>
          </a:bodyPr>
          <a:lstStyle/>
          <a:p>
            <a:pPr marL="0" indent="0" rtl="0">
              <a:lnSpc>
                <a:spcPct val="110000"/>
              </a:lnSpc>
              <a:spcBef>
                <a:spcPts val="0"/>
              </a:spcBef>
              <a:spcAft>
                <a:spcPts val="1500"/>
              </a:spcAft>
              <a:buNone/>
            </a:pPr>
            <a:r>
              <a:rPr lang="en-US" sz="1500" b="0" i="0" u="none" strike="noStrike">
                <a:effectLst/>
                <a:latin typeface="Verdana Pro"/>
                <a:cs typeface="Times New Roman"/>
              </a:rPr>
              <a:t>Based on the user research, we have gathered valuable insights from three users, Ramiz, Jacob, and Zdravko, who have distinct financial tracking methods and needs for their businesses.</a:t>
            </a:r>
          </a:p>
          <a:p>
            <a:pPr marL="0" indent="0" rtl="0">
              <a:lnSpc>
                <a:spcPct val="110000"/>
              </a:lnSpc>
              <a:spcBef>
                <a:spcPts val="0"/>
              </a:spcBef>
              <a:spcAft>
                <a:spcPts val="1500"/>
              </a:spcAft>
              <a:buNone/>
            </a:pPr>
            <a:r>
              <a:rPr lang="en-US" sz="1500" b="0" i="0" u="none" strike="noStrike">
                <a:effectLst/>
                <a:latin typeface="Verdana Pro"/>
                <a:cs typeface="Times New Roman"/>
              </a:rPr>
              <a:t>Specific Requirements for New/Improved UI (1):</a:t>
            </a:r>
          </a:p>
          <a:p>
            <a:pPr marL="344170" indent="-344170" rtl="0">
              <a:lnSpc>
                <a:spcPct val="110000"/>
              </a:lnSpc>
              <a:spcBef>
                <a:spcPts val="1500"/>
              </a:spcBef>
              <a:spcAft>
                <a:spcPts val="1500"/>
              </a:spcAft>
            </a:pPr>
            <a:r>
              <a:rPr lang="en-US" sz="1500" b="0" i="0" u="none" strike="noStrike">
                <a:effectLst/>
                <a:latin typeface="Verdana Pro"/>
                <a:cs typeface="Times New Roman"/>
              </a:rPr>
              <a:t>Automation and Efficiency: All three users desire a system that automates calculations, particularly for tracking expenses, income, and invoice generation. They want to minimize manual data entry, which is currently time-consuming and error-prone. The new UI should prioritize automation to save time.</a:t>
            </a:r>
          </a:p>
          <a:p>
            <a:pPr marL="344170" indent="-344170" rtl="0">
              <a:lnSpc>
                <a:spcPct val="110000"/>
              </a:lnSpc>
              <a:spcBef>
                <a:spcPts val="1500"/>
              </a:spcBef>
              <a:spcAft>
                <a:spcPts val="1500"/>
              </a:spcAft>
            </a:pPr>
            <a:r>
              <a:rPr lang="en-US" sz="1500" b="0" i="0" u="none" strike="noStrike">
                <a:effectLst/>
                <a:latin typeface="Verdana Pro"/>
                <a:cs typeface="Times New Roman"/>
              </a:rPr>
              <a:t>Customization: Ramiz values customization in his current system. Therefore, the new UI should allow users to customize invoices, statements, and spreadsheets to meet their specific business needs.</a:t>
            </a:r>
          </a:p>
        </p:txBody>
      </p:sp>
      <p:pic>
        <p:nvPicPr>
          <p:cNvPr id="5" name="Picture 4" descr="Light bulb on yellow background with sketched light beams and cord">
            <a:extLst>
              <a:ext uri="{FF2B5EF4-FFF2-40B4-BE49-F238E27FC236}">
                <a16:creationId xmlns:a16="http://schemas.microsoft.com/office/drawing/2014/main" id="{5DDB1733-158D-32F3-68FE-0BEA8AAE8495}"/>
              </a:ext>
            </a:extLst>
          </p:cNvPr>
          <p:cNvPicPr>
            <a:picLocks noChangeAspect="1"/>
          </p:cNvPicPr>
          <p:nvPr/>
        </p:nvPicPr>
        <p:blipFill rotWithShape="1">
          <a:blip r:embed="rId5"/>
          <a:srcRect l="53374" r="8665"/>
          <a:stretch/>
        </p:blipFill>
        <p:spPr>
          <a:xfrm>
            <a:off x="7311864" y="647190"/>
            <a:ext cx="3434521" cy="556428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8" name="Rectangle 37">
            <a:extLst>
              <a:ext uri="{FF2B5EF4-FFF2-40B4-BE49-F238E27FC236}">
                <a16:creationId xmlns:a16="http://schemas.microsoft.com/office/drawing/2014/main" id="{A77E94FA-15D7-48DE-9ADF-C2B27A663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5440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3885F13-793A-495D-BA2B-0F4570AD1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752DAF3-DBE0-46F2-98F0-8413B04222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0C958BEF-C417-4034-A07A-4FC9FD9467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4FD1765F-44EA-48C7-8AB7-1ED4F6FBC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F7857D-E98E-495B-B8A4-3FC6B1D4C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DBA3E57-5CD6-4B46-9194-26E82DA38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D02E3-4381-8748-9703-2E362494A555}"/>
              </a:ext>
            </a:extLst>
          </p:cNvPr>
          <p:cNvSpPr>
            <a:spLocks noGrp="1"/>
          </p:cNvSpPr>
          <p:nvPr>
            <p:ph type="title"/>
          </p:nvPr>
        </p:nvSpPr>
        <p:spPr>
          <a:xfrm>
            <a:off x="1007042" y="-2583"/>
            <a:ext cx="4384865" cy="1077229"/>
          </a:xfrm>
        </p:spPr>
        <p:txBody>
          <a:bodyPr>
            <a:normAutofit/>
          </a:bodyPr>
          <a:lstStyle/>
          <a:p>
            <a:pPr algn="l" fontAlgn="base">
              <a:spcBef>
                <a:spcPts val="1400"/>
              </a:spcBef>
            </a:pPr>
            <a:r>
              <a:rPr lang="en-US" sz="3600">
                <a:latin typeface="Verdana Pro Cond SemiBold"/>
                <a:cs typeface="Times New Roman"/>
              </a:rPr>
              <a:t>Results (2):</a:t>
            </a:r>
            <a:endParaRPr lang="en-US" sz="3600">
              <a:latin typeface="Verdana Pro Cond SemiBold"/>
            </a:endParaRPr>
          </a:p>
        </p:txBody>
      </p:sp>
      <p:sp>
        <p:nvSpPr>
          <p:cNvPr id="3" name="Content Placeholder 2">
            <a:extLst>
              <a:ext uri="{FF2B5EF4-FFF2-40B4-BE49-F238E27FC236}">
                <a16:creationId xmlns:a16="http://schemas.microsoft.com/office/drawing/2014/main" id="{4DB2A6FD-433F-A8FC-170F-3B2791B74E4F}"/>
              </a:ext>
            </a:extLst>
          </p:cNvPr>
          <p:cNvSpPr>
            <a:spLocks noGrp="1"/>
          </p:cNvSpPr>
          <p:nvPr>
            <p:ph idx="1"/>
          </p:nvPr>
        </p:nvSpPr>
        <p:spPr>
          <a:xfrm>
            <a:off x="1015149" y="998289"/>
            <a:ext cx="5827799" cy="5586676"/>
          </a:xfrm>
        </p:spPr>
        <p:txBody>
          <a:bodyPr vert="horz" lIns="91440" tIns="45720" rIns="91440" bIns="45720" rtlCol="0" anchor="ctr">
            <a:noAutofit/>
          </a:bodyPr>
          <a:lstStyle/>
          <a:p>
            <a:pPr marL="0" indent="0" rtl="0">
              <a:lnSpc>
                <a:spcPct val="110000"/>
              </a:lnSpc>
              <a:spcBef>
                <a:spcPts val="0"/>
              </a:spcBef>
              <a:spcAft>
                <a:spcPts val="1500"/>
              </a:spcAft>
              <a:buNone/>
            </a:pPr>
            <a:r>
              <a:rPr lang="en-US" sz="1400" b="0" i="0" u="none" strike="noStrike">
                <a:effectLst/>
                <a:latin typeface="Verdana Pro"/>
                <a:cs typeface="Times New Roman"/>
              </a:rPr>
              <a:t>Specific Requirements for New/Improved UI (2):</a:t>
            </a:r>
          </a:p>
          <a:p>
            <a:pPr marL="344170" indent="-344170">
              <a:lnSpc>
                <a:spcPct val="110000"/>
              </a:lnSpc>
              <a:spcBef>
                <a:spcPts val="0"/>
              </a:spcBef>
              <a:spcAft>
                <a:spcPts val="1500"/>
              </a:spcAft>
            </a:pPr>
            <a:r>
              <a:rPr lang="en-US" sz="1400" b="0" i="0" u="none" strike="noStrike">
                <a:effectLst/>
                <a:latin typeface="Verdana Pro"/>
                <a:cs typeface="Times New Roman"/>
              </a:rPr>
              <a:t>Accessibility and Ease of Use: Zdravko's preference for handwriting highlights the importance of simplicity and accessibility in the UI. The new UI should be user-friendly and intuitive, accommodating users with varying levels of technological expertise.</a:t>
            </a:r>
          </a:p>
          <a:p>
            <a:pPr marL="344170" indent="-344170" rtl="0">
              <a:lnSpc>
                <a:spcPct val="110000"/>
              </a:lnSpc>
              <a:spcBef>
                <a:spcPts val="1500"/>
              </a:spcBef>
              <a:spcAft>
                <a:spcPts val="1500"/>
              </a:spcAft>
            </a:pPr>
            <a:r>
              <a:rPr lang="en-US" sz="1400" b="0" i="0" u="none" strike="noStrike">
                <a:effectLst/>
                <a:latin typeface="Verdana Pro"/>
                <a:cs typeface="Times New Roman"/>
              </a:rPr>
              <a:t>Communication and Client Interaction: Jacob and Zdravko emphasize the need for improved communication with clients. The new UI should facilitate easy and efficient client interactions, including invoice delivery and tracking, to enhance customer satisfaction.</a:t>
            </a:r>
          </a:p>
          <a:p>
            <a:pPr marL="344170" indent="-344170" rtl="0">
              <a:lnSpc>
                <a:spcPct val="110000"/>
              </a:lnSpc>
              <a:spcBef>
                <a:spcPts val="1500"/>
              </a:spcBef>
              <a:spcAft>
                <a:spcPts val="1500"/>
              </a:spcAft>
            </a:pPr>
            <a:r>
              <a:rPr lang="en-US" sz="1400" b="0" i="0" u="none" strike="noStrike">
                <a:effectLst/>
                <a:latin typeface="Verdana Pro"/>
                <a:cs typeface="Times New Roman"/>
              </a:rPr>
              <a:t>Client Payment Tracking: Ramiz's concern about tracking partial client payments indicates a need for improved payment tracking capabilities within the UI, making it easier to monitor payment installments.</a:t>
            </a:r>
          </a:p>
          <a:p>
            <a:pPr marL="344170" indent="-344170" rtl="0">
              <a:lnSpc>
                <a:spcPct val="110000"/>
              </a:lnSpc>
              <a:spcBef>
                <a:spcPts val="1500"/>
              </a:spcBef>
              <a:spcAft>
                <a:spcPts val="1500"/>
              </a:spcAft>
            </a:pPr>
            <a:r>
              <a:rPr lang="en-US" sz="1400" b="0" i="0" u="none" strike="noStrike">
                <a:effectLst/>
                <a:latin typeface="Verdana Pro"/>
                <a:cs typeface="Times New Roman"/>
              </a:rPr>
              <a:t>Time Management: Jacob's goal of spending less time communicating with his accountant suggests the importance of time management features within the UI to streamline financial tasks.</a:t>
            </a:r>
            <a:br>
              <a:rPr lang="en-US" sz="1200">
                <a:latin typeface="Verdana Pro"/>
                <a:cs typeface="Times New Roman" panose="02020603050405020304" pitchFamily="18" charset="0"/>
              </a:rPr>
            </a:br>
            <a:endParaRPr lang="en-US" sz="700" b="0" i="0" u="none" strike="noStrike">
              <a:effectLst/>
              <a:latin typeface="Times New Roman" panose="02020603050405020304" pitchFamily="18" charset="0"/>
              <a:cs typeface="Times New Roman" panose="02020603050405020304" pitchFamily="18" charset="0"/>
            </a:endParaRPr>
          </a:p>
        </p:txBody>
      </p:sp>
      <p:pic>
        <p:nvPicPr>
          <p:cNvPr id="5" name="Picture 4" descr="Light bulb on yellow background with sketched light beams and cord">
            <a:extLst>
              <a:ext uri="{FF2B5EF4-FFF2-40B4-BE49-F238E27FC236}">
                <a16:creationId xmlns:a16="http://schemas.microsoft.com/office/drawing/2014/main" id="{F60080C8-10FE-50D3-8F9A-7ADAC61F525C}"/>
              </a:ext>
            </a:extLst>
          </p:cNvPr>
          <p:cNvPicPr>
            <a:picLocks noChangeAspect="1"/>
          </p:cNvPicPr>
          <p:nvPr/>
        </p:nvPicPr>
        <p:blipFill rotWithShape="1">
          <a:blip r:embed="rId5"/>
          <a:srcRect l="53374" r="8665"/>
          <a:stretch/>
        </p:blipFill>
        <p:spPr>
          <a:xfrm>
            <a:off x="7311864" y="647190"/>
            <a:ext cx="3434521" cy="556428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6" name="Rectangle 35">
            <a:extLst>
              <a:ext uri="{FF2B5EF4-FFF2-40B4-BE49-F238E27FC236}">
                <a16:creationId xmlns:a16="http://schemas.microsoft.com/office/drawing/2014/main" id="{A77E94FA-15D7-48DE-9ADF-C2B27A663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7925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3309390A-0294-111F-0895-1AFF061C32B8}"/>
              </a:ext>
            </a:extLst>
          </p:cNvPr>
          <p:cNvPicPr>
            <a:picLocks noChangeAspect="1"/>
          </p:cNvPicPr>
          <p:nvPr/>
        </p:nvPicPr>
        <p:blipFill rotWithShape="1">
          <a:blip r:embed="rId2">
            <a:duotone>
              <a:schemeClr val="bg2">
                <a:shade val="45000"/>
                <a:satMod val="135000"/>
              </a:schemeClr>
              <a:prstClr val="white"/>
            </a:duotone>
            <a:alphaModFix amt="25000"/>
          </a:blip>
          <a:srcRect t="600" b="15003"/>
          <a:stretch/>
        </p:blipFill>
        <p:spPr>
          <a:xfrm>
            <a:off x="153" y="10"/>
            <a:ext cx="12191695" cy="6857990"/>
          </a:xfrm>
          <a:prstGeom prst="rect">
            <a:avLst/>
          </a:prstGeom>
        </p:spPr>
      </p:pic>
      <p:pic>
        <p:nvPicPr>
          <p:cNvPr id="13" name="Picture 12">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0DED02E3-4381-8748-9703-2E362494A555}"/>
              </a:ext>
            </a:extLst>
          </p:cNvPr>
          <p:cNvSpPr>
            <a:spLocks noGrp="1"/>
          </p:cNvSpPr>
          <p:nvPr>
            <p:ph type="title"/>
          </p:nvPr>
        </p:nvSpPr>
        <p:spPr>
          <a:xfrm>
            <a:off x="2611808" y="662142"/>
            <a:ext cx="7958331" cy="1223143"/>
          </a:xfrm>
        </p:spPr>
        <p:txBody>
          <a:bodyPr>
            <a:normAutofit/>
          </a:bodyPr>
          <a:lstStyle/>
          <a:p>
            <a:pPr algn="ctr">
              <a:spcBef>
                <a:spcPts val="1400"/>
              </a:spcBef>
              <a:spcAft>
                <a:spcPts val="0"/>
              </a:spcAft>
            </a:pPr>
            <a:r>
              <a:rPr lang="en-US" sz="6000" i="1">
                <a:latin typeface="Verdana Pro Cond SemiBold"/>
                <a:cs typeface="Times New Roman"/>
              </a:rPr>
              <a:t>Summarizing:</a:t>
            </a:r>
            <a:endParaRPr lang="en-US" sz="4000" i="1">
              <a:latin typeface="Times New Roman"/>
              <a:cs typeface="Times New Roman"/>
            </a:endParaRPr>
          </a:p>
        </p:txBody>
      </p:sp>
      <p:sp>
        <p:nvSpPr>
          <p:cNvPr id="15" name="Rectangle 14">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B2A6FD-433F-A8FC-170F-3B2791B74E4F}"/>
              </a:ext>
            </a:extLst>
          </p:cNvPr>
          <p:cNvSpPr>
            <a:spLocks noGrp="1"/>
          </p:cNvSpPr>
          <p:nvPr>
            <p:ph idx="1"/>
          </p:nvPr>
        </p:nvSpPr>
        <p:spPr>
          <a:xfrm>
            <a:off x="2610579" y="2052116"/>
            <a:ext cx="7959560" cy="3997828"/>
          </a:xfrm>
        </p:spPr>
        <p:txBody>
          <a:bodyPr>
            <a:normAutofit fontScale="70000" lnSpcReduction="20000"/>
          </a:bodyPr>
          <a:lstStyle/>
          <a:p>
            <a:pPr marL="0" indent="0" algn="ctr">
              <a:spcBef>
                <a:spcPts val="1500"/>
              </a:spcBef>
              <a:spcAft>
                <a:spcPts val="0"/>
              </a:spcAft>
              <a:buNone/>
            </a:pPr>
            <a:r>
              <a:rPr lang="en-US" sz="3100" b="0" i="0" u="none" strike="noStrike">
                <a:effectLst/>
                <a:latin typeface="Verdana Pro"/>
                <a:cs typeface="Times New Roman"/>
              </a:rPr>
              <a:t>In summary, the new/improved UI should prioritize automation, customization, accessibility, communication, reliability, and security while addressing specific pain points such as client payment tracking and project details organization. </a:t>
            </a:r>
            <a:endParaRPr lang="en-US">
              <a:latin typeface="Arial" panose="020B0604020202020204"/>
              <a:cs typeface="Arial" panose="020B0604020202020204"/>
            </a:endParaRPr>
          </a:p>
          <a:p>
            <a:pPr marL="0" indent="0" algn="ctr">
              <a:spcBef>
                <a:spcPts val="1500"/>
              </a:spcBef>
              <a:spcAft>
                <a:spcPts val="0"/>
              </a:spcAft>
              <a:buNone/>
            </a:pPr>
            <a:r>
              <a:rPr lang="en-US" sz="3100" b="0" i="0" u="none" strike="noStrike">
                <a:effectLst/>
                <a:latin typeface="Verdana Pro"/>
                <a:cs typeface="Times New Roman"/>
              </a:rPr>
              <a:t>It should cater to users with varying levels of technological proficiency and offer a more efficient and user-friendly solution for managing their business finances.</a:t>
            </a:r>
            <a:endParaRPr lang="en-US">
              <a:cs typeface="Arial"/>
            </a:endParaRPr>
          </a:p>
          <a:p>
            <a:pPr marL="0" indent="0">
              <a:buNone/>
            </a:pPr>
            <a:br>
              <a:rPr lang="en-US">
                <a:latin typeface="Times New Roman" panose="02020603050405020304" pitchFamily="18" charset="0"/>
                <a:cs typeface="Times New Roman" panose="02020603050405020304" pitchFamily="18" charset="0"/>
              </a:rPr>
            </a:br>
            <a:endParaRPr lang="en-US" b="0" i="0" u="none" strike="noStrike">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5767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7" name="Picture 46">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9" name="Rectangle 48">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0">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52">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54">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TextBox 56">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59" name="Rectangle 58">
            <a:extLst>
              <a:ext uri="{FF2B5EF4-FFF2-40B4-BE49-F238E27FC236}">
                <a16:creationId xmlns:a16="http://schemas.microsoft.com/office/drawing/2014/main" id="{034E919F-0039-45A9-8A1B-B05CD878F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EC9C5A0E-1D2A-4F4B-8123-B963AD56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3" name="Picture 62">
            <a:extLst>
              <a:ext uri="{FF2B5EF4-FFF2-40B4-BE49-F238E27FC236}">
                <a16:creationId xmlns:a16="http://schemas.microsoft.com/office/drawing/2014/main" id="{9C3A7CDD-5E6D-48B6-9D66-F8AFFB7D27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5" name="Rectangle 64">
            <a:extLst>
              <a:ext uri="{FF2B5EF4-FFF2-40B4-BE49-F238E27FC236}">
                <a16:creationId xmlns:a16="http://schemas.microsoft.com/office/drawing/2014/main" id="{A5AA4037-397A-4467-A120-C510DDD42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8E7B4B2-19E8-410A-A89F-7A2E0485D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206D98D2-ED53-4A46-95A8-7A0D05291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442832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7BCA4D8-60D7-47CD-F12A-7439D51B80CC}"/>
              </a:ext>
            </a:extLst>
          </p:cNvPr>
          <p:cNvSpPr txBox="1"/>
          <p:nvPr/>
        </p:nvSpPr>
        <p:spPr>
          <a:xfrm>
            <a:off x="964174" y="519559"/>
            <a:ext cx="4425352" cy="231328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lnSpc>
                <a:spcPct val="90000"/>
              </a:lnSpc>
              <a:spcBef>
                <a:spcPct val="0"/>
              </a:spcBef>
              <a:spcAft>
                <a:spcPts val="600"/>
              </a:spcAft>
            </a:pPr>
            <a:r>
              <a:rPr lang="en-US" sz="3600" b="1">
                <a:latin typeface="Verdana Pro Cond SemiBold" panose="020B0604030504040204" pitchFamily="34" charset="0"/>
                <a:ea typeface="+mj-ea"/>
                <a:cs typeface="+mj-cs"/>
              </a:rPr>
              <a:t>User Need Statement: </a:t>
            </a:r>
          </a:p>
        </p:txBody>
      </p:sp>
      <p:sp>
        <p:nvSpPr>
          <p:cNvPr id="71" name="Rectangle 70">
            <a:extLst>
              <a:ext uri="{FF2B5EF4-FFF2-40B4-BE49-F238E27FC236}">
                <a16:creationId xmlns:a16="http://schemas.microsoft.com/office/drawing/2014/main" id="{698BC5BE-3558-4B92-867F-8CD65C7BE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3113" y="0"/>
            <a:ext cx="594852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ack background with a black square&#10;&#10;Description automatically generated with medium confidence">
            <a:extLst>
              <a:ext uri="{FF2B5EF4-FFF2-40B4-BE49-F238E27FC236}">
                <a16:creationId xmlns:a16="http://schemas.microsoft.com/office/drawing/2014/main" id="{EFBFD672-CCAE-73B3-438D-08BDBEEA354E}"/>
              </a:ext>
            </a:extLst>
          </p:cNvPr>
          <p:cNvPicPr>
            <a:picLocks noChangeAspect="1"/>
          </p:cNvPicPr>
          <p:nvPr/>
        </p:nvPicPr>
        <p:blipFill>
          <a:blip r:embed="rId5"/>
          <a:stretch>
            <a:fillRect/>
          </a:stretch>
        </p:blipFill>
        <p:spPr>
          <a:xfrm>
            <a:off x="5769658" y="786895"/>
            <a:ext cx="5284209" cy="5284209"/>
          </a:xfrm>
          <a:prstGeom prst="rect">
            <a:avLst/>
          </a:prstGeom>
          <a:ln w="12700">
            <a:noFill/>
          </a:ln>
        </p:spPr>
      </p:pic>
      <p:sp>
        <p:nvSpPr>
          <p:cNvPr id="73" name="Rectangle 72">
            <a:extLst>
              <a:ext uri="{FF2B5EF4-FFF2-40B4-BE49-F238E27FC236}">
                <a16:creationId xmlns:a16="http://schemas.microsoft.com/office/drawing/2014/main" id="{F8C4208F-A711-4F9F-B74B-CA7E99A5B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7920" y="236475"/>
            <a:ext cx="5439984" cy="6385049"/>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A542E5A-150E-4078-B605-939EE9F3F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72DE5D3-0628-DD06-C335-73A2BAF5BF26}"/>
              </a:ext>
            </a:extLst>
          </p:cNvPr>
          <p:cNvSpPr txBox="1"/>
          <p:nvPr/>
        </p:nvSpPr>
        <p:spPr>
          <a:xfrm>
            <a:off x="1089498" y="1739153"/>
            <a:ext cx="4269578" cy="4062651"/>
          </a:xfrm>
          <a:prstGeom prst="rect">
            <a:avLst/>
          </a:prstGeom>
          <a:noFill/>
        </p:spPr>
        <p:txBody>
          <a:bodyPr wrap="square" lIns="91440" tIns="45720" rIns="91440" bIns="45720" rtlCol="0" anchor="t">
            <a:spAutoFit/>
          </a:bodyPr>
          <a:lstStyle/>
          <a:p>
            <a:pPr algn="ctr"/>
            <a:r>
              <a:rPr lang="en-US" sz="2400" b="0" i="0" u="none" strike="noStrike">
                <a:effectLst/>
                <a:latin typeface="Verdana Pro"/>
                <a:cs typeface="Times New Roman"/>
              </a:rPr>
              <a:t>Blue collar trades workers need a simple financial management tool, that will cater to their financial needs</a:t>
            </a:r>
            <a:r>
              <a:rPr lang="en-US" sz="2400">
                <a:latin typeface="Verdana Pro"/>
                <a:cs typeface="Times New Roman"/>
              </a:rPr>
              <a:t>.</a:t>
            </a:r>
            <a:r>
              <a:rPr lang="en-US" sz="2400" b="0" i="0" u="none" strike="noStrike">
                <a:effectLst/>
                <a:latin typeface="Verdana Pro"/>
                <a:cs typeface="Times New Roman"/>
              </a:rPr>
              <a:t> This will allow them to accurately keep track of their company’s finances and most importantly save them time.</a:t>
            </a:r>
            <a:r>
              <a:rPr lang="en-US" sz="2400">
                <a:latin typeface="Verdana Pro"/>
                <a:cs typeface="Times New Roman"/>
              </a:rPr>
              <a:t> </a:t>
            </a:r>
            <a:endParaRPr lang="en-US" sz="2400">
              <a:latin typeface="Verdana Pro" panose="020B0604030504040204" pitchFamily="34" charset="0"/>
            </a:endParaRPr>
          </a:p>
          <a:p>
            <a:endParaRPr lang="en-US"/>
          </a:p>
        </p:txBody>
      </p:sp>
    </p:spTree>
    <p:extLst>
      <p:ext uri="{BB962C8B-B14F-4D97-AF65-F5344CB8AC3E}">
        <p14:creationId xmlns:p14="http://schemas.microsoft.com/office/powerpoint/2010/main" val="1190617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7" name="Picture 96">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9" name="Rectangle 98">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7BCA4D8-60D7-47CD-F12A-7439D51B80CC}"/>
              </a:ext>
            </a:extLst>
          </p:cNvPr>
          <p:cNvSpPr txBox="1"/>
          <p:nvPr/>
        </p:nvSpPr>
        <p:spPr>
          <a:xfrm>
            <a:off x="1884833" y="46056"/>
            <a:ext cx="2668106" cy="107722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90000"/>
              </a:lnSpc>
              <a:spcBef>
                <a:spcPct val="0"/>
              </a:spcBef>
              <a:spcAft>
                <a:spcPts val="600"/>
              </a:spcAft>
            </a:pPr>
            <a:r>
              <a:rPr lang="en-US" sz="3200">
                <a:latin typeface="Verdana Pro Cond SemiBold"/>
                <a:ea typeface="+mj-ea"/>
                <a:cs typeface="+mj-cs"/>
              </a:rPr>
              <a:t>Our Basis</a:t>
            </a:r>
          </a:p>
        </p:txBody>
      </p:sp>
      <p:sp>
        <p:nvSpPr>
          <p:cNvPr id="2" name="TextBox 1">
            <a:extLst>
              <a:ext uri="{FF2B5EF4-FFF2-40B4-BE49-F238E27FC236}">
                <a16:creationId xmlns:a16="http://schemas.microsoft.com/office/drawing/2014/main" id="{C72DE5D3-0628-DD06-C335-73A2BAF5BF26}"/>
              </a:ext>
            </a:extLst>
          </p:cNvPr>
          <p:cNvSpPr txBox="1"/>
          <p:nvPr/>
        </p:nvSpPr>
        <p:spPr>
          <a:xfrm>
            <a:off x="928547" y="682531"/>
            <a:ext cx="4453254" cy="6172751"/>
          </a:xfrm>
          <a:prstGeom prst="rect">
            <a:avLst/>
          </a:prstGeom>
        </p:spPr>
        <p:txBody>
          <a:bodyPr vert="horz" lIns="91440" tIns="45720" rIns="91440" bIns="45720" rtlCol="0" anchor="ctr">
            <a:noAutofit/>
          </a:bodyPr>
          <a:lstStyle/>
          <a:p>
            <a:pPr defTabSz="914400">
              <a:lnSpc>
                <a:spcPct val="110000"/>
              </a:lnSpc>
              <a:spcAft>
                <a:spcPts val="600"/>
              </a:spcAft>
              <a:buClr>
                <a:schemeClr val="accent6"/>
              </a:buClr>
              <a:buSzPct val="90000"/>
              <a:buFont typeface="Wingdings" panose="05000000000000000000" pitchFamily="2" charset="2"/>
              <a:buChar char="§"/>
            </a:pPr>
            <a:r>
              <a:rPr lang="en-US" sz="1500">
                <a:latin typeface="Verdana Pro"/>
              </a:rPr>
              <a:t>We’re basing our functionality and UI on an existing software named QuickBooks, which Davor and an interviewee has had first-hand experience with.</a:t>
            </a:r>
          </a:p>
          <a:p>
            <a:pPr defTabSz="914400">
              <a:lnSpc>
                <a:spcPct val="110000"/>
              </a:lnSpc>
              <a:spcAft>
                <a:spcPts val="600"/>
              </a:spcAft>
              <a:buClr>
                <a:schemeClr val="accent6"/>
              </a:buClr>
              <a:buSzPct val="90000"/>
              <a:buFont typeface="Wingdings" panose="05000000000000000000" pitchFamily="2" charset="2"/>
              <a:buChar char="§"/>
            </a:pPr>
            <a:r>
              <a:rPr lang="en-US" sz="1500">
                <a:latin typeface="Verdana Pro"/>
              </a:rPr>
              <a:t> Although this </a:t>
            </a:r>
            <a:r>
              <a:rPr lang="en-US" sz="1500" b="0" i="0" u="none" strike="noStrike">
                <a:latin typeface="Verdana Pro"/>
              </a:rPr>
              <a:t>financial management</a:t>
            </a:r>
            <a:r>
              <a:rPr lang="en-US" sz="1500">
                <a:latin typeface="Verdana Pro"/>
              </a:rPr>
              <a:t> </a:t>
            </a:r>
            <a:r>
              <a:rPr lang="en-US" sz="1500" b="0" i="0" u="none" strike="noStrike">
                <a:latin typeface="Verdana Pro"/>
              </a:rPr>
              <a:t>tool</a:t>
            </a:r>
            <a:r>
              <a:rPr lang="en-US" sz="1500">
                <a:latin typeface="Verdana Pro"/>
              </a:rPr>
              <a:t> could get the job done, it requires tutorials to navigate through the UI and all the information and displays it throws at you</a:t>
            </a:r>
            <a:r>
              <a:rPr lang="en-US" sz="1500" b="0" i="0" u="none" strike="noStrike">
                <a:latin typeface="Verdana Pro"/>
              </a:rPr>
              <a:t>, </a:t>
            </a:r>
            <a:r>
              <a:rPr lang="en-US" sz="1500">
                <a:latin typeface="Verdana Pro"/>
              </a:rPr>
              <a:t>to get to what you need. It may be intuitive to somebody with professional finance experience or education, but not </a:t>
            </a:r>
            <a:r>
              <a:rPr lang="en-US" sz="1500" b="0" i="0" u="none" strike="noStrike">
                <a:latin typeface="Verdana Pro"/>
              </a:rPr>
              <a:t>to </a:t>
            </a:r>
            <a:r>
              <a:rPr lang="en-US" sz="1500">
                <a:latin typeface="Verdana Pro"/>
              </a:rPr>
              <a:t>an older blue-collar tradesman without sophisticated education on finance. </a:t>
            </a:r>
          </a:p>
          <a:p>
            <a:pPr defTabSz="914400">
              <a:lnSpc>
                <a:spcPct val="110000"/>
              </a:lnSpc>
              <a:spcAft>
                <a:spcPts val="600"/>
              </a:spcAft>
              <a:buClr>
                <a:schemeClr val="accent6"/>
              </a:buClr>
              <a:buSzPct val="90000"/>
              <a:buFont typeface="Wingdings" panose="05000000000000000000" pitchFamily="2" charset="2"/>
              <a:buChar char="§"/>
            </a:pPr>
            <a:r>
              <a:rPr lang="en-US" sz="1500" b="0" i="0" u="none" strike="noStrike">
                <a:latin typeface="Verdana Pro"/>
              </a:rPr>
              <a:t>This </a:t>
            </a:r>
            <a:r>
              <a:rPr lang="en-US" sz="1500">
                <a:latin typeface="Verdana Pro"/>
              </a:rPr>
              <a:t>can lead </a:t>
            </a:r>
            <a:r>
              <a:rPr lang="en-US" sz="1500" b="0" i="0" u="none" strike="noStrike">
                <a:latin typeface="Verdana Pro"/>
              </a:rPr>
              <a:t>to </a:t>
            </a:r>
            <a:r>
              <a:rPr lang="en-US" sz="1500">
                <a:latin typeface="Verdana Pro"/>
              </a:rPr>
              <a:t>confusion </a:t>
            </a:r>
            <a:r>
              <a:rPr lang="en-US" sz="1500" b="0" i="0" u="none" strike="noStrike">
                <a:latin typeface="Verdana Pro"/>
              </a:rPr>
              <a:t>and </a:t>
            </a:r>
            <a:r>
              <a:rPr lang="en-US" sz="1500">
                <a:latin typeface="Verdana Pro"/>
              </a:rPr>
              <a:t>wasting time, as it takes extra </a:t>
            </a:r>
            <a:r>
              <a:rPr lang="en-US" sz="1500" b="0" i="0" u="none" strike="noStrike">
                <a:latin typeface="Verdana Pro"/>
              </a:rPr>
              <a:t>time</a:t>
            </a:r>
            <a:r>
              <a:rPr lang="en-US" sz="1500">
                <a:latin typeface="Verdana Pro"/>
              </a:rPr>
              <a:t> for the user to find what they seek because it could be hidden in a section that they wouldn’t expect, like if employee healthcare information was under “payroll” instead of “expenses”.</a:t>
            </a:r>
          </a:p>
          <a:p>
            <a:pPr defTabSz="914400">
              <a:lnSpc>
                <a:spcPct val="110000"/>
              </a:lnSpc>
              <a:spcAft>
                <a:spcPts val="600"/>
              </a:spcAft>
              <a:buClr>
                <a:schemeClr val="accent6"/>
              </a:buClr>
              <a:buSzPct val="90000"/>
              <a:buFont typeface="Wingdings" panose="05000000000000000000" pitchFamily="2" charset="2"/>
              <a:buChar char="§"/>
            </a:pPr>
            <a:endParaRPr lang="en-US" sz="900"/>
          </a:p>
        </p:txBody>
      </p:sp>
      <p:sp>
        <p:nvSpPr>
          <p:cNvPr id="105" name="Rectangle 104">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CAFDD9C7-25D2-8F67-F2AD-B3D749E16DDD}"/>
              </a:ext>
            </a:extLst>
          </p:cNvPr>
          <p:cNvPicPr>
            <a:picLocks noChangeAspect="1"/>
          </p:cNvPicPr>
          <p:nvPr/>
        </p:nvPicPr>
        <p:blipFill>
          <a:blip r:embed="rId5"/>
          <a:stretch>
            <a:fillRect/>
          </a:stretch>
        </p:blipFill>
        <p:spPr>
          <a:xfrm>
            <a:off x="5676441" y="807635"/>
            <a:ext cx="5548497" cy="4200809"/>
          </a:xfrm>
          <a:prstGeom prst="rect">
            <a:avLst/>
          </a:prstGeom>
          <a:ln w="12700">
            <a:noFill/>
          </a:ln>
        </p:spPr>
      </p:pic>
      <p:sp>
        <p:nvSpPr>
          <p:cNvPr id="107" name="Rectangle 106">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3711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4961F17-D0E4-4576-8697-C062B28F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2DF1AEC-0327-4A10-AED3-E227ACAEBC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1" name="Picture 20">
            <a:extLst>
              <a:ext uri="{FF2B5EF4-FFF2-40B4-BE49-F238E27FC236}">
                <a16:creationId xmlns:a16="http://schemas.microsoft.com/office/drawing/2014/main" id="{C839742D-6F41-4E7D-9C32-1D9825B40F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3" name="Rectangle 22">
            <a:extLst>
              <a:ext uri="{FF2B5EF4-FFF2-40B4-BE49-F238E27FC236}">
                <a16:creationId xmlns:a16="http://schemas.microsoft.com/office/drawing/2014/main" id="{5F3ADA23-8B3C-4029-923E-81303CBEA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9EAE543-FFF6-43C7-AD71-A9856C6E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7BCA4D8-60D7-47CD-F12A-7439D51B80CC}"/>
              </a:ext>
            </a:extLst>
          </p:cNvPr>
          <p:cNvSpPr txBox="1"/>
          <p:nvPr/>
        </p:nvSpPr>
        <p:spPr>
          <a:xfrm>
            <a:off x="6701742" y="613459"/>
            <a:ext cx="4683792" cy="144394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ctr" defTabSz="914400">
              <a:lnSpc>
                <a:spcPct val="90000"/>
              </a:lnSpc>
              <a:spcBef>
                <a:spcPct val="0"/>
              </a:spcBef>
              <a:spcAft>
                <a:spcPts val="600"/>
              </a:spcAft>
            </a:pPr>
            <a:r>
              <a:rPr lang="en-US" sz="3600" b="1">
                <a:latin typeface="Verdana Pro Cond SemiBold" panose="020B0604030504040204" pitchFamily="34" charset="0"/>
                <a:ea typeface="+mj-ea"/>
                <a:cs typeface="+mj-cs"/>
              </a:rPr>
              <a:t>Setting </a:t>
            </a:r>
          </a:p>
          <a:p>
            <a:pPr algn="ctr" defTabSz="914400">
              <a:lnSpc>
                <a:spcPct val="90000"/>
              </a:lnSpc>
              <a:spcBef>
                <a:spcPct val="0"/>
              </a:spcBef>
              <a:spcAft>
                <a:spcPts val="600"/>
              </a:spcAft>
            </a:pPr>
            <a:r>
              <a:rPr lang="en-US" sz="3600" b="1">
                <a:latin typeface="Verdana Pro Cond SemiBold" panose="020B0604030504040204" pitchFamily="34" charset="0"/>
                <a:ea typeface="+mj-ea"/>
                <a:cs typeface="+mj-cs"/>
              </a:rPr>
              <a:t>Goals: </a:t>
            </a:r>
          </a:p>
        </p:txBody>
      </p:sp>
      <p:pic>
        <p:nvPicPr>
          <p:cNvPr id="12" name="Picture 11" descr="A black and white target with an arrow&#10;&#10;Description automatically generated">
            <a:extLst>
              <a:ext uri="{FF2B5EF4-FFF2-40B4-BE49-F238E27FC236}">
                <a16:creationId xmlns:a16="http://schemas.microsoft.com/office/drawing/2014/main" id="{0A054EBA-D8C5-2588-3DA5-5B651E36A74B}"/>
              </a:ext>
            </a:extLst>
          </p:cNvPr>
          <p:cNvPicPr>
            <a:picLocks noChangeAspect="1"/>
          </p:cNvPicPr>
          <p:nvPr/>
        </p:nvPicPr>
        <p:blipFill rotWithShape="1">
          <a:blip r:embed="rId5"/>
          <a:srcRect l="4495" r="5265" b="1"/>
          <a:stretch/>
        </p:blipFill>
        <p:spPr>
          <a:xfrm>
            <a:off x="1005401" y="227"/>
            <a:ext cx="5569814" cy="6858000"/>
          </a:xfrm>
          <a:prstGeom prst="rect">
            <a:avLst/>
          </a:prstGeom>
          <a:ln w="12700">
            <a:solidFill>
              <a:schemeClr val="tx1"/>
            </a:solidFill>
          </a:ln>
        </p:spPr>
      </p:pic>
      <p:sp>
        <p:nvSpPr>
          <p:cNvPr id="27" name="Rectangle 26">
            <a:extLst>
              <a:ext uri="{FF2B5EF4-FFF2-40B4-BE49-F238E27FC236}">
                <a16:creationId xmlns:a16="http://schemas.microsoft.com/office/drawing/2014/main" id="{8D7E355E-8304-4C50-B384-7DAC68D87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178E784-3C81-4963-ACD9-58EF41CE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BD82666-03A5-CEA6-F21F-C4632028148C}"/>
              </a:ext>
            </a:extLst>
          </p:cNvPr>
          <p:cNvSpPr txBox="1"/>
          <p:nvPr/>
        </p:nvSpPr>
        <p:spPr>
          <a:xfrm>
            <a:off x="6805914" y="2104974"/>
            <a:ext cx="4378553" cy="3723392"/>
          </a:xfrm>
          <a:prstGeom prst="rect">
            <a:avLst/>
          </a:prstGeom>
          <a:noFill/>
        </p:spPr>
        <p:txBody>
          <a:bodyPr wrap="square" rtlCol="0">
            <a:spAutoFit/>
          </a:bodyPr>
          <a:lstStyle/>
          <a:p>
            <a:pPr algn="ctr">
              <a:lnSpc>
                <a:spcPct val="150000"/>
              </a:lnSpc>
            </a:pPr>
            <a:r>
              <a:rPr lang="en-US" sz="2000" b="0" i="0" u="none" strike="noStrike">
                <a:effectLst/>
                <a:latin typeface="Verdana Pro" panose="020B0604030504040204" pitchFamily="34" charset="0"/>
                <a:cs typeface="Times New Roman" panose="02020603050405020304" pitchFamily="18" charset="0"/>
              </a:rPr>
              <a:t>Our goal is to streamline the experience by simplifying the User Interface to provide o</a:t>
            </a:r>
            <a:r>
              <a:rPr lang="en-US" sz="2000">
                <a:latin typeface="Verdana Pro" panose="020B0604030504040204" pitchFamily="34" charset="0"/>
                <a:cs typeface="Times New Roman" panose="02020603050405020304" pitchFamily="18" charset="0"/>
              </a:rPr>
              <a:t>nly the </a:t>
            </a:r>
            <a:r>
              <a:rPr lang="en-US" sz="2000" b="0" i="0" u="none" strike="noStrike">
                <a:effectLst/>
                <a:latin typeface="Verdana Pro" panose="020B0604030504040204" pitchFamily="34" charset="0"/>
                <a:cs typeface="Times New Roman" panose="02020603050405020304" pitchFamily="18" charset="0"/>
              </a:rPr>
              <a:t>necessary information to the user. When we avoid the complexities, we will reduce the  confusion and get the user closer to their goal much faster</a:t>
            </a:r>
            <a:endParaRPr lang="en-US" sz="2000">
              <a:latin typeface="Verdana Pro" panose="020B0604030504040204" pitchFamily="34" charset="0"/>
            </a:endParaRPr>
          </a:p>
        </p:txBody>
      </p:sp>
    </p:spTree>
    <p:extLst>
      <p:ext uri="{BB962C8B-B14F-4D97-AF65-F5344CB8AC3E}">
        <p14:creationId xmlns:p14="http://schemas.microsoft.com/office/powerpoint/2010/main" val="1540345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8" name="Picture 37">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0" name="Rectangle 39">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7BCA4D8-60D7-47CD-F12A-7439D51B80CC}"/>
              </a:ext>
            </a:extLst>
          </p:cNvPr>
          <p:cNvSpPr txBox="1"/>
          <p:nvPr/>
        </p:nvSpPr>
        <p:spPr>
          <a:xfrm>
            <a:off x="1087770" y="808056"/>
            <a:ext cx="4304794" cy="107722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ctr" defTabSz="914400">
              <a:lnSpc>
                <a:spcPct val="90000"/>
              </a:lnSpc>
              <a:spcBef>
                <a:spcPct val="0"/>
              </a:spcBef>
              <a:spcAft>
                <a:spcPts val="600"/>
              </a:spcAft>
            </a:pPr>
            <a:r>
              <a:rPr lang="en-US" sz="3600" b="1">
                <a:latin typeface="Verdana Pro Cond SemiBold" panose="020B0604030504040204" pitchFamily="34" charset="0"/>
                <a:ea typeface="+mj-ea"/>
                <a:cs typeface="+mj-cs"/>
              </a:rPr>
              <a:t>Functional Requirement: </a:t>
            </a:r>
          </a:p>
        </p:txBody>
      </p:sp>
      <p:sp>
        <p:nvSpPr>
          <p:cNvPr id="2" name="TextBox 1">
            <a:extLst>
              <a:ext uri="{FF2B5EF4-FFF2-40B4-BE49-F238E27FC236}">
                <a16:creationId xmlns:a16="http://schemas.microsoft.com/office/drawing/2014/main" id="{FBD82666-03A5-CEA6-F21F-C4632028148C}"/>
              </a:ext>
            </a:extLst>
          </p:cNvPr>
          <p:cNvSpPr txBox="1"/>
          <p:nvPr/>
        </p:nvSpPr>
        <p:spPr>
          <a:xfrm>
            <a:off x="1964444" y="2052116"/>
            <a:ext cx="2664217" cy="3997828"/>
          </a:xfrm>
          <a:prstGeom prst="rect">
            <a:avLst/>
          </a:prstGeom>
        </p:spPr>
        <p:txBody>
          <a:bodyPr vert="horz" lIns="91440" tIns="45720" rIns="91440" bIns="45720" rtlCol="0" anchor="ctr">
            <a:normAutofit/>
          </a:bodyPr>
          <a:lstStyle/>
          <a:p>
            <a:pPr defTabSz="914400">
              <a:lnSpc>
                <a:spcPct val="120000"/>
              </a:lnSpc>
              <a:spcAft>
                <a:spcPts val="600"/>
              </a:spcAft>
              <a:buClr>
                <a:schemeClr val="accent6"/>
              </a:buClr>
              <a:buSzPct val="90000"/>
            </a:pPr>
            <a:endParaRPr lang="en-US" sz="1600"/>
          </a:p>
        </p:txBody>
      </p:sp>
      <p:sp>
        <p:nvSpPr>
          <p:cNvPr id="46" name="Rectangle 45">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background with a black square&#10;&#10;Description automatically generated with medium confidence">
            <a:extLst>
              <a:ext uri="{FF2B5EF4-FFF2-40B4-BE49-F238E27FC236}">
                <a16:creationId xmlns:a16="http://schemas.microsoft.com/office/drawing/2014/main" id="{BBE0DF24-3D7E-A6EE-85BB-572DC5FDC148}"/>
              </a:ext>
            </a:extLst>
          </p:cNvPr>
          <p:cNvPicPr>
            <a:picLocks noChangeAspect="1"/>
          </p:cNvPicPr>
          <p:nvPr/>
        </p:nvPicPr>
        <p:blipFill>
          <a:blip r:embed="rId5"/>
          <a:stretch>
            <a:fillRect/>
          </a:stretch>
        </p:blipFill>
        <p:spPr>
          <a:xfrm>
            <a:off x="5756053" y="776742"/>
            <a:ext cx="5303975" cy="5303975"/>
          </a:xfrm>
          <a:prstGeom prst="rect">
            <a:avLst/>
          </a:prstGeom>
          <a:ln w="12700">
            <a:noFill/>
          </a:ln>
        </p:spPr>
      </p:pic>
      <p:sp>
        <p:nvSpPr>
          <p:cNvPr id="48" name="Rectangle 47">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992706B-77D9-6350-283A-021FBE742052}"/>
              </a:ext>
            </a:extLst>
          </p:cNvPr>
          <p:cNvSpPr txBox="1"/>
          <p:nvPr/>
        </p:nvSpPr>
        <p:spPr>
          <a:xfrm>
            <a:off x="1131972" y="2421852"/>
            <a:ext cx="4227083" cy="4062651"/>
          </a:xfrm>
          <a:prstGeom prst="rect">
            <a:avLst/>
          </a:prstGeom>
          <a:noFill/>
        </p:spPr>
        <p:txBody>
          <a:bodyPr wrap="square" rtlCol="0">
            <a:spAutoFit/>
          </a:bodyPr>
          <a:lstStyle/>
          <a:p>
            <a:pPr algn="ctr"/>
            <a:r>
              <a:rPr lang="en-US" sz="2000" b="0" i="0" u="none" strike="noStrike">
                <a:effectLst/>
                <a:latin typeface="Verdana Pro" panose="020B0604030504040204" pitchFamily="34" charset="0"/>
                <a:cs typeface="Times New Roman" panose="02020603050405020304" pitchFamily="18" charset="0"/>
              </a:rPr>
              <a:t>The functional requirements applicable for the improved UI is simplicity, meaning less distractions. Less distractions would mean less buttons, less out of context graphs, and perhaps just one simple income/revenue graph on the home page instead of many different graphs and images that can distract from the user’s goal</a:t>
            </a:r>
            <a:r>
              <a:rPr lang="en-US" sz="1800" b="0" i="0" u="none" strike="noStrike">
                <a:effectLst/>
                <a:latin typeface="Times New Roman" panose="02020603050405020304" pitchFamily="18" charset="0"/>
                <a:cs typeface="Times New Roman" panose="02020603050405020304" pitchFamily="18" charset="0"/>
              </a:rPr>
              <a:t>.</a:t>
            </a:r>
          </a:p>
          <a:p>
            <a:endParaRPr lang="en-US"/>
          </a:p>
        </p:txBody>
      </p:sp>
    </p:spTree>
    <p:extLst>
      <p:ext uri="{BB962C8B-B14F-4D97-AF65-F5344CB8AC3E}">
        <p14:creationId xmlns:p14="http://schemas.microsoft.com/office/powerpoint/2010/main" val="1583999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683DBC4-DF1F-47B4-A427-3A02BF6FC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5B505947-2EDE-4036-BAB7-9D467D50A8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5" name="Picture 74">
            <a:extLst>
              <a:ext uri="{FF2B5EF4-FFF2-40B4-BE49-F238E27FC236}">
                <a16:creationId xmlns:a16="http://schemas.microsoft.com/office/drawing/2014/main" id="{88E107CE-A324-40CD-893D-2D871179D4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6" name="Rectangle 75">
            <a:extLst>
              <a:ext uri="{FF2B5EF4-FFF2-40B4-BE49-F238E27FC236}">
                <a16:creationId xmlns:a16="http://schemas.microsoft.com/office/drawing/2014/main" id="{C9206E69-8320-4953-8527-D4C926A46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FB0BA3C-4542-415C-9AD5-4A65B973D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3FCC301-B2A8-4BFA-8ADD-314A8AC88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7BCA4D8-60D7-47CD-F12A-7439D51B80CC}"/>
              </a:ext>
            </a:extLst>
          </p:cNvPr>
          <p:cNvSpPr txBox="1"/>
          <p:nvPr/>
        </p:nvSpPr>
        <p:spPr>
          <a:xfrm>
            <a:off x="1037152" y="808056"/>
            <a:ext cx="5663556" cy="107722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ctr" defTabSz="914400">
              <a:lnSpc>
                <a:spcPct val="90000"/>
              </a:lnSpc>
              <a:spcBef>
                <a:spcPct val="0"/>
              </a:spcBef>
              <a:spcAft>
                <a:spcPts val="600"/>
              </a:spcAft>
            </a:pPr>
            <a:r>
              <a:rPr lang="en-US" sz="3600" b="1">
                <a:latin typeface="Verdana Pro Cond SemiBold" panose="020B0604030504040204" pitchFamily="34" charset="0"/>
                <a:ea typeface="+mj-ea"/>
                <a:cs typeface="+mj-cs"/>
              </a:rPr>
              <a:t>Environmental Requirement: </a:t>
            </a:r>
          </a:p>
        </p:txBody>
      </p:sp>
      <p:sp>
        <p:nvSpPr>
          <p:cNvPr id="3" name="TextBox 2">
            <a:extLst>
              <a:ext uri="{FF2B5EF4-FFF2-40B4-BE49-F238E27FC236}">
                <a16:creationId xmlns:a16="http://schemas.microsoft.com/office/drawing/2014/main" id="{4992706B-77D9-6350-283A-021FBE742052}"/>
              </a:ext>
            </a:extLst>
          </p:cNvPr>
          <p:cNvSpPr txBox="1"/>
          <p:nvPr/>
        </p:nvSpPr>
        <p:spPr>
          <a:xfrm>
            <a:off x="1939043" y="2218947"/>
            <a:ext cx="3972159" cy="3997828"/>
          </a:xfrm>
          <a:prstGeom prst="rect">
            <a:avLst/>
          </a:prstGeom>
        </p:spPr>
        <p:txBody>
          <a:bodyPr vert="horz" lIns="91440" tIns="45720" rIns="91440" bIns="45720" rtlCol="0" anchor="ctr">
            <a:normAutofit lnSpcReduction="10000"/>
          </a:bodyPr>
          <a:lstStyle/>
          <a:p>
            <a:pPr algn="ctr" defTabSz="914400">
              <a:lnSpc>
                <a:spcPct val="120000"/>
              </a:lnSpc>
              <a:spcAft>
                <a:spcPts val="600"/>
              </a:spcAft>
              <a:buClr>
                <a:schemeClr val="accent6"/>
              </a:buClr>
              <a:buSzPct val="90000"/>
              <a:buFont typeface="Wingdings" panose="05000000000000000000" pitchFamily="2" charset="2"/>
              <a:buChar char="§"/>
            </a:pPr>
            <a:r>
              <a:rPr lang="en-US" sz="2000" b="0" i="0" u="none" strike="noStrike">
                <a:effectLst/>
                <a:latin typeface="Verdana Pro" panose="020B0604030504040204" pitchFamily="34" charset="0"/>
                <a:cs typeface="Times New Roman" panose="02020603050405020304" pitchFamily="18" charset="0"/>
              </a:rPr>
              <a:t>By nature, the project will be an organizational tool to organize finances. For people who are working manual labor for hours at a time, this UI needs to be as streamlined as possible to waste as little time as possible, since they’re doing all  the business themselves. Labor, bookkeeping, etc.</a:t>
            </a:r>
          </a:p>
          <a:p>
            <a:pPr defTabSz="914400">
              <a:lnSpc>
                <a:spcPct val="120000"/>
              </a:lnSpc>
              <a:spcAft>
                <a:spcPts val="600"/>
              </a:spcAft>
              <a:buClr>
                <a:schemeClr val="accent6"/>
              </a:buClr>
              <a:buSzPct val="90000"/>
              <a:buFont typeface="Wingdings" panose="05000000000000000000" pitchFamily="2" charset="2"/>
              <a:buChar char="§"/>
            </a:pPr>
            <a:endParaRPr lang="en-US"/>
          </a:p>
        </p:txBody>
      </p:sp>
      <p:sp>
        <p:nvSpPr>
          <p:cNvPr id="79" name="Rectangle 78">
            <a:extLst>
              <a:ext uri="{FF2B5EF4-FFF2-40B4-BE49-F238E27FC236}">
                <a16:creationId xmlns:a16="http://schemas.microsoft.com/office/drawing/2014/main" id="{341BA995-C21C-4D29-BE49-3CBE57189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4295" y="0"/>
            <a:ext cx="46426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rectangle with white lines&#10;&#10;Description automatically generated">
            <a:extLst>
              <a:ext uri="{FF2B5EF4-FFF2-40B4-BE49-F238E27FC236}">
                <a16:creationId xmlns:a16="http://schemas.microsoft.com/office/drawing/2014/main" id="{B102126F-2FFF-7A1F-39CC-14900F0BFA74}"/>
              </a:ext>
            </a:extLst>
          </p:cNvPr>
          <p:cNvPicPr>
            <a:picLocks noChangeAspect="1"/>
          </p:cNvPicPr>
          <p:nvPr/>
        </p:nvPicPr>
        <p:blipFill>
          <a:blip r:embed="rId5"/>
          <a:stretch>
            <a:fillRect/>
          </a:stretch>
        </p:blipFill>
        <p:spPr>
          <a:xfrm>
            <a:off x="7063356" y="1434548"/>
            <a:ext cx="3988361" cy="3988361"/>
          </a:xfrm>
          <a:prstGeom prst="rect">
            <a:avLst/>
          </a:prstGeom>
          <a:ln w="12700">
            <a:noFill/>
          </a:ln>
        </p:spPr>
      </p:pic>
      <p:sp>
        <p:nvSpPr>
          <p:cNvPr id="80" name="Rectangle 79">
            <a:extLst>
              <a:ext uri="{FF2B5EF4-FFF2-40B4-BE49-F238E27FC236}">
                <a16:creationId xmlns:a16="http://schemas.microsoft.com/office/drawing/2014/main" id="{F6B63D7C-DA20-4B10-8164-8F1ACA90E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90379" y="244088"/>
            <a:ext cx="4139753" cy="6367923"/>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BCEB1DFB-E9D4-4418-85B6-90079F889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BD82666-03A5-CEA6-F21F-C4632028148C}"/>
              </a:ext>
            </a:extLst>
          </p:cNvPr>
          <p:cNvSpPr txBox="1"/>
          <p:nvPr/>
        </p:nvSpPr>
        <p:spPr>
          <a:xfrm>
            <a:off x="1948232" y="2052116"/>
            <a:ext cx="4236854" cy="3997828"/>
          </a:xfrm>
          <a:prstGeom prst="rect">
            <a:avLst/>
          </a:prstGeom>
        </p:spPr>
        <p:txBody>
          <a:bodyPr vert="horz" lIns="91440" tIns="45720" rIns="91440" bIns="45720" rtlCol="0" anchor="ctr">
            <a:normAutofit/>
          </a:bodyPr>
          <a:lstStyle/>
          <a:p>
            <a:pPr defTabSz="914400">
              <a:lnSpc>
                <a:spcPct val="120000"/>
              </a:lnSpc>
              <a:spcAft>
                <a:spcPts val="600"/>
              </a:spcAft>
              <a:buClr>
                <a:schemeClr val="accent6"/>
              </a:buClr>
              <a:buSzPct val="90000"/>
            </a:pPr>
            <a:endParaRPr lang="en-US" sz="1600"/>
          </a:p>
        </p:txBody>
      </p:sp>
    </p:spTree>
    <p:extLst>
      <p:ext uri="{BB962C8B-B14F-4D97-AF65-F5344CB8AC3E}">
        <p14:creationId xmlns:p14="http://schemas.microsoft.com/office/powerpoint/2010/main" val="2702850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104">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6" name="Rectangle 105">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Rectangle 106">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Oval 107">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7BCA4D8-60D7-47CD-F12A-7439D51B80CC}"/>
              </a:ext>
            </a:extLst>
          </p:cNvPr>
          <p:cNvSpPr txBox="1"/>
          <p:nvPr/>
        </p:nvSpPr>
        <p:spPr>
          <a:xfrm>
            <a:off x="1534624" y="1201723"/>
            <a:ext cx="3393155" cy="447076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defTabSz="914400">
              <a:lnSpc>
                <a:spcPct val="90000"/>
              </a:lnSpc>
              <a:spcBef>
                <a:spcPct val="0"/>
              </a:spcBef>
              <a:spcAft>
                <a:spcPts val="600"/>
              </a:spcAft>
            </a:pPr>
            <a:r>
              <a:rPr lang="en-US" sz="5400">
                <a:latin typeface="Verdana Pro Cond SemiBold"/>
                <a:ea typeface="+mj-ea"/>
                <a:cs typeface="+mj-cs"/>
              </a:rPr>
              <a:t>Who is our target user?</a:t>
            </a:r>
          </a:p>
        </p:txBody>
      </p:sp>
      <p:sp>
        <p:nvSpPr>
          <p:cNvPr id="3" name="TextBox 2">
            <a:extLst>
              <a:ext uri="{FF2B5EF4-FFF2-40B4-BE49-F238E27FC236}">
                <a16:creationId xmlns:a16="http://schemas.microsoft.com/office/drawing/2014/main" id="{4992706B-77D9-6350-283A-021FBE742052}"/>
              </a:ext>
            </a:extLst>
          </p:cNvPr>
          <p:cNvSpPr txBox="1"/>
          <p:nvPr/>
        </p:nvSpPr>
        <p:spPr>
          <a:xfrm>
            <a:off x="5657024" y="83042"/>
            <a:ext cx="6204738" cy="6610851"/>
          </a:xfrm>
          <a:prstGeom prst="rect">
            <a:avLst/>
          </a:prstGeom>
        </p:spPr>
        <p:txBody>
          <a:bodyPr vert="horz" lIns="91440" tIns="45720" rIns="91440" bIns="45720" rtlCol="0" anchor="ctr">
            <a:noAutofit/>
          </a:bodyPr>
          <a:lstStyle/>
          <a:p>
            <a:pPr defTabSz="914400">
              <a:lnSpc>
                <a:spcPct val="120000"/>
              </a:lnSpc>
              <a:spcAft>
                <a:spcPts val="600"/>
              </a:spcAft>
              <a:buClr>
                <a:schemeClr val="accent6"/>
              </a:buClr>
              <a:buSzPct val="90000"/>
              <a:buFont typeface="Wingdings" panose="05000000000000000000" pitchFamily="2" charset="2"/>
              <a:buChar char="§"/>
            </a:pPr>
            <a:r>
              <a:rPr lang="en-US" sz="2400">
                <a:latin typeface="Verdana Pro"/>
              </a:rPr>
              <a:t>The </a:t>
            </a:r>
            <a:r>
              <a:rPr lang="en-US" sz="2400" b="0" i="0" u="none" strike="noStrike">
                <a:latin typeface="Verdana Pro"/>
              </a:rPr>
              <a:t>people </a:t>
            </a:r>
            <a:r>
              <a:rPr lang="en-US" sz="2400">
                <a:latin typeface="Verdana Pro"/>
              </a:rPr>
              <a:t>we plan to gather requirements from </a:t>
            </a:r>
            <a:r>
              <a:rPr lang="en-US" sz="2400" b="0" i="0" u="none" strike="noStrike">
                <a:latin typeface="Verdana Pro"/>
              </a:rPr>
              <a:t>are </a:t>
            </a:r>
            <a:r>
              <a:rPr lang="en-US" sz="2400">
                <a:latin typeface="Verdana Pro"/>
              </a:rPr>
              <a:t>characterized by someone older</a:t>
            </a:r>
            <a:r>
              <a:rPr lang="en-US" sz="2400" b="0" i="0" u="none" strike="noStrike">
                <a:latin typeface="Verdana Pro"/>
              </a:rPr>
              <a:t>, </a:t>
            </a:r>
            <a:r>
              <a:rPr lang="en-US" sz="2400">
                <a:latin typeface="Verdana Pro"/>
              </a:rPr>
              <a:t>not experts in financial tools and terms</a:t>
            </a:r>
            <a:r>
              <a:rPr lang="en-US" sz="2400" b="0" i="0" u="none" strike="noStrike">
                <a:latin typeface="Verdana Pro"/>
              </a:rPr>
              <a:t>, </a:t>
            </a:r>
            <a:r>
              <a:rPr lang="en-US" sz="2400">
                <a:latin typeface="Verdana Pro"/>
              </a:rPr>
              <a:t>with stubborn attitudes. </a:t>
            </a:r>
            <a:endParaRPr lang="en-US"/>
          </a:p>
          <a:p>
            <a:pPr defTabSz="914400">
              <a:lnSpc>
                <a:spcPct val="120000"/>
              </a:lnSpc>
              <a:spcAft>
                <a:spcPts val="600"/>
              </a:spcAft>
              <a:buClr>
                <a:schemeClr val="accent6"/>
              </a:buClr>
              <a:buSzPct val="90000"/>
              <a:buFont typeface="Wingdings" panose="05000000000000000000" pitchFamily="2" charset="2"/>
              <a:buChar char="§"/>
            </a:pPr>
            <a:r>
              <a:rPr lang="en-US" sz="2400">
                <a:latin typeface="Verdana Pro"/>
              </a:rPr>
              <a:t>A fatigued person who doesn’t focus on the intricacies of finance due to </a:t>
            </a:r>
            <a:r>
              <a:rPr lang="en-US" sz="2400" b="0" i="0" u="none" strike="noStrike">
                <a:latin typeface="Verdana Pro"/>
              </a:rPr>
              <a:t>the </a:t>
            </a:r>
            <a:r>
              <a:rPr lang="en-US" sz="2400">
                <a:latin typeface="Verdana Pro"/>
              </a:rPr>
              <a:t>many other responsibilities they have for their </a:t>
            </a:r>
            <a:r>
              <a:rPr lang="en-US" sz="2400" b="0" i="0" u="none" strike="noStrike">
                <a:latin typeface="Verdana Pro"/>
              </a:rPr>
              <a:t>business</a:t>
            </a:r>
            <a:r>
              <a:rPr lang="en-US" sz="2400">
                <a:latin typeface="Verdana Pro"/>
              </a:rPr>
              <a:t>.</a:t>
            </a:r>
            <a:r>
              <a:rPr lang="en-US" sz="2400" b="0" i="0" u="none" strike="noStrike">
                <a:latin typeface="Verdana Pro"/>
              </a:rPr>
              <a:t> </a:t>
            </a:r>
            <a:endParaRPr lang="en-US">
              <a:latin typeface="Arial" panose="020B0604020202020204"/>
              <a:cs typeface="Arial" panose="020B0604020202020204"/>
            </a:endParaRPr>
          </a:p>
          <a:p>
            <a:pPr defTabSz="914400">
              <a:lnSpc>
                <a:spcPct val="120000"/>
              </a:lnSpc>
              <a:spcAft>
                <a:spcPts val="600"/>
              </a:spcAft>
              <a:buClr>
                <a:schemeClr val="accent6"/>
              </a:buClr>
              <a:buSzPct val="90000"/>
              <a:buFont typeface="Wingdings" panose="05000000000000000000" pitchFamily="2" charset="2"/>
              <a:buChar char="§"/>
            </a:pPr>
            <a:r>
              <a:rPr lang="en-US" sz="2400">
                <a:latin typeface="Verdana Pro"/>
              </a:rPr>
              <a:t>They can’t spend extra time and effort on learning and searching a clunky financial management tool after a long day of work</a:t>
            </a:r>
            <a:r>
              <a:rPr lang="en-US" sz="2400" b="0" i="0" u="none" strike="noStrike">
                <a:latin typeface="Verdana Pro"/>
              </a:rPr>
              <a:t>.</a:t>
            </a:r>
            <a:endParaRPr lang="en-US">
              <a:cs typeface="Arial"/>
            </a:endParaRPr>
          </a:p>
          <a:p>
            <a:pPr defTabSz="914400">
              <a:lnSpc>
                <a:spcPct val="120000"/>
              </a:lnSpc>
              <a:spcAft>
                <a:spcPts val="600"/>
              </a:spcAft>
              <a:buClr>
                <a:schemeClr val="accent6"/>
              </a:buClr>
              <a:buSzPct val="90000"/>
              <a:buFont typeface="Wingdings" panose="05000000000000000000" pitchFamily="2" charset="2"/>
              <a:buChar char="§"/>
            </a:pPr>
            <a:endParaRPr lang="en-US"/>
          </a:p>
        </p:txBody>
      </p:sp>
      <p:sp>
        <p:nvSpPr>
          <p:cNvPr id="2" name="TextBox 1">
            <a:extLst>
              <a:ext uri="{FF2B5EF4-FFF2-40B4-BE49-F238E27FC236}">
                <a16:creationId xmlns:a16="http://schemas.microsoft.com/office/drawing/2014/main" id="{FBD82666-03A5-CEA6-F21F-C4632028148C}"/>
              </a:ext>
            </a:extLst>
          </p:cNvPr>
          <p:cNvSpPr txBox="1"/>
          <p:nvPr/>
        </p:nvSpPr>
        <p:spPr>
          <a:xfrm>
            <a:off x="1964444" y="2052116"/>
            <a:ext cx="2664217" cy="3997828"/>
          </a:xfrm>
          <a:prstGeom prst="rect">
            <a:avLst/>
          </a:prstGeom>
        </p:spPr>
        <p:txBody>
          <a:bodyPr vert="horz" lIns="91440" tIns="45720" rIns="91440" bIns="45720" rtlCol="0" anchor="ctr">
            <a:normAutofit/>
          </a:bodyPr>
          <a:lstStyle/>
          <a:p>
            <a:pPr defTabSz="914400">
              <a:lnSpc>
                <a:spcPct val="120000"/>
              </a:lnSpc>
              <a:spcAft>
                <a:spcPts val="600"/>
              </a:spcAft>
              <a:buClr>
                <a:schemeClr val="accent6"/>
              </a:buClr>
              <a:buSzPct val="90000"/>
            </a:pPr>
            <a:endParaRPr lang="en-US" sz="1600"/>
          </a:p>
        </p:txBody>
      </p:sp>
    </p:spTree>
    <p:extLst>
      <p:ext uri="{BB962C8B-B14F-4D97-AF65-F5344CB8AC3E}">
        <p14:creationId xmlns:p14="http://schemas.microsoft.com/office/powerpoint/2010/main" val="253631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9A5929-B90E-8204-383D-26E36E84C230}"/>
              </a:ext>
            </a:extLst>
          </p:cNvPr>
          <p:cNvSpPr>
            <a:spLocks noGrp="1"/>
          </p:cNvSpPr>
          <p:nvPr>
            <p:ph type="title"/>
          </p:nvPr>
        </p:nvSpPr>
        <p:spPr>
          <a:xfrm>
            <a:off x="2353828" y="719295"/>
            <a:ext cx="5477187" cy="910213"/>
          </a:xfrm>
        </p:spPr>
        <p:txBody>
          <a:bodyPr>
            <a:normAutofit/>
          </a:bodyPr>
          <a:lstStyle/>
          <a:p>
            <a:pPr algn="l"/>
            <a:r>
              <a:rPr lang="en-US" sz="3600" b="1">
                <a:latin typeface="Verdana Pro Cond SemiBold" panose="020B0604030504040204" pitchFamily="34" charset="0"/>
              </a:rPr>
              <a:t>The People We Talked to:</a:t>
            </a:r>
          </a:p>
        </p:txBody>
      </p:sp>
      <p:sp>
        <p:nvSpPr>
          <p:cNvPr id="8" name="TextBox 7">
            <a:extLst>
              <a:ext uri="{FF2B5EF4-FFF2-40B4-BE49-F238E27FC236}">
                <a16:creationId xmlns:a16="http://schemas.microsoft.com/office/drawing/2014/main" id="{45183497-D1F5-2954-858F-286C4B1E463A}"/>
              </a:ext>
            </a:extLst>
          </p:cNvPr>
          <p:cNvSpPr txBox="1"/>
          <p:nvPr/>
        </p:nvSpPr>
        <p:spPr>
          <a:xfrm>
            <a:off x="1398551" y="1276730"/>
            <a:ext cx="4697446" cy="1876732"/>
          </a:xfrm>
          <a:prstGeom prst="rect">
            <a:avLst/>
          </a:prstGeom>
          <a:noFill/>
        </p:spPr>
        <p:txBody>
          <a:bodyPr wrap="square" rtlCol="0">
            <a:spAutoFit/>
          </a:bodyPr>
          <a:lstStyle/>
          <a:p>
            <a:pPr>
              <a:lnSpc>
                <a:spcPct val="150000"/>
              </a:lnSpc>
            </a:pPr>
            <a:r>
              <a:rPr lang="en-US" sz="2000" b="1" u="sng">
                <a:latin typeface="Verdana Pro" panose="020B0604030504040204" pitchFamily="34" charset="0"/>
              </a:rPr>
              <a:t>Ramiz </a:t>
            </a:r>
            <a:r>
              <a:rPr lang="en-US" sz="2000" b="1" u="sng" err="1">
                <a:latin typeface="Verdana Pro" panose="020B0604030504040204" pitchFamily="34" charset="0"/>
              </a:rPr>
              <a:t>Bikic</a:t>
            </a:r>
            <a:r>
              <a:rPr lang="en-US" sz="2000" b="1" u="sng">
                <a:latin typeface="Verdana Pro" panose="020B0604030504040204" pitchFamily="34" charset="0"/>
              </a:rPr>
              <a:t>: </a:t>
            </a:r>
            <a:r>
              <a:rPr lang="en-US" sz="2000" b="0" i="0" u="none" strike="noStrike">
                <a:effectLst/>
                <a:latin typeface="Verdana Pro" panose="020B0604030504040204" pitchFamily="34" charset="0"/>
                <a:cs typeface="Times New Roman" panose="02020603050405020304" pitchFamily="18" charset="0"/>
              </a:rPr>
              <a:t>A 55-year-old Bosnian Master Carpenter with more than 35 years of construction experience.</a:t>
            </a:r>
            <a:r>
              <a:rPr lang="en-US" sz="2000">
                <a:latin typeface="Verdana Pro" panose="020B0604030504040204" pitchFamily="34" charset="0"/>
              </a:rPr>
              <a:t> </a:t>
            </a:r>
          </a:p>
        </p:txBody>
      </p:sp>
      <p:sp>
        <p:nvSpPr>
          <p:cNvPr id="9" name="TextBox 8">
            <a:extLst>
              <a:ext uri="{FF2B5EF4-FFF2-40B4-BE49-F238E27FC236}">
                <a16:creationId xmlns:a16="http://schemas.microsoft.com/office/drawing/2014/main" id="{8D8B6E98-BFA5-FC1B-5B69-69B814C563A1}"/>
              </a:ext>
            </a:extLst>
          </p:cNvPr>
          <p:cNvSpPr txBox="1"/>
          <p:nvPr/>
        </p:nvSpPr>
        <p:spPr>
          <a:xfrm>
            <a:off x="1398550" y="3311157"/>
            <a:ext cx="4697447" cy="1415067"/>
          </a:xfrm>
          <a:prstGeom prst="rect">
            <a:avLst/>
          </a:prstGeom>
          <a:noFill/>
        </p:spPr>
        <p:txBody>
          <a:bodyPr wrap="square" rtlCol="0">
            <a:spAutoFit/>
          </a:bodyPr>
          <a:lstStyle/>
          <a:p>
            <a:pPr>
              <a:lnSpc>
                <a:spcPct val="150000"/>
              </a:lnSpc>
            </a:pPr>
            <a:r>
              <a:rPr lang="en-US" sz="2000" b="1" u="sng">
                <a:latin typeface="Verdana Pro" panose="020B0604030504040204" pitchFamily="34" charset="0"/>
              </a:rPr>
              <a:t>Jacob Hess:</a:t>
            </a:r>
            <a:r>
              <a:rPr lang="en-US" sz="2000" b="1" i="0" u="sng" strike="noStrike">
                <a:effectLst/>
                <a:latin typeface="Verdana Pro" panose="020B0604030504040204" pitchFamily="34" charset="0"/>
                <a:cs typeface="Times New Roman" panose="02020603050405020304" pitchFamily="18" charset="0"/>
              </a:rPr>
              <a:t> </a:t>
            </a:r>
            <a:r>
              <a:rPr lang="en-US" sz="2000" b="0" i="0" u="none" strike="noStrike">
                <a:effectLst/>
                <a:latin typeface="Verdana Pro" panose="020B0604030504040204" pitchFamily="34" charset="0"/>
                <a:cs typeface="Times New Roman" panose="02020603050405020304" pitchFamily="18" charset="0"/>
              </a:rPr>
              <a:t>A 48-year-old mechanic with more than 15 years of shop experience</a:t>
            </a:r>
            <a:endParaRPr lang="en-US" sz="2000">
              <a:latin typeface="Verdana Pro" panose="020B0604030504040204" pitchFamily="34" charset="0"/>
            </a:endParaRPr>
          </a:p>
        </p:txBody>
      </p:sp>
      <p:sp>
        <p:nvSpPr>
          <p:cNvPr id="10" name="TextBox 9">
            <a:extLst>
              <a:ext uri="{FF2B5EF4-FFF2-40B4-BE49-F238E27FC236}">
                <a16:creationId xmlns:a16="http://schemas.microsoft.com/office/drawing/2014/main" id="{5E3614D8-8BFD-C133-6E38-20E5B8E3E781}"/>
              </a:ext>
            </a:extLst>
          </p:cNvPr>
          <p:cNvSpPr txBox="1"/>
          <p:nvPr/>
        </p:nvSpPr>
        <p:spPr>
          <a:xfrm>
            <a:off x="1398551" y="4873736"/>
            <a:ext cx="4697448" cy="1415067"/>
          </a:xfrm>
          <a:prstGeom prst="rect">
            <a:avLst/>
          </a:prstGeom>
          <a:noFill/>
        </p:spPr>
        <p:txBody>
          <a:bodyPr wrap="square" rtlCol="0">
            <a:spAutoFit/>
          </a:bodyPr>
          <a:lstStyle/>
          <a:p>
            <a:pPr>
              <a:lnSpc>
                <a:spcPct val="150000"/>
              </a:lnSpc>
            </a:pPr>
            <a:r>
              <a:rPr lang="en-US" sz="2000" b="1" u="sng">
                <a:latin typeface="Verdana Pro" panose="020B0604030504040204" pitchFamily="34" charset="0"/>
              </a:rPr>
              <a:t>Zdravko Vukoja:</a:t>
            </a:r>
            <a:r>
              <a:rPr lang="en-US" sz="2000" b="1" i="0" u="sng" strike="noStrike">
                <a:effectLst/>
                <a:latin typeface="Verdana Pro" panose="020B0604030504040204" pitchFamily="34" charset="0"/>
                <a:cs typeface="Times New Roman" panose="02020603050405020304" pitchFamily="18" charset="0"/>
              </a:rPr>
              <a:t> </a:t>
            </a:r>
            <a:r>
              <a:rPr lang="en-US" sz="2000" b="0" i="0" u="none" strike="noStrike">
                <a:effectLst/>
                <a:latin typeface="Verdana Pro" panose="020B0604030504040204" pitchFamily="34" charset="0"/>
                <a:cs typeface="Times New Roman" panose="02020603050405020304" pitchFamily="18" charset="0"/>
              </a:rPr>
              <a:t>A 50-year-old Croatian Master Carpenter, with 25 years of construction experience</a:t>
            </a:r>
            <a:endParaRPr lang="en-US" sz="2000">
              <a:latin typeface="Verdana Pro" panose="020B0604030504040204" pitchFamily="34" charset="0"/>
            </a:endParaRPr>
          </a:p>
        </p:txBody>
      </p:sp>
      <p:pic>
        <p:nvPicPr>
          <p:cNvPr id="12" name="Picture 11" descr="A black background with a black square&#10;&#10;Description automatically generated with medium confidence">
            <a:extLst>
              <a:ext uri="{FF2B5EF4-FFF2-40B4-BE49-F238E27FC236}">
                <a16:creationId xmlns:a16="http://schemas.microsoft.com/office/drawing/2014/main" id="{B439547D-A6EA-C52C-9B5E-BF99B42573E9}"/>
              </a:ext>
            </a:extLst>
          </p:cNvPr>
          <p:cNvPicPr>
            <a:picLocks noChangeAspect="1"/>
          </p:cNvPicPr>
          <p:nvPr/>
        </p:nvPicPr>
        <p:blipFill>
          <a:blip r:embed="rId2"/>
          <a:stretch>
            <a:fillRect/>
          </a:stretch>
        </p:blipFill>
        <p:spPr>
          <a:xfrm>
            <a:off x="5568462" y="1276730"/>
            <a:ext cx="5477187" cy="5477187"/>
          </a:xfrm>
          <a:prstGeom prst="rect">
            <a:avLst/>
          </a:prstGeom>
        </p:spPr>
      </p:pic>
    </p:spTree>
    <p:extLst>
      <p:ext uri="{BB962C8B-B14F-4D97-AF65-F5344CB8AC3E}">
        <p14:creationId xmlns:p14="http://schemas.microsoft.com/office/powerpoint/2010/main" val="2816874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8298F3-0C97-EE74-61F7-EC60B8A886B4}"/>
              </a:ext>
            </a:extLst>
          </p:cNvPr>
          <p:cNvSpPr>
            <a:spLocks noGrp="1"/>
          </p:cNvSpPr>
          <p:nvPr>
            <p:ph idx="1"/>
          </p:nvPr>
        </p:nvSpPr>
        <p:spPr>
          <a:xfrm>
            <a:off x="1115462" y="1201"/>
            <a:ext cx="6376909" cy="6770210"/>
          </a:xfrm>
        </p:spPr>
        <p:txBody>
          <a:bodyPr vert="horz" lIns="91440" tIns="45720" rIns="91440" bIns="45720" rtlCol="0" anchor="ctr">
            <a:noAutofit/>
          </a:bodyPr>
          <a:lstStyle/>
          <a:p>
            <a:pPr marL="0" indent="0" rtl="0">
              <a:lnSpc>
                <a:spcPct val="110000"/>
              </a:lnSpc>
              <a:spcBef>
                <a:spcPts val="1400"/>
              </a:spcBef>
              <a:spcAft>
                <a:spcPts val="0"/>
              </a:spcAft>
              <a:buNone/>
            </a:pPr>
            <a:r>
              <a:rPr lang="en-US" sz="2400" b="0" i="0" u="none" strike="noStrike">
                <a:effectLst/>
                <a:latin typeface="Verdana Pro"/>
                <a:cs typeface="Times New Roman"/>
              </a:rPr>
              <a:t>The interviews took place the week of Sept. 11 since Davor had been planning something like this for some time, and he interviewed them in the style of a natural conversation, where he asked them planned questions and recorded notes, but in their living rooms, sharing coffee with them.</a:t>
            </a:r>
          </a:p>
          <a:p>
            <a:pPr marL="0" indent="0" rtl="0">
              <a:lnSpc>
                <a:spcPct val="110000"/>
              </a:lnSpc>
              <a:spcBef>
                <a:spcPts val="1400"/>
              </a:spcBef>
              <a:spcAft>
                <a:spcPts val="0"/>
              </a:spcAft>
              <a:buNone/>
            </a:pPr>
            <a:r>
              <a:rPr lang="en-US" sz="2400" b="0" i="0" u="none" strike="noStrike">
                <a:effectLst/>
                <a:latin typeface="Verdana Pro"/>
                <a:cs typeface="Times New Roman"/>
              </a:rPr>
              <a:t>From these 9 questions, we gathered enough information to understand their needs and requirements.</a:t>
            </a:r>
          </a:p>
          <a:p>
            <a:pPr marL="0" indent="0">
              <a:lnSpc>
                <a:spcPct val="110000"/>
              </a:lnSpc>
              <a:buNone/>
            </a:pPr>
            <a:endParaRPr lang="en-US" sz="1200">
              <a:latin typeface="Verdana Pro"/>
            </a:endParaRPr>
          </a:p>
        </p:txBody>
      </p:sp>
      <p:sp>
        <p:nvSpPr>
          <p:cNvPr id="17" name="Rectangle 16">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endar on table">
            <a:extLst>
              <a:ext uri="{FF2B5EF4-FFF2-40B4-BE49-F238E27FC236}">
                <a16:creationId xmlns:a16="http://schemas.microsoft.com/office/drawing/2014/main" id="{9D766FBC-F71B-5DB0-C357-07F67FF101E8}"/>
              </a:ext>
            </a:extLst>
          </p:cNvPr>
          <p:cNvPicPr>
            <a:picLocks noChangeAspect="1"/>
          </p:cNvPicPr>
          <p:nvPr/>
        </p:nvPicPr>
        <p:blipFill rotWithShape="1">
          <a:blip r:embed="rId3"/>
          <a:srcRect l="8659" r="46080" b="-3"/>
          <a:stretch/>
        </p:blipFill>
        <p:spPr>
          <a:xfrm>
            <a:off x="7534656" y="227"/>
            <a:ext cx="4657039" cy="6858000"/>
          </a:xfrm>
          <a:prstGeom prst="rect">
            <a:avLst/>
          </a:prstGeom>
        </p:spPr>
      </p:pic>
      <p:pic>
        <p:nvPicPr>
          <p:cNvPr id="19" name="Picture 18">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1626899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1213F598D153499EA10DB4956447DE" ma:contentTypeVersion="3" ma:contentTypeDescription="Create a new document." ma:contentTypeScope="" ma:versionID="1c54fc302afa6f2bc3f014788bef067f">
  <xsd:schema xmlns:xsd="http://www.w3.org/2001/XMLSchema" xmlns:xs="http://www.w3.org/2001/XMLSchema" xmlns:p="http://schemas.microsoft.com/office/2006/metadata/properties" xmlns:ns2="cfc43272-190f-49d9-bca0-a999ba0c80d5" targetNamespace="http://schemas.microsoft.com/office/2006/metadata/properties" ma:root="true" ma:fieldsID="cc24b6b72927d7e5e70529f83f64ce38" ns2:_="">
    <xsd:import namespace="cfc43272-190f-49d9-bca0-a999ba0c80d5"/>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c43272-190f-49d9-bca0-a999ba0c80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BE57AD-4C7C-4117-83C9-A4B648BEE653}">
  <ds:schemaRefs>
    <ds:schemaRef ds:uri="cfc43272-190f-49d9-bca0-a999ba0c80d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36E9FB8-59D3-4655-94EA-F63EE4133D79}">
  <ds:schemaRefs>
    <ds:schemaRef ds:uri="http://schemas.microsoft.com/sharepoint/v3/contenttype/forms"/>
  </ds:schemaRefs>
</ds:datastoreItem>
</file>

<file path=customXml/itemProps3.xml><?xml version="1.0" encoding="utf-8"?>
<ds:datastoreItem xmlns:ds="http://schemas.openxmlformats.org/officeDocument/2006/customXml" ds:itemID="{9CE4B408-00EC-4B1C-AC84-2F35C4A2DB5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Madison</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Madison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People We Talked to:</vt:lpstr>
      <vt:lpstr>PowerPoint Presentation</vt:lpstr>
      <vt:lpstr>Questions:</vt:lpstr>
      <vt:lpstr>PowerPoint Presentation</vt:lpstr>
      <vt:lpstr>PowerPoint Presentation</vt:lpstr>
      <vt:lpstr>PowerPoint Presentation</vt:lpstr>
      <vt:lpstr>Results (1): </vt:lpstr>
      <vt:lpstr>Results (2):</vt:lpstr>
      <vt:lpstr>Summarizing: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statement/user need statement (20%) Include a user need statement Identify the goals and activities your new/improved UI will support   User need statement: Blue collar trades workers need a simple financial management tool that caters to their level of knowledge and financial needs to accurately keep track of their company’s finances and save time to apply it to furthering their company’s growth.  Goals and activities: We’re basing our functionality and UI on an existing software named Quickbooks, which Davor and an interviewee has had firsthand experience with. Although this financial management tool could get the job done, it requires tutorials to navigate through the UI and all the information and displays it throws at you, to get to what you need. It also groups sections such as employee information or tax information in ways that could be intuitive to somebody with professional finance experience or education, but not to an older blue-collar tradesman without sophisticated education on finance. This can lead to confusion and wasting time, as it takes extra time for the user to find what they seek because it could be hidden in a section that they wouldn’t expect, like if employee healthcare information was under “payroll” instead of “expenses”.  Our goal is to streamline the experience by simplifying the UI to provide as little information as necessary, as opposed to the plethora of graphs and sections (like income, cash flow, etc) shown on the main page of Quickbooks, to reduce confusion and get the user closer to their goal. Then, we also aim to reorder the sections and subsections, such as payroll and its subsections, expenses and its subsections and so on, to cater to a more intuitive search for laymen, rather than people with great financial expertise. These two changes would reduce time and stress for our intended users, as they already have great responsibilities and time requirements from their businesses and don’t have the time or energy after their long days to either learn the UI, or brute-force search the UI to find what they need. This way, they will eventually have more freedom to allocate more time to the growth of their businesses, or to their personal lives.   </dc:title>
  <dc:creator>Steven De Jesus Bonilla</dc:creator>
  <cp:revision>2</cp:revision>
  <dcterms:created xsi:type="dcterms:W3CDTF">2023-10-01T01:09:26Z</dcterms:created>
  <dcterms:modified xsi:type="dcterms:W3CDTF">2023-10-11T13:13:15Z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0x010100031213F598D153499EA10DB4956447DE</vt:lpwstr>
  </property>
</Properties>
</file>