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4665" autoAdjust="0"/>
  </p:normalViewPr>
  <p:slideViewPr>
    <p:cSldViewPr snapToGrid="0" snapToObjects="1" showGuides="1">
      <p:cViewPr>
        <p:scale>
          <a:sx n="30" d="100"/>
          <a:sy n="30" d="100"/>
        </p:scale>
        <p:origin x="1008" y="-51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92042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2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2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2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2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4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4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pro-football-reference.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309123"/>
          </a:xfrm>
        </p:spPr>
        <p:txBody>
          <a:bodyPr/>
          <a:lstStyle/>
          <a:p>
            <a:r>
              <a:rPr lang="en-US" b="1" dirty="0"/>
              <a:t>What is the goal of this project?</a:t>
            </a:r>
          </a:p>
          <a:p>
            <a:r>
              <a:rPr lang="en-US" dirty="0"/>
              <a:t>-To predict which NFL players will be inducted into the Hall of Fame in the near future.</a:t>
            </a:r>
          </a:p>
          <a:p>
            <a:endParaRPr lang="en-US" dirty="0"/>
          </a:p>
          <a:p>
            <a:r>
              <a:rPr lang="en-US" b="1" dirty="0"/>
              <a:t>How do we achieve our goal?</a:t>
            </a:r>
          </a:p>
          <a:p>
            <a:r>
              <a:rPr lang="en-US" dirty="0"/>
              <a:t>Acquire data from </a:t>
            </a:r>
            <a:r>
              <a:rPr lang="en-US" dirty="0" err="1"/>
              <a:t>Kaggle.com</a:t>
            </a:r>
            <a:r>
              <a:rPr lang="en-US" dirty="0"/>
              <a:t> and </a:t>
            </a:r>
            <a:r>
              <a:rPr lang="en-US" dirty="0" err="1"/>
              <a:t>www.pro</a:t>
            </a:r>
            <a:r>
              <a:rPr lang="en-US" dirty="0"/>
              <a:t>-football-</a:t>
            </a:r>
            <a:r>
              <a:rPr lang="en-US" dirty="0" err="1"/>
              <a:t>reference.com</a:t>
            </a:r>
            <a:endParaRPr lang="en-US" dirty="0"/>
          </a:p>
          <a:p>
            <a:r>
              <a:rPr lang="en-US" dirty="0"/>
              <a:t>Explore the data to find out what qualifies players to be in the HOF</a:t>
            </a:r>
          </a:p>
          <a:p>
            <a:r>
              <a:rPr lang="en-US" dirty="0"/>
              <a:t>Create a model that can predict the likelihood that a player will be in the HOF</a:t>
            </a:r>
          </a:p>
          <a:p>
            <a:r>
              <a:rPr lang="en-US" dirty="0"/>
              <a:t>Run our model on current NFL Players, and players that retired after 2014</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509576" y="11713153"/>
            <a:ext cx="10050462" cy="754045"/>
          </a:xfrm>
        </p:spPr>
        <p:txBody>
          <a:bodyPr/>
          <a:lstStyle/>
          <a:p>
            <a:r>
              <a:rPr lang="en-US" dirty="0"/>
              <a:t>OBJECTIVES</a:t>
            </a:r>
          </a:p>
        </p:txBody>
      </p:sp>
      <p:sp>
        <p:nvSpPr>
          <p:cNvPr id="5" name="Text Placeholder 4"/>
          <p:cNvSpPr>
            <a:spLocks noGrp="1"/>
          </p:cNvSpPr>
          <p:nvPr>
            <p:ph type="body" sz="quarter" idx="21"/>
          </p:nvPr>
        </p:nvSpPr>
        <p:spPr/>
        <p:txBody>
          <a:bodyPr/>
          <a:lstStyle/>
          <a:p>
            <a:pPr algn="ctr"/>
            <a:r>
              <a:rPr lang="en-US" dirty="0"/>
              <a:t>HOF Status by Position Performance: With Current Players v. Without</a:t>
            </a:r>
          </a:p>
        </p:txBody>
      </p:sp>
      <p:sp>
        <p:nvSpPr>
          <p:cNvPr id="6" name="Text Placeholder 5"/>
          <p:cNvSpPr>
            <a:spLocks noGrp="1"/>
          </p:cNvSpPr>
          <p:nvPr>
            <p:ph type="body" sz="quarter" idx="22"/>
          </p:nvPr>
        </p:nvSpPr>
        <p:spPr/>
        <p:txBody>
          <a:bodyPr/>
          <a:lstStyle/>
          <a:p>
            <a:r>
              <a:rPr lang="en-US" dirty="0"/>
              <a:t>DATA VISUALIZATION</a:t>
            </a:r>
          </a:p>
        </p:txBody>
      </p:sp>
      <p:sp>
        <p:nvSpPr>
          <p:cNvPr id="8" name="Text Placeholder 7"/>
          <p:cNvSpPr>
            <a:spLocks noGrp="1"/>
          </p:cNvSpPr>
          <p:nvPr>
            <p:ph type="body" sz="quarter" idx="24"/>
          </p:nvPr>
        </p:nvSpPr>
        <p:spPr>
          <a:xfrm>
            <a:off x="22454519" y="18710350"/>
            <a:ext cx="10058400" cy="754045"/>
          </a:xfrm>
        </p:spPr>
        <p:txBody>
          <a:bodyPr/>
          <a:lstStyle/>
          <a:p>
            <a:r>
              <a:rPr lang="en-US" dirty="0"/>
              <a:t>RESULTS</a:t>
            </a:r>
          </a:p>
        </p:txBody>
      </p:sp>
      <p:sp>
        <p:nvSpPr>
          <p:cNvPr id="9" name="Text Placeholder 8"/>
          <p:cNvSpPr>
            <a:spLocks noGrp="1"/>
          </p:cNvSpPr>
          <p:nvPr>
            <p:ph type="body" sz="quarter" idx="25"/>
          </p:nvPr>
        </p:nvSpPr>
        <p:spPr>
          <a:xfrm>
            <a:off x="33333982" y="5548749"/>
            <a:ext cx="10047018" cy="754045"/>
          </a:xfrm>
        </p:spPr>
        <p:txBody>
          <a:bodyPr/>
          <a:lstStyle/>
          <a:p>
            <a:r>
              <a:rPr lang="en-US" dirty="0"/>
              <a:t>PREDICTION FOR CLASS OF 2019</a:t>
            </a:r>
          </a:p>
        </p:txBody>
      </p:sp>
      <p:sp>
        <p:nvSpPr>
          <p:cNvPr id="10" name="Text Placeholder 9"/>
          <p:cNvSpPr>
            <a:spLocks noGrp="1"/>
          </p:cNvSpPr>
          <p:nvPr>
            <p:ph type="body" sz="quarter" idx="26"/>
          </p:nvPr>
        </p:nvSpPr>
        <p:spPr>
          <a:xfrm>
            <a:off x="33333982" y="6378481"/>
            <a:ext cx="10047018" cy="3462464"/>
          </a:xfrm>
        </p:spPr>
        <p:txBody>
          <a:bodyPr/>
          <a:lstStyle/>
          <a:p>
            <a:r>
              <a:rPr lang="en-US" dirty="0"/>
              <a:t>In the end, we used the WR Lasso model to predict whether the 2019 WR nominees (there are only three) will be inducted into the Hall of Fame. Our predictions are:</a:t>
            </a:r>
          </a:p>
          <a:p>
            <a:pPr marL="342900" indent="-342900" fontAlgn="base">
              <a:buFont typeface="Arial" panose="020B0604020202020204" pitchFamily="34" charset="0"/>
              <a:buChar char="•"/>
            </a:pPr>
            <a:r>
              <a:rPr lang="en-US" dirty="0"/>
              <a:t>Isaac Bruce is predicted to be inducted in the Hall of Fame</a:t>
            </a:r>
          </a:p>
          <a:p>
            <a:pPr marL="342900" indent="-342900" fontAlgn="base">
              <a:buFont typeface="Arial" panose="020B0604020202020204" pitchFamily="34" charset="0"/>
              <a:buChar char="•"/>
            </a:pPr>
            <a:r>
              <a:rPr lang="en-US" dirty="0" err="1"/>
              <a:t>Torry</a:t>
            </a:r>
            <a:r>
              <a:rPr lang="en-US" dirty="0"/>
              <a:t> Holt is predicted to be inducted in the Hall of Fame</a:t>
            </a:r>
          </a:p>
          <a:p>
            <a:pPr marL="342900" indent="-342900" fontAlgn="base">
              <a:buFont typeface="Arial" panose="020B0604020202020204" pitchFamily="34" charset="0"/>
              <a:buChar char="•"/>
            </a:pPr>
            <a:r>
              <a:rPr lang="en-US" dirty="0"/>
              <a:t>Hines Ward is predicted to NOT be inducted in the Hall of Fame</a:t>
            </a:r>
          </a:p>
          <a:p>
            <a:endParaRPr lang="en-US" dirty="0"/>
          </a:p>
        </p:txBody>
      </p:sp>
      <p:sp>
        <p:nvSpPr>
          <p:cNvPr id="11" name="Text Placeholder 10"/>
          <p:cNvSpPr>
            <a:spLocks noGrp="1"/>
          </p:cNvSpPr>
          <p:nvPr>
            <p:ph type="body" sz="quarter" idx="27"/>
          </p:nvPr>
        </p:nvSpPr>
        <p:spPr>
          <a:xfrm>
            <a:off x="33358541" y="24374694"/>
            <a:ext cx="10047018" cy="754045"/>
          </a:xfrm>
        </p:spPr>
        <p:txBody>
          <a:bodyPr/>
          <a:lstStyle/>
          <a:p>
            <a:r>
              <a:rPr lang="en-US" dirty="0"/>
              <a:t>REFERENCES</a:t>
            </a:r>
          </a:p>
        </p:txBody>
      </p:sp>
      <p:sp>
        <p:nvSpPr>
          <p:cNvPr id="12" name="Text Placeholder 11"/>
          <p:cNvSpPr>
            <a:spLocks noGrp="1"/>
          </p:cNvSpPr>
          <p:nvPr>
            <p:ph type="body" sz="quarter" idx="28"/>
          </p:nvPr>
        </p:nvSpPr>
        <p:spPr>
          <a:xfrm>
            <a:off x="33358541" y="25113358"/>
            <a:ext cx="10052050" cy="2693023"/>
          </a:xfrm>
        </p:spPr>
        <p:txBody>
          <a:bodyPr/>
          <a:lstStyle/>
          <a:p>
            <a:pPr marL="342900" indent="-342900">
              <a:buFont typeface="Arial" panose="020B0604020202020204" pitchFamily="34" charset="0"/>
              <a:buChar char="•"/>
            </a:pPr>
            <a:r>
              <a:rPr lang="en-US" dirty="0"/>
              <a:t>https://www.kaggle.com/zynicide/nfl-football-player-stats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Pro Football Reference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15" name="Text Placeholder 14"/>
          <p:cNvSpPr>
            <a:spLocks noGrp="1"/>
          </p:cNvSpPr>
          <p:nvPr>
            <p:ph type="body" sz="quarter" idx="96"/>
          </p:nvPr>
        </p:nvSpPr>
        <p:spPr>
          <a:xfrm>
            <a:off x="491425" y="12452192"/>
            <a:ext cx="10056813" cy="5924677"/>
          </a:xfrm>
        </p:spPr>
        <p:txBody>
          <a:bodyPr/>
          <a:lstStyle/>
          <a:p>
            <a:pPr marL="342900" indent="-342900">
              <a:buFont typeface="Arial" panose="020B0604020202020204" pitchFamily="34" charset="0"/>
              <a:buChar char="•"/>
            </a:pPr>
            <a:r>
              <a:rPr lang="en-US" dirty="0"/>
              <a:t>Select an extensive source of NFL Player data and retrieve it.</a:t>
            </a:r>
          </a:p>
          <a:p>
            <a:pPr marL="342900" indent="-342900">
              <a:buFont typeface="Arial" panose="020B0604020202020204" pitchFamily="34" charset="0"/>
              <a:buChar char="•"/>
            </a:pPr>
            <a:r>
              <a:rPr lang="en-US" dirty="0"/>
              <a:t>Perform extensive Exploratory Data Analysis and data cleaning.</a:t>
            </a:r>
          </a:p>
          <a:p>
            <a:pPr marL="342900" indent="-342900">
              <a:buFont typeface="Arial" panose="020B0604020202020204" pitchFamily="34" charset="0"/>
              <a:buChar char="•"/>
            </a:pPr>
            <a:r>
              <a:rPr lang="en-US" dirty="0"/>
              <a:t>Use </a:t>
            </a:r>
            <a:r>
              <a:rPr lang="en-US" dirty="0" err="1"/>
              <a:t>sklearn’s</a:t>
            </a:r>
            <a:r>
              <a:rPr lang="en-US" dirty="0"/>
              <a:t> test-train-split utility to randomly split up the data and perform cross validation with different combinations of testing and training data.</a:t>
            </a:r>
          </a:p>
          <a:p>
            <a:pPr marL="342900" indent="-342900">
              <a:buFont typeface="Arial" panose="020B0604020202020204" pitchFamily="34" charset="0"/>
              <a:buChar char="•"/>
            </a:pPr>
            <a:r>
              <a:rPr lang="en-US" dirty="0"/>
              <a:t>Employ Lasso because it can automatically select features based on whether or not they improve the fit of the model. </a:t>
            </a:r>
          </a:p>
          <a:p>
            <a:pPr marL="342900" indent="-342900">
              <a:buFont typeface="Arial" panose="020B0604020202020204" pitchFamily="34" charset="0"/>
              <a:buChar char="•"/>
            </a:pPr>
            <a:r>
              <a:rPr lang="en-US" dirty="0"/>
              <a:t>Gradient boosting  can fit a model to the data and the residuals and create a new model by continually inserting more models that correct the errors of the previous model. </a:t>
            </a:r>
          </a:p>
          <a:p>
            <a:pPr marL="342900" indent="-342900">
              <a:buFont typeface="Arial" panose="020B0604020202020204" pitchFamily="34" charset="0"/>
              <a:buChar char="•"/>
            </a:pPr>
            <a:r>
              <a:rPr lang="en-US" dirty="0"/>
              <a:t>Decision trees also allow a nice way to visualize splits based on features.</a:t>
            </a:r>
          </a:p>
          <a:p>
            <a:endParaRPr lang="en-US" dirty="0"/>
          </a:p>
        </p:txBody>
      </p:sp>
      <p:sp>
        <p:nvSpPr>
          <p:cNvPr id="16" name="Text Placeholder 15"/>
          <p:cNvSpPr>
            <a:spLocks noGrp="1"/>
          </p:cNvSpPr>
          <p:nvPr>
            <p:ph type="body" sz="quarter" idx="150"/>
          </p:nvPr>
        </p:nvSpPr>
        <p:spPr/>
        <p:txBody>
          <a:bodyPr/>
          <a:lstStyle/>
          <a:p>
            <a:r>
              <a:rPr lang="en-US" dirty="0"/>
              <a:t>Rice University</a:t>
            </a:r>
          </a:p>
        </p:txBody>
      </p:sp>
      <p:sp>
        <p:nvSpPr>
          <p:cNvPr id="17" name="Text Placeholder 16"/>
          <p:cNvSpPr>
            <a:spLocks noGrp="1"/>
          </p:cNvSpPr>
          <p:nvPr>
            <p:ph type="body" sz="quarter" idx="151"/>
          </p:nvPr>
        </p:nvSpPr>
        <p:spPr/>
        <p:txBody>
          <a:bodyPr>
            <a:normAutofit fontScale="92500" lnSpcReduction="10000"/>
          </a:bodyPr>
          <a:lstStyle/>
          <a:p>
            <a:r>
              <a:rPr lang="en-US" dirty="0"/>
              <a:t>Michael Blankenship and </a:t>
            </a:r>
            <a:r>
              <a:rPr lang="en-US" dirty="0" err="1"/>
              <a:t>Swapnav</a:t>
            </a:r>
            <a:r>
              <a:rPr lang="en-US" dirty="0"/>
              <a:t> Deka</a:t>
            </a:r>
          </a:p>
        </p:txBody>
      </p:sp>
      <p:sp>
        <p:nvSpPr>
          <p:cNvPr id="18" name="Text Placeholder 17"/>
          <p:cNvSpPr>
            <a:spLocks noGrp="1"/>
          </p:cNvSpPr>
          <p:nvPr>
            <p:ph type="body" sz="quarter" idx="153"/>
          </p:nvPr>
        </p:nvSpPr>
        <p:spPr/>
        <p:txBody>
          <a:bodyPr>
            <a:normAutofit fontScale="92500" lnSpcReduction="10000"/>
          </a:bodyPr>
          <a:lstStyle/>
          <a:p>
            <a:r>
              <a:rPr lang="en-US" dirty="0"/>
              <a:t>Predictive Analysis of NFL Hall of Fame Chances</a:t>
            </a:r>
          </a:p>
        </p:txBody>
      </p:sp>
      <p:sp>
        <p:nvSpPr>
          <p:cNvPr id="19" name="Text Placeholder 3">
            <a:extLst>
              <a:ext uri="{FF2B5EF4-FFF2-40B4-BE49-F238E27FC236}">
                <a16:creationId xmlns:a16="http://schemas.microsoft.com/office/drawing/2014/main" id="{9E5ACCEE-A3A6-D04B-A11F-A10F1F7ACE30}"/>
              </a:ext>
            </a:extLst>
          </p:cNvPr>
          <p:cNvSpPr txBox="1">
            <a:spLocks/>
          </p:cNvSpPr>
          <p:nvPr/>
        </p:nvSpPr>
        <p:spPr>
          <a:xfrm>
            <a:off x="527727" y="1873782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DATA ACQUISITION</a:t>
            </a:r>
          </a:p>
        </p:txBody>
      </p:sp>
      <p:sp>
        <p:nvSpPr>
          <p:cNvPr id="20" name="Text Placeholder 14">
            <a:extLst>
              <a:ext uri="{FF2B5EF4-FFF2-40B4-BE49-F238E27FC236}">
                <a16:creationId xmlns:a16="http://schemas.microsoft.com/office/drawing/2014/main" id="{0347E766-EFB9-EC4B-8424-EC4C69B4C702}"/>
              </a:ext>
            </a:extLst>
          </p:cNvPr>
          <p:cNvSpPr txBox="1">
            <a:spLocks/>
          </p:cNvSpPr>
          <p:nvPr/>
        </p:nvSpPr>
        <p:spPr>
          <a:xfrm>
            <a:off x="509576" y="19476863"/>
            <a:ext cx="10056813" cy="500134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initial dataset was scraped from Pro Football Reference and uploaded to Kaggle.</a:t>
            </a:r>
          </a:p>
          <a:p>
            <a:pPr lvl="1"/>
            <a:r>
              <a:rPr lang="en-US" dirty="0"/>
              <a:t>We used a number of statistics regarding all three phases of the game: offense, defense, special teams</a:t>
            </a:r>
          </a:p>
          <a:p>
            <a:pPr marL="914354" lvl="1" indent="0">
              <a:buNone/>
            </a:pPr>
            <a:endParaRPr lang="en-US" dirty="0"/>
          </a:p>
          <a:p>
            <a:pPr>
              <a:lnSpc>
                <a:spcPct val="160000"/>
              </a:lnSpc>
            </a:pPr>
            <a:r>
              <a:rPr lang="en-US" dirty="0"/>
              <a:t>We consulted other sources: </a:t>
            </a:r>
            <a:r>
              <a:rPr lang="en-US" dirty="0">
                <a:hlinkClick r:id="rId3"/>
              </a:rPr>
              <a:t>www.pro-football-reference.com</a:t>
            </a:r>
            <a:endParaRPr lang="en-US" dirty="0"/>
          </a:p>
          <a:p>
            <a:pPr lvl="1"/>
            <a:r>
              <a:rPr lang="en-US" dirty="0"/>
              <a:t>We obtained Hall of Fame status and merged it with the initial dataset</a:t>
            </a:r>
          </a:p>
          <a:p>
            <a:pPr lvl="1"/>
            <a:endParaRPr lang="en-US" dirty="0"/>
          </a:p>
          <a:p>
            <a:endParaRPr lang="en-US" dirty="0"/>
          </a:p>
        </p:txBody>
      </p:sp>
      <p:sp>
        <p:nvSpPr>
          <p:cNvPr id="21" name="Text Placeholder 3">
            <a:extLst>
              <a:ext uri="{FF2B5EF4-FFF2-40B4-BE49-F238E27FC236}">
                <a16:creationId xmlns:a16="http://schemas.microsoft.com/office/drawing/2014/main" id="{CC311823-E35F-A64D-9785-8F65491C2702}"/>
              </a:ext>
            </a:extLst>
          </p:cNvPr>
          <p:cNvSpPr txBox="1">
            <a:spLocks/>
          </p:cNvSpPr>
          <p:nvPr/>
        </p:nvSpPr>
        <p:spPr>
          <a:xfrm>
            <a:off x="558207" y="2498622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DATA CLEANING</a:t>
            </a:r>
          </a:p>
        </p:txBody>
      </p:sp>
      <p:sp>
        <p:nvSpPr>
          <p:cNvPr id="22" name="Text Placeholder 14">
            <a:extLst>
              <a:ext uri="{FF2B5EF4-FFF2-40B4-BE49-F238E27FC236}">
                <a16:creationId xmlns:a16="http://schemas.microsoft.com/office/drawing/2014/main" id="{2F4E4790-8618-E645-8534-0C10D78D009B}"/>
              </a:ext>
            </a:extLst>
          </p:cNvPr>
          <p:cNvSpPr txBox="1">
            <a:spLocks/>
          </p:cNvSpPr>
          <p:nvPr/>
        </p:nvSpPr>
        <p:spPr>
          <a:xfrm>
            <a:off x="540056" y="25725263"/>
            <a:ext cx="10056813" cy="563228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fontAlgn="base"/>
            <a:r>
              <a:rPr lang="en-US" sz="2800" dirty="0"/>
              <a:t>Only keep players from categories if</a:t>
            </a:r>
          </a:p>
          <a:p>
            <a:pPr lvl="1" fontAlgn="base"/>
            <a:r>
              <a:rPr lang="en-US" sz="2800" dirty="0"/>
              <a:t>QB  career pass yds &gt; 2000 (one season of </a:t>
            </a:r>
            <a:r>
              <a:rPr lang="en-US" sz="2800" dirty="0" err="1"/>
              <a:t>avg</a:t>
            </a:r>
            <a:r>
              <a:rPr lang="en-US" sz="2800" dirty="0"/>
              <a:t> QB passes)</a:t>
            </a:r>
          </a:p>
          <a:p>
            <a:pPr lvl="1" fontAlgn="base"/>
            <a:r>
              <a:rPr lang="en-US" sz="2800" dirty="0"/>
              <a:t>RB career rush yds &gt; 500 (one season of </a:t>
            </a:r>
            <a:r>
              <a:rPr lang="en-US" sz="2800" dirty="0" err="1"/>
              <a:t>avg</a:t>
            </a:r>
            <a:r>
              <a:rPr lang="en-US" sz="2800" dirty="0"/>
              <a:t> RB runs)</a:t>
            </a:r>
          </a:p>
          <a:p>
            <a:pPr lvl="1" fontAlgn="base"/>
            <a:r>
              <a:rPr lang="en-US" sz="2800" dirty="0"/>
              <a:t>WR career receive yds &gt; 500 (one season of </a:t>
            </a:r>
            <a:r>
              <a:rPr lang="en-US" sz="2800" dirty="0" err="1"/>
              <a:t>avg</a:t>
            </a:r>
            <a:r>
              <a:rPr lang="en-US" sz="2800" dirty="0"/>
              <a:t> WR catches)</a:t>
            </a:r>
          </a:p>
          <a:p>
            <a:pPr fontAlgn="base"/>
            <a:r>
              <a:rPr lang="en-US" sz="2800" dirty="0"/>
              <a:t>Cut players from training data who are not yet eligible (are still playing 2015 and on)</a:t>
            </a:r>
          </a:p>
          <a:p>
            <a:pPr fontAlgn="base"/>
            <a:r>
              <a:rPr lang="en-US" sz="2800" dirty="0"/>
              <a:t>Cut players less than 5 years in league since no hall of famer has had shorter career</a:t>
            </a:r>
            <a:endParaRPr lang="en-US" dirty="0"/>
          </a:p>
        </p:txBody>
      </p:sp>
      <p:pic>
        <p:nvPicPr>
          <p:cNvPr id="39" name="Picture 38">
            <a:extLst>
              <a:ext uri="{FF2B5EF4-FFF2-40B4-BE49-F238E27FC236}">
                <a16:creationId xmlns:a16="http://schemas.microsoft.com/office/drawing/2014/main" id="{036A1E84-1084-0D49-999D-11BC34562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7584" y="8318733"/>
            <a:ext cx="4737892" cy="3156855"/>
          </a:xfrm>
          <a:prstGeom prst="rect">
            <a:avLst/>
          </a:prstGeom>
        </p:spPr>
      </p:pic>
      <p:pic>
        <p:nvPicPr>
          <p:cNvPr id="41" name="Picture 40">
            <a:extLst>
              <a:ext uri="{FF2B5EF4-FFF2-40B4-BE49-F238E27FC236}">
                <a16:creationId xmlns:a16="http://schemas.microsoft.com/office/drawing/2014/main" id="{07ED82E1-04AB-E24E-831E-8AB09A9B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4598" y="8318732"/>
            <a:ext cx="4737892" cy="3156855"/>
          </a:xfrm>
          <a:prstGeom prst="rect">
            <a:avLst/>
          </a:prstGeom>
        </p:spPr>
      </p:pic>
      <p:pic>
        <p:nvPicPr>
          <p:cNvPr id="43" name="Picture 42">
            <a:extLst>
              <a:ext uri="{FF2B5EF4-FFF2-40B4-BE49-F238E27FC236}">
                <a16:creationId xmlns:a16="http://schemas.microsoft.com/office/drawing/2014/main" id="{0D910A19-5B4E-854E-8E21-1E4BBF704A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7584" y="12963822"/>
            <a:ext cx="4737892" cy="3156855"/>
          </a:xfrm>
          <a:prstGeom prst="rect">
            <a:avLst/>
          </a:prstGeom>
        </p:spPr>
      </p:pic>
      <p:pic>
        <p:nvPicPr>
          <p:cNvPr id="45" name="Picture 44">
            <a:extLst>
              <a:ext uri="{FF2B5EF4-FFF2-40B4-BE49-F238E27FC236}">
                <a16:creationId xmlns:a16="http://schemas.microsoft.com/office/drawing/2014/main" id="{73FD0C17-6040-5F43-A356-612D622A5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84598" y="12963822"/>
            <a:ext cx="4737892" cy="3156855"/>
          </a:xfrm>
          <a:prstGeom prst="rect">
            <a:avLst/>
          </a:prstGeom>
        </p:spPr>
      </p:pic>
      <p:pic>
        <p:nvPicPr>
          <p:cNvPr id="47" name="Picture 46">
            <a:extLst>
              <a:ext uri="{FF2B5EF4-FFF2-40B4-BE49-F238E27FC236}">
                <a16:creationId xmlns:a16="http://schemas.microsoft.com/office/drawing/2014/main" id="{15A7691A-0923-7044-B2A6-0D6DE2A5D0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37584" y="17826626"/>
            <a:ext cx="4737892" cy="3156855"/>
          </a:xfrm>
          <a:prstGeom prst="rect">
            <a:avLst/>
          </a:prstGeom>
        </p:spPr>
      </p:pic>
      <p:pic>
        <p:nvPicPr>
          <p:cNvPr id="49" name="Picture 48">
            <a:extLst>
              <a:ext uri="{FF2B5EF4-FFF2-40B4-BE49-F238E27FC236}">
                <a16:creationId xmlns:a16="http://schemas.microsoft.com/office/drawing/2014/main" id="{B04D1D03-F1E2-3D4F-AFF5-02099E769E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4598" y="17826625"/>
            <a:ext cx="4737892" cy="3156855"/>
          </a:xfrm>
          <a:prstGeom prst="rect">
            <a:avLst/>
          </a:prstGeom>
        </p:spPr>
      </p:pic>
      <p:sp>
        <p:nvSpPr>
          <p:cNvPr id="50" name="Text Placeholder 4">
            <a:extLst>
              <a:ext uri="{FF2B5EF4-FFF2-40B4-BE49-F238E27FC236}">
                <a16:creationId xmlns:a16="http://schemas.microsoft.com/office/drawing/2014/main" id="{6DFE53E0-E275-6A46-8E24-D56285E8E387}"/>
              </a:ext>
            </a:extLst>
          </p:cNvPr>
          <p:cNvSpPr txBox="1">
            <a:spLocks/>
          </p:cNvSpPr>
          <p:nvPr/>
        </p:nvSpPr>
        <p:spPr>
          <a:xfrm>
            <a:off x="11637584" y="22931757"/>
            <a:ext cx="10048874" cy="8386889"/>
          </a:xfrm>
          <a:prstGeom prst="rect">
            <a:avLst/>
          </a:prstGeom>
        </p:spPr>
        <p:txBody>
          <a:bodyPr wrap="square" lIns="228589" tIns="228589" rIns="228589" bIns="228589" numCol="2">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Response Variable: HOF Status</a:t>
            </a:r>
          </a:p>
          <a:p>
            <a:r>
              <a:rPr lang="en-US" dirty="0"/>
              <a:t>Predictor Variables:</a:t>
            </a:r>
          </a:p>
          <a:p>
            <a:r>
              <a:rPr lang="en-US" dirty="0" err="1"/>
              <a:t>passing_attempts</a:t>
            </a:r>
            <a:br>
              <a:rPr lang="en-US" dirty="0"/>
            </a:br>
            <a:r>
              <a:rPr lang="en-US" dirty="0" err="1"/>
              <a:t>passing_completions</a:t>
            </a:r>
            <a:br>
              <a:rPr lang="en-US" dirty="0"/>
            </a:br>
            <a:r>
              <a:rPr lang="en-US" dirty="0" err="1"/>
              <a:t>passing_interceptions</a:t>
            </a:r>
            <a:br>
              <a:rPr lang="en-US" dirty="0"/>
            </a:br>
            <a:r>
              <a:rPr lang="en-US" dirty="0" err="1"/>
              <a:t>passing_rating</a:t>
            </a:r>
            <a:br>
              <a:rPr lang="en-US" dirty="0"/>
            </a:br>
            <a:r>
              <a:rPr lang="en-US" dirty="0" err="1"/>
              <a:t>passing_sacks</a:t>
            </a:r>
            <a:br>
              <a:rPr lang="en-US" dirty="0"/>
            </a:br>
            <a:r>
              <a:rPr lang="en-US" dirty="0" err="1"/>
              <a:t>passing_sacks_yards_lost</a:t>
            </a:r>
            <a:br>
              <a:rPr lang="en-US" dirty="0"/>
            </a:br>
            <a:r>
              <a:rPr lang="en-US" dirty="0" err="1"/>
              <a:t>passing_touchdowns</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passing_yards</a:t>
            </a:r>
            <a:br>
              <a:rPr lang="en-US" dirty="0"/>
            </a:br>
            <a:r>
              <a:rPr lang="en-US" dirty="0" err="1"/>
              <a:t>receiving_receptions</a:t>
            </a:r>
            <a:br>
              <a:rPr lang="en-US" dirty="0"/>
            </a:br>
            <a:r>
              <a:rPr lang="en-US" dirty="0" err="1"/>
              <a:t>receiving_targets</a:t>
            </a:r>
            <a:br>
              <a:rPr lang="en-US" dirty="0"/>
            </a:br>
            <a:r>
              <a:rPr lang="en-US" dirty="0" err="1"/>
              <a:t>receiving_touchdowns</a:t>
            </a:r>
            <a:br>
              <a:rPr lang="en-US" dirty="0"/>
            </a:br>
            <a:r>
              <a:rPr lang="en-US" dirty="0" err="1"/>
              <a:t>receiving_yards</a:t>
            </a:r>
            <a:br>
              <a:rPr lang="en-US" dirty="0"/>
            </a:br>
            <a:r>
              <a:rPr lang="en-US" dirty="0" err="1"/>
              <a:t>rushing_attempts</a:t>
            </a:r>
            <a:br>
              <a:rPr lang="en-US" dirty="0"/>
            </a:br>
            <a:r>
              <a:rPr lang="en-US" dirty="0" err="1"/>
              <a:t>rushing_touchdowns</a:t>
            </a:r>
            <a:br>
              <a:rPr lang="en-US" dirty="0"/>
            </a:br>
            <a:r>
              <a:rPr lang="en-US" dirty="0" err="1"/>
              <a:t>rushing_yards</a:t>
            </a:r>
            <a:br>
              <a:rPr lang="en-US" dirty="0"/>
            </a:br>
            <a:endParaRPr lang="en-US" dirty="0"/>
          </a:p>
        </p:txBody>
      </p:sp>
      <p:sp>
        <p:nvSpPr>
          <p:cNvPr id="51" name="Text Placeholder 5">
            <a:extLst>
              <a:ext uri="{FF2B5EF4-FFF2-40B4-BE49-F238E27FC236}">
                <a16:creationId xmlns:a16="http://schemas.microsoft.com/office/drawing/2014/main" id="{E93F1D26-EB12-294A-962C-9E2C3EAF638C}"/>
              </a:ext>
            </a:extLst>
          </p:cNvPr>
          <p:cNvSpPr txBox="1">
            <a:spLocks/>
          </p:cNvSpPr>
          <p:nvPr/>
        </p:nvSpPr>
        <p:spPr>
          <a:xfrm>
            <a:off x="11637585" y="2210202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MODELING PREDICTORS</a:t>
            </a:r>
          </a:p>
        </p:txBody>
      </p:sp>
      <p:sp>
        <p:nvSpPr>
          <p:cNvPr id="52" name="Text Placeholder 4">
            <a:extLst>
              <a:ext uri="{FF2B5EF4-FFF2-40B4-BE49-F238E27FC236}">
                <a16:creationId xmlns:a16="http://schemas.microsoft.com/office/drawing/2014/main" id="{8D3E97BB-9C72-7046-817E-012230BC15EC}"/>
              </a:ext>
            </a:extLst>
          </p:cNvPr>
          <p:cNvSpPr txBox="1">
            <a:spLocks/>
          </p:cNvSpPr>
          <p:nvPr/>
        </p:nvSpPr>
        <p:spPr>
          <a:xfrm>
            <a:off x="33361715" y="10700333"/>
            <a:ext cx="10048874" cy="130435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800" dirty="0"/>
              <a:t>We tried various methodologies to build a predictive model for the NFL Hall of Fame Class of 2019.</a:t>
            </a:r>
            <a:endParaRPr lang="en-US" dirty="0"/>
          </a:p>
          <a:p>
            <a:pPr fontAlgn="base"/>
            <a:r>
              <a:rPr lang="en-US" sz="2800" b="1" dirty="0"/>
              <a:t>Lasso Logistic Regression</a:t>
            </a:r>
          </a:p>
          <a:p>
            <a:pPr lvl="1" fontAlgn="base"/>
            <a:r>
              <a:rPr lang="en-US" sz="2800" dirty="0"/>
              <a:t>With the many parameters above, we knew a great place to start with analysis would be a Lasso logistic regression model. Our goal is to predict Hall of Famers from their career stats, and because of this binary decision, logistic regression is a great place to start as it also would highlight which parameters are actually important.</a:t>
            </a:r>
          </a:p>
          <a:p>
            <a:pPr fontAlgn="base"/>
            <a:r>
              <a:rPr lang="en-US" sz="2800" b="1" dirty="0"/>
              <a:t>Feed Forward Neural Nets (FFNN)</a:t>
            </a:r>
          </a:p>
          <a:p>
            <a:pPr lvl="1" fontAlgn="base"/>
            <a:r>
              <a:rPr lang="en-US" sz="2800" dirty="0"/>
              <a:t>We found the FFNNs incredibly quirky. We found that as long as the networks were of some significant width (256 or 512 or more), variations in architecture (think telescoping </a:t>
            </a:r>
            <a:r>
              <a:rPr lang="en-US" sz="2800" dirty="0" err="1"/>
              <a:t>etc</a:t>
            </a:r>
            <a:r>
              <a:rPr lang="en-US" sz="2800" dirty="0"/>
              <a:t>) and depth didn’t seem to make a significant difference. We decided to stick with the 512 to 256 telescoping architecture as this tended to be the most consistent performing architecture.</a:t>
            </a:r>
          </a:p>
          <a:p>
            <a:pPr fontAlgn="base"/>
            <a:r>
              <a:rPr lang="en-US" sz="2800" b="1" dirty="0"/>
              <a:t>Decision Tree (Quarterback only)</a:t>
            </a:r>
          </a:p>
          <a:p>
            <a:pPr lvl="1" fontAlgn="base"/>
            <a:r>
              <a:rPr lang="en-US" sz="2800" dirty="0"/>
              <a:t>Our decision tree models were also incredibly inconsistent. Sometimes, the most accurate max depth would be 10 and sometimes 2. However, we did find that the best models had a very low decision tree depth and the one we liked the most was very simple. Did the Quarterback win more 80 games in their career. As simple as it sounds, we got a test accuracy of 96%.</a:t>
            </a:r>
          </a:p>
        </p:txBody>
      </p:sp>
      <p:sp>
        <p:nvSpPr>
          <p:cNvPr id="53" name="Text Placeholder 5">
            <a:extLst>
              <a:ext uri="{FF2B5EF4-FFF2-40B4-BE49-F238E27FC236}">
                <a16:creationId xmlns:a16="http://schemas.microsoft.com/office/drawing/2014/main" id="{574CAFA3-F306-C544-8578-6D51C7D2A12A}"/>
              </a:ext>
            </a:extLst>
          </p:cNvPr>
          <p:cNvSpPr txBox="1">
            <a:spLocks/>
          </p:cNvSpPr>
          <p:nvPr/>
        </p:nvSpPr>
        <p:spPr>
          <a:xfrm>
            <a:off x="33361716" y="9870601"/>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ANALYSIS</a:t>
            </a:r>
          </a:p>
        </p:txBody>
      </p:sp>
      <p:graphicFrame>
        <p:nvGraphicFramePr>
          <p:cNvPr id="55" name="Table 54">
            <a:extLst>
              <a:ext uri="{FF2B5EF4-FFF2-40B4-BE49-F238E27FC236}">
                <a16:creationId xmlns:a16="http://schemas.microsoft.com/office/drawing/2014/main" id="{CAE1A6A7-76ED-BD4A-91C2-42C237F233B3}"/>
              </a:ext>
            </a:extLst>
          </p:cNvPr>
          <p:cNvGraphicFramePr>
            <a:graphicFrameLocks noGrp="1"/>
          </p:cNvGraphicFramePr>
          <p:nvPr>
            <p:extLst>
              <p:ext uri="{D42A27DB-BD31-4B8C-83A1-F6EECF244321}">
                <p14:modId xmlns:p14="http://schemas.microsoft.com/office/powerpoint/2010/main" val="1490839080"/>
              </p:ext>
            </p:extLst>
          </p:nvPr>
        </p:nvGraphicFramePr>
        <p:xfrm>
          <a:off x="23085985" y="20534349"/>
          <a:ext cx="8645600" cy="3631624"/>
        </p:xfrm>
        <a:graphic>
          <a:graphicData uri="http://schemas.openxmlformats.org/drawingml/2006/table">
            <a:tbl>
              <a:tblPr/>
              <a:tblGrid>
                <a:gridCol w="3619088">
                  <a:extLst>
                    <a:ext uri="{9D8B030D-6E8A-4147-A177-3AD203B41FA5}">
                      <a16:colId xmlns:a16="http://schemas.microsoft.com/office/drawing/2014/main" val="1767357835"/>
                    </a:ext>
                  </a:extLst>
                </a:gridCol>
                <a:gridCol w="1675504">
                  <a:extLst>
                    <a:ext uri="{9D8B030D-6E8A-4147-A177-3AD203B41FA5}">
                      <a16:colId xmlns:a16="http://schemas.microsoft.com/office/drawing/2014/main" val="2672012704"/>
                    </a:ext>
                  </a:extLst>
                </a:gridCol>
                <a:gridCol w="1675504">
                  <a:extLst>
                    <a:ext uri="{9D8B030D-6E8A-4147-A177-3AD203B41FA5}">
                      <a16:colId xmlns:a16="http://schemas.microsoft.com/office/drawing/2014/main" val="553469834"/>
                    </a:ext>
                  </a:extLst>
                </a:gridCol>
                <a:gridCol w="1675504">
                  <a:extLst>
                    <a:ext uri="{9D8B030D-6E8A-4147-A177-3AD203B41FA5}">
                      <a16:colId xmlns:a16="http://schemas.microsoft.com/office/drawing/2014/main" val="4146976596"/>
                    </a:ext>
                  </a:extLst>
                </a:gridCol>
              </a:tblGrid>
              <a:tr h="717030">
                <a:tc>
                  <a:txBody>
                    <a:bodyPr/>
                    <a:lstStyle/>
                    <a:p>
                      <a:pPr algn="ctr" rtl="0" fontAlgn="b"/>
                      <a:r>
                        <a:rPr lang="en-US" sz="2000" b="1">
                          <a:solidFill>
                            <a:srgbClr val="000000"/>
                          </a:solidFill>
                          <a:effectLst/>
                          <a:latin typeface="Arial" panose="020B0604020202020204" pitchFamily="34" charset="0"/>
                        </a:rPr>
                        <a:t>LASSO Logistic Regression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a:effectLst/>
                          <a:latin typeface="Arial" panose="020B0604020202020204" pitchFamily="34" charset="0"/>
                        </a:rPr>
                        <a:t>QB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a:effectLst/>
                          <a:latin typeface="Arial" panose="020B0604020202020204" pitchFamily="34" charset="0"/>
                        </a:rPr>
                        <a:t>RB </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a:effectLst/>
                          <a:latin typeface="Arial" panose="020B0604020202020204" pitchFamily="34" charset="0"/>
                        </a:rPr>
                        <a:t>WR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01103061"/>
                  </a:ext>
                </a:extLst>
              </a:tr>
              <a:tr h="763504">
                <a:tc>
                  <a:txBody>
                    <a:bodyPr/>
                    <a:lstStyle/>
                    <a:p>
                      <a:pPr algn="ctr" rtl="0" fontAlgn="b"/>
                      <a:r>
                        <a:rPr lang="en-US" sz="2000" b="1">
                          <a:solidFill>
                            <a:srgbClr val="000000"/>
                          </a:solidFill>
                          <a:effectLst/>
                          <a:latin typeface="Arial" panose="020B0604020202020204" pitchFamily="34" charset="0"/>
                        </a:rPr>
                        <a:t>Specficity: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solidFill>
                            <a:srgbClr val="000000"/>
                          </a:solidFill>
                          <a:effectLst/>
                          <a:latin typeface="Arial" panose="020B0604020202020204" pitchFamily="34" charset="0"/>
                        </a:rPr>
                        <a:t>0.9122807018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0.921875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0.84375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2494296"/>
                  </a:ext>
                </a:extLst>
              </a:tr>
              <a:tr h="717030">
                <a:tc>
                  <a:txBody>
                    <a:bodyPr/>
                    <a:lstStyle/>
                    <a:p>
                      <a:pPr algn="ctr" rtl="0" fontAlgn="b"/>
                      <a:r>
                        <a:rPr lang="en-US" sz="2000" b="1" dirty="0">
                          <a:solidFill>
                            <a:srgbClr val="000000"/>
                          </a:solidFill>
                          <a:effectLst/>
                          <a:latin typeface="Arial" panose="020B0604020202020204" pitchFamily="34" charset="0"/>
                        </a:rPr>
                        <a:t>Sensitivity: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solidFill>
                            <a:srgbClr val="000000"/>
                          </a:solidFill>
                          <a:effectLst/>
                          <a:latin typeface="Arial" panose="020B0604020202020204" pitchFamily="34" charset="0"/>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462421756"/>
                  </a:ext>
                </a:extLst>
              </a:tr>
              <a:tr h="717030">
                <a:tc>
                  <a:txBody>
                    <a:bodyPr/>
                    <a:lstStyle/>
                    <a:p>
                      <a:pPr algn="ctr" rtl="0" fontAlgn="b"/>
                      <a:r>
                        <a:rPr lang="en-US" sz="2000" b="1">
                          <a:solidFill>
                            <a:srgbClr val="000000"/>
                          </a:solidFill>
                          <a:effectLst/>
                          <a:latin typeface="Arial" panose="020B0604020202020204" pitchFamily="34" charset="0"/>
                        </a:rPr>
                        <a:t>Test set acc: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0.9166666667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0.9242424242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0.8484848485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66564949"/>
                  </a:ext>
                </a:extLst>
              </a:tr>
              <a:tr h="717030">
                <a:tc>
                  <a:txBody>
                    <a:bodyPr/>
                    <a:lstStyle/>
                    <a:p>
                      <a:pPr algn="ctr" rtl="0" fontAlgn="b"/>
                      <a:r>
                        <a:rPr lang="en-US" sz="2000" b="1">
                          <a:solidFill>
                            <a:srgbClr val="000000"/>
                          </a:solidFill>
                          <a:effectLst/>
                          <a:latin typeface="Arial" panose="020B0604020202020204" pitchFamily="34" charset="0"/>
                        </a:rPr>
                        <a:t>Test AUC: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effectLst/>
                          <a:latin typeface="Arial" panose="020B0604020202020204" pitchFamily="34" charset="0"/>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effectLst/>
                          <a:latin typeface="Arial" panose="020B0604020202020204" pitchFamily="34" charset="0"/>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effectLst/>
                          <a:latin typeface="Arial" panose="020B0604020202020204" pitchFamily="34" charset="0"/>
                        </a:rPr>
                        <a:t>0.9296875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93673399"/>
                  </a:ext>
                </a:extLst>
              </a:tr>
            </a:tbl>
          </a:graphicData>
        </a:graphic>
      </p:graphicFrame>
      <p:graphicFrame>
        <p:nvGraphicFramePr>
          <p:cNvPr id="63" name="Table 62">
            <a:extLst>
              <a:ext uri="{FF2B5EF4-FFF2-40B4-BE49-F238E27FC236}">
                <a16:creationId xmlns:a16="http://schemas.microsoft.com/office/drawing/2014/main" id="{D2113043-BB4E-0243-AD39-1B889C8F12D8}"/>
              </a:ext>
            </a:extLst>
          </p:cNvPr>
          <p:cNvGraphicFramePr>
            <a:graphicFrameLocks noGrp="1"/>
          </p:cNvGraphicFramePr>
          <p:nvPr>
            <p:extLst>
              <p:ext uri="{D42A27DB-BD31-4B8C-83A1-F6EECF244321}">
                <p14:modId xmlns:p14="http://schemas.microsoft.com/office/powerpoint/2010/main" val="3226141336"/>
              </p:ext>
            </p:extLst>
          </p:nvPr>
        </p:nvGraphicFramePr>
        <p:xfrm>
          <a:off x="23085984" y="25387527"/>
          <a:ext cx="8645601" cy="3396293"/>
        </p:xfrm>
        <a:graphic>
          <a:graphicData uri="http://schemas.openxmlformats.org/drawingml/2006/table">
            <a:tbl>
              <a:tblPr/>
              <a:tblGrid>
                <a:gridCol w="2415684">
                  <a:extLst>
                    <a:ext uri="{9D8B030D-6E8A-4147-A177-3AD203B41FA5}">
                      <a16:colId xmlns:a16="http://schemas.microsoft.com/office/drawing/2014/main" val="1540413580"/>
                    </a:ext>
                  </a:extLst>
                </a:gridCol>
                <a:gridCol w="2076639">
                  <a:extLst>
                    <a:ext uri="{9D8B030D-6E8A-4147-A177-3AD203B41FA5}">
                      <a16:colId xmlns:a16="http://schemas.microsoft.com/office/drawing/2014/main" val="3906441119"/>
                    </a:ext>
                  </a:extLst>
                </a:gridCol>
                <a:gridCol w="2076639">
                  <a:extLst>
                    <a:ext uri="{9D8B030D-6E8A-4147-A177-3AD203B41FA5}">
                      <a16:colId xmlns:a16="http://schemas.microsoft.com/office/drawing/2014/main" val="2155506497"/>
                    </a:ext>
                  </a:extLst>
                </a:gridCol>
                <a:gridCol w="2076639">
                  <a:extLst>
                    <a:ext uri="{9D8B030D-6E8A-4147-A177-3AD203B41FA5}">
                      <a16:colId xmlns:a16="http://schemas.microsoft.com/office/drawing/2014/main" val="2395895256"/>
                    </a:ext>
                  </a:extLst>
                </a:gridCol>
              </a:tblGrid>
              <a:tr h="1002876">
                <a:tc>
                  <a:txBody>
                    <a:bodyPr/>
                    <a:lstStyle/>
                    <a:p>
                      <a:pPr algn="ctr" rtl="0" fontAlgn="b"/>
                      <a:r>
                        <a:rPr lang="en-US" sz="2000" b="1" dirty="0">
                          <a:effectLst/>
                          <a:latin typeface="Arial" panose="020B0604020202020204" pitchFamily="34" charset="0"/>
                        </a:rPr>
                        <a:t>Feed Forward NN</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dirty="0">
                          <a:effectLst/>
                          <a:latin typeface="Arial" panose="020B0604020202020204" pitchFamily="34" charset="0"/>
                        </a:rPr>
                        <a:t>QB</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dirty="0">
                          <a:effectLst/>
                          <a:latin typeface="Arial" panose="020B0604020202020204" pitchFamily="34" charset="0"/>
                        </a:rPr>
                        <a:t>RB</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dirty="0">
                          <a:effectLst/>
                          <a:latin typeface="Arial" panose="020B0604020202020204" pitchFamily="34" charset="0"/>
                        </a:rPr>
                        <a:t>WR</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915346935"/>
                  </a:ext>
                </a:extLst>
              </a:tr>
              <a:tr h="1057389">
                <a:tc>
                  <a:txBody>
                    <a:bodyPr/>
                    <a:lstStyle/>
                    <a:p>
                      <a:pPr algn="ctr" rtl="0" fontAlgn="b"/>
                      <a:r>
                        <a:rPr lang="en-US" sz="2000" b="1" dirty="0">
                          <a:effectLst/>
                          <a:latin typeface="Arial" panose="020B0604020202020204" pitchFamily="34" charset="0"/>
                        </a:rPr>
                        <a:t>Test loss:</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solidFill>
                            <a:srgbClr val="000000"/>
                          </a:solidFill>
                          <a:effectLst/>
                          <a:latin typeface="Arial" panose="020B0604020202020204" pitchFamily="34" charset="0"/>
                        </a:rPr>
                        <a:t>0.8059048057</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solidFill>
                            <a:srgbClr val="000000"/>
                          </a:solidFill>
                          <a:effectLst/>
                          <a:latin typeface="Arial" panose="020B0604020202020204" pitchFamily="34" charset="0"/>
                        </a:rPr>
                        <a:t>0.8059048176</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solidFill>
                            <a:srgbClr val="000000"/>
                          </a:solidFill>
                          <a:effectLst/>
                          <a:latin typeface="Arial" panose="020B0604020202020204" pitchFamily="34" charset="0"/>
                        </a:rPr>
                        <a:t>0.8059048057</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20515837"/>
                  </a:ext>
                </a:extLst>
              </a:tr>
              <a:tr h="1336028">
                <a:tc>
                  <a:txBody>
                    <a:bodyPr/>
                    <a:lstStyle/>
                    <a:p>
                      <a:pPr algn="ctr" rtl="0" fontAlgn="b"/>
                      <a:r>
                        <a:rPr lang="en-US" sz="2000" b="1" dirty="0">
                          <a:effectLst/>
                          <a:latin typeface="Arial" panose="020B0604020202020204" pitchFamily="34" charset="0"/>
                        </a:rPr>
                        <a:t>Test accuracy:</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solidFill>
                            <a:srgbClr val="000000"/>
                          </a:solidFill>
                          <a:effectLst/>
                          <a:latin typeface="Arial" panose="020B0604020202020204" pitchFamily="34" charset="0"/>
                        </a:rPr>
                        <a:t>0.9500000079</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a:solidFill>
                            <a:srgbClr val="000000"/>
                          </a:solidFill>
                          <a:effectLst/>
                          <a:latin typeface="Arial" panose="020B0604020202020204" pitchFamily="34" charset="0"/>
                        </a:rPr>
                        <a:t>0.9499999881</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solidFill>
                            <a:srgbClr val="000000"/>
                          </a:solidFill>
                          <a:effectLst/>
                          <a:latin typeface="Arial" panose="020B0604020202020204" pitchFamily="34" charset="0"/>
                        </a:rPr>
                        <a:t>0.9500000079</a:t>
                      </a:r>
                    </a:p>
                  </a:txBody>
                  <a:tcPr marL="16213" marR="16213" marT="10809" marB="1080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40487764"/>
                  </a:ext>
                </a:extLst>
              </a:tr>
            </a:tbl>
          </a:graphicData>
        </a:graphic>
      </p:graphicFrame>
      <p:sp>
        <p:nvSpPr>
          <p:cNvPr id="64" name="Text Placeholder 4">
            <a:extLst>
              <a:ext uri="{FF2B5EF4-FFF2-40B4-BE49-F238E27FC236}">
                <a16:creationId xmlns:a16="http://schemas.microsoft.com/office/drawing/2014/main" id="{565A9163-1514-EA40-A9DE-D3E1E82EA64A}"/>
              </a:ext>
            </a:extLst>
          </p:cNvPr>
          <p:cNvSpPr txBox="1">
            <a:spLocks/>
          </p:cNvSpPr>
          <p:nvPr/>
        </p:nvSpPr>
        <p:spPr>
          <a:xfrm>
            <a:off x="11615812" y="28701189"/>
            <a:ext cx="10048874" cy="2462190"/>
          </a:xfrm>
          <a:prstGeom prst="rect">
            <a:avLst/>
          </a:prstGeom>
        </p:spPr>
        <p:txBody>
          <a:bodyPr wrap="square" lIns="228589" tIns="228589" rIns="228589" bIns="228589" numCol="1">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After evaluating the tools we have available and determining which tools match well with our data and question, we decided to use logistic regression for classifying whether a player will be a Hall of Famer. </a:t>
            </a:r>
          </a:p>
          <a:p>
            <a:pPr marL="342900" indent="-342900">
              <a:buFont typeface="Arial" panose="020B0604020202020204" pitchFamily="34" charset="0"/>
              <a:buChar char="•"/>
            </a:pPr>
            <a:r>
              <a:rPr lang="en-US" dirty="0"/>
              <a:t>Specifically, we were particularly interested in the L1 (LASSO) regression because of its sparse predictor results. </a:t>
            </a:r>
          </a:p>
        </p:txBody>
      </p:sp>
      <p:sp>
        <p:nvSpPr>
          <p:cNvPr id="65" name="Text Placeholder 5">
            <a:extLst>
              <a:ext uri="{FF2B5EF4-FFF2-40B4-BE49-F238E27FC236}">
                <a16:creationId xmlns:a16="http://schemas.microsoft.com/office/drawing/2014/main" id="{C8B5B1F6-85DB-914B-8B9E-806954ABF96A}"/>
              </a:ext>
            </a:extLst>
          </p:cNvPr>
          <p:cNvSpPr txBox="1">
            <a:spLocks/>
          </p:cNvSpPr>
          <p:nvPr/>
        </p:nvSpPr>
        <p:spPr>
          <a:xfrm>
            <a:off x="11615813" y="27871457"/>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MODELING SELECTION</a:t>
            </a:r>
          </a:p>
        </p:txBody>
      </p:sp>
      <p:sp>
        <p:nvSpPr>
          <p:cNvPr id="66" name="Text Placeholder 4">
            <a:extLst>
              <a:ext uri="{FF2B5EF4-FFF2-40B4-BE49-F238E27FC236}">
                <a16:creationId xmlns:a16="http://schemas.microsoft.com/office/drawing/2014/main" id="{4496039E-05ED-EB4E-83D1-E5E98B04F992}"/>
              </a:ext>
            </a:extLst>
          </p:cNvPr>
          <p:cNvSpPr txBox="1">
            <a:spLocks/>
          </p:cNvSpPr>
          <p:nvPr/>
        </p:nvSpPr>
        <p:spPr>
          <a:xfrm>
            <a:off x="11460161" y="7401437"/>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Quarterbacks</a:t>
            </a:r>
          </a:p>
        </p:txBody>
      </p:sp>
      <p:sp>
        <p:nvSpPr>
          <p:cNvPr id="67" name="Text Placeholder 4">
            <a:extLst>
              <a:ext uri="{FF2B5EF4-FFF2-40B4-BE49-F238E27FC236}">
                <a16:creationId xmlns:a16="http://schemas.microsoft.com/office/drawing/2014/main" id="{2EACD8D6-6BBF-7849-9C82-068872276D8B}"/>
              </a:ext>
            </a:extLst>
          </p:cNvPr>
          <p:cNvSpPr txBox="1">
            <a:spLocks/>
          </p:cNvSpPr>
          <p:nvPr/>
        </p:nvSpPr>
        <p:spPr>
          <a:xfrm>
            <a:off x="11481932" y="12082298"/>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Running Backs</a:t>
            </a:r>
          </a:p>
        </p:txBody>
      </p:sp>
      <p:sp>
        <p:nvSpPr>
          <p:cNvPr id="68" name="Text Placeholder 4">
            <a:extLst>
              <a:ext uri="{FF2B5EF4-FFF2-40B4-BE49-F238E27FC236}">
                <a16:creationId xmlns:a16="http://schemas.microsoft.com/office/drawing/2014/main" id="{FA61BCF6-941B-F945-9F62-8CEB4B615F92}"/>
              </a:ext>
            </a:extLst>
          </p:cNvPr>
          <p:cNvSpPr txBox="1">
            <a:spLocks/>
          </p:cNvSpPr>
          <p:nvPr/>
        </p:nvSpPr>
        <p:spPr>
          <a:xfrm>
            <a:off x="11438389" y="16915557"/>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Wide Receivers</a:t>
            </a:r>
          </a:p>
        </p:txBody>
      </p:sp>
      <p:sp>
        <p:nvSpPr>
          <p:cNvPr id="69" name="Text Placeholder 5">
            <a:extLst>
              <a:ext uri="{FF2B5EF4-FFF2-40B4-BE49-F238E27FC236}">
                <a16:creationId xmlns:a16="http://schemas.microsoft.com/office/drawing/2014/main" id="{55B2F967-FCF0-0C42-BB5E-0C98E4C8F984}"/>
              </a:ext>
            </a:extLst>
          </p:cNvPr>
          <p:cNvSpPr txBox="1">
            <a:spLocks/>
          </p:cNvSpPr>
          <p:nvPr/>
        </p:nvSpPr>
        <p:spPr>
          <a:xfrm>
            <a:off x="22382165" y="5594752"/>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DECISION TREE ANALYSIS</a:t>
            </a:r>
          </a:p>
        </p:txBody>
      </p:sp>
      <p:sp>
        <p:nvSpPr>
          <p:cNvPr id="73" name="Text Placeholder 4">
            <a:extLst>
              <a:ext uri="{FF2B5EF4-FFF2-40B4-BE49-F238E27FC236}">
                <a16:creationId xmlns:a16="http://schemas.microsoft.com/office/drawing/2014/main" id="{A5808D9E-A7F5-C547-8E54-6D364DB90279}"/>
              </a:ext>
            </a:extLst>
          </p:cNvPr>
          <p:cNvSpPr txBox="1">
            <a:spLocks/>
          </p:cNvSpPr>
          <p:nvPr/>
        </p:nvSpPr>
        <p:spPr>
          <a:xfrm>
            <a:off x="22355642" y="651913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Accuracy over Epoch Training: Quarterbacks</a:t>
            </a:r>
          </a:p>
        </p:txBody>
      </p:sp>
      <p:sp>
        <p:nvSpPr>
          <p:cNvPr id="74" name="Text Placeholder 4">
            <a:extLst>
              <a:ext uri="{FF2B5EF4-FFF2-40B4-BE49-F238E27FC236}">
                <a16:creationId xmlns:a16="http://schemas.microsoft.com/office/drawing/2014/main" id="{591A4F99-2F00-FF43-A14A-0D2511096E54}"/>
              </a:ext>
            </a:extLst>
          </p:cNvPr>
          <p:cNvSpPr txBox="1">
            <a:spLocks/>
          </p:cNvSpPr>
          <p:nvPr/>
        </p:nvSpPr>
        <p:spPr>
          <a:xfrm>
            <a:off x="22355642" y="12659819"/>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Decision Tree Diagram: Quarterbacks</a:t>
            </a:r>
          </a:p>
        </p:txBody>
      </p:sp>
      <p:pic>
        <p:nvPicPr>
          <p:cNvPr id="78" name="Picture 77">
            <a:extLst>
              <a:ext uri="{FF2B5EF4-FFF2-40B4-BE49-F238E27FC236}">
                <a16:creationId xmlns:a16="http://schemas.microsoft.com/office/drawing/2014/main" id="{985AC9D1-7026-A146-B262-4D3EAD8E42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06700" y="13470594"/>
            <a:ext cx="7146758" cy="4428976"/>
          </a:xfrm>
          <a:prstGeom prst="rect">
            <a:avLst/>
          </a:prstGeom>
        </p:spPr>
      </p:pic>
      <p:pic>
        <p:nvPicPr>
          <p:cNvPr id="80" name="Picture 79">
            <a:extLst>
              <a:ext uri="{FF2B5EF4-FFF2-40B4-BE49-F238E27FC236}">
                <a16:creationId xmlns:a16="http://schemas.microsoft.com/office/drawing/2014/main" id="{85896111-1186-5742-8E8D-CA509A36D9D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27573" y="7323231"/>
            <a:ext cx="7972018" cy="5429219"/>
          </a:xfrm>
          <a:prstGeom prst="rect">
            <a:avLst/>
          </a:prstGeom>
        </p:spPr>
      </p:pic>
      <p:sp>
        <p:nvSpPr>
          <p:cNvPr id="81" name="Text Placeholder 10">
            <a:extLst>
              <a:ext uri="{FF2B5EF4-FFF2-40B4-BE49-F238E27FC236}">
                <a16:creationId xmlns:a16="http://schemas.microsoft.com/office/drawing/2014/main" id="{F0B9E14F-5DF0-454B-977D-C27A1582A95B}"/>
              </a:ext>
            </a:extLst>
          </p:cNvPr>
          <p:cNvSpPr txBox="1">
            <a:spLocks/>
          </p:cNvSpPr>
          <p:nvPr/>
        </p:nvSpPr>
        <p:spPr>
          <a:xfrm>
            <a:off x="33380312" y="27879892"/>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ACKNOWLEDGEMENTS</a:t>
            </a:r>
          </a:p>
        </p:txBody>
      </p:sp>
      <p:sp>
        <p:nvSpPr>
          <p:cNvPr id="82" name="Text Placeholder 11">
            <a:extLst>
              <a:ext uri="{FF2B5EF4-FFF2-40B4-BE49-F238E27FC236}">
                <a16:creationId xmlns:a16="http://schemas.microsoft.com/office/drawing/2014/main" id="{9D418C68-F06F-BF4C-93E2-E8687B42DF1C}"/>
              </a:ext>
            </a:extLst>
          </p:cNvPr>
          <p:cNvSpPr txBox="1">
            <a:spLocks/>
          </p:cNvSpPr>
          <p:nvPr/>
        </p:nvSpPr>
        <p:spPr>
          <a:xfrm>
            <a:off x="33336769" y="28836270"/>
            <a:ext cx="10052050" cy="26930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dirty="0"/>
              <a:t>Devika for the opportunity to take on this project</a:t>
            </a:r>
          </a:p>
          <a:p>
            <a:pPr marL="342900" indent="-342900">
              <a:buFont typeface="Arial" pitchFamily="34" charset="0"/>
              <a:buChar char="•"/>
            </a:pPr>
            <a:endParaRPr lang="en-US" dirty="0"/>
          </a:p>
          <a:p>
            <a:pPr marL="342900" indent="-342900">
              <a:buFont typeface="Arial" pitchFamily="34" charset="0"/>
              <a:buChar char="•"/>
            </a:pPr>
            <a:r>
              <a:rPr lang="en-US" dirty="0"/>
              <a:t>COMP 340 classmates for support throughout the semester</a:t>
            </a:r>
          </a:p>
          <a:p>
            <a:pPr marL="342900" indent="-342900">
              <a:buFont typeface="Arial" pitchFamily="34" charset="0"/>
              <a:buChar char="•"/>
            </a:pPr>
            <a:endParaRPr lang="en-US" dirty="0"/>
          </a:p>
          <a:p>
            <a:pPr marL="342900" indent="-342900">
              <a:buFont typeface="Arial" pitchFamily="34" charset="0"/>
              <a:buChar char="•"/>
            </a:pPr>
            <a:endParaRPr lang="en-US" dirty="0"/>
          </a:p>
        </p:txBody>
      </p:sp>
      <p:graphicFrame>
        <p:nvGraphicFramePr>
          <p:cNvPr id="83" name="Table 82">
            <a:extLst>
              <a:ext uri="{FF2B5EF4-FFF2-40B4-BE49-F238E27FC236}">
                <a16:creationId xmlns:a16="http://schemas.microsoft.com/office/drawing/2014/main" id="{6B345B47-1A96-2244-8279-F36E193D1D1C}"/>
              </a:ext>
            </a:extLst>
          </p:cNvPr>
          <p:cNvGraphicFramePr>
            <a:graphicFrameLocks noGrp="1"/>
          </p:cNvGraphicFramePr>
          <p:nvPr>
            <p:extLst>
              <p:ext uri="{D42A27DB-BD31-4B8C-83A1-F6EECF244321}">
                <p14:modId xmlns:p14="http://schemas.microsoft.com/office/powerpoint/2010/main" val="126487696"/>
              </p:ext>
            </p:extLst>
          </p:nvPr>
        </p:nvGraphicFramePr>
        <p:xfrm>
          <a:off x="24494607" y="30146405"/>
          <a:ext cx="5970016" cy="1374292"/>
        </p:xfrm>
        <a:graphic>
          <a:graphicData uri="http://schemas.openxmlformats.org/drawingml/2006/table">
            <a:tbl>
              <a:tblPr/>
              <a:tblGrid>
                <a:gridCol w="2985008">
                  <a:extLst>
                    <a:ext uri="{9D8B030D-6E8A-4147-A177-3AD203B41FA5}">
                      <a16:colId xmlns:a16="http://schemas.microsoft.com/office/drawing/2014/main" val="2584939592"/>
                    </a:ext>
                  </a:extLst>
                </a:gridCol>
                <a:gridCol w="2985008">
                  <a:extLst>
                    <a:ext uri="{9D8B030D-6E8A-4147-A177-3AD203B41FA5}">
                      <a16:colId xmlns:a16="http://schemas.microsoft.com/office/drawing/2014/main" val="528649913"/>
                    </a:ext>
                  </a:extLst>
                </a:gridCol>
              </a:tblGrid>
              <a:tr h="618631">
                <a:tc>
                  <a:txBody>
                    <a:bodyPr/>
                    <a:lstStyle/>
                    <a:p>
                      <a:pPr algn="ctr" rtl="0" fontAlgn="b"/>
                      <a:r>
                        <a:rPr lang="en-US" sz="2000" b="1" dirty="0">
                          <a:effectLst/>
                        </a:rPr>
                        <a:t>Decision Tree</a:t>
                      </a:r>
                    </a:p>
                  </a:txBody>
                  <a:tcPr marL="22703" marR="22703" marT="15135" marB="1513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1" dirty="0">
                          <a:effectLst/>
                        </a:rPr>
                        <a:t>QB</a:t>
                      </a:r>
                    </a:p>
                  </a:txBody>
                  <a:tcPr marL="22703" marR="22703" marT="15135" marB="1513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999456536"/>
                  </a:ext>
                </a:extLst>
              </a:tr>
              <a:tr h="755661">
                <a:tc>
                  <a:txBody>
                    <a:bodyPr/>
                    <a:lstStyle/>
                    <a:p>
                      <a:pPr algn="ctr" rtl="0" fontAlgn="b"/>
                      <a:r>
                        <a:rPr lang="en-US" sz="2000" b="1" dirty="0">
                          <a:effectLst/>
                        </a:rPr>
                        <a:t>Test accuracy:</a:t>
                      </a:r>
                    </a:p>
                  </a:txBody>
                  <a:tcPr marL="22703" marR="22703" marT="15135" marB="1513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2000" b="0" dirty="0">
                          <a:effectLst/>
                        </a:rPr>
                        <a:t>0.9561403509</a:t>
                      </a:r>
                    </a:p>
                  </a:txBody>
                  <a:tcPr marL="22703" marR="22703" marT="15135" marB="1513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527578880"/>
                  </a:ext>
                </a:extLst>
              </a:tr>
            </a:tbl>
          </a:graphicData>
        </a:graphic>
      </p:graphicFrame>
      <p:sp>
        <p:nvSpPr>
          <p:cNvPr id="84" name="Text Placeholder 4">
            <a:extLst>
              <a:ext uri="{FF2B5EF4-FFF2-40B4-BE49-F238E27FC236}">
                <a16:creationId xmlns:a16="http://schemas.microsoft.com/office/drawing/2014/main" id="{3E638687-FDF2-C642-B0FD-E467252324B1}"/>
              </a:ext>
            </a:extLst>
          </p:cNvPr>
          <p:cNvSpPr txBox="1">
            <a:spLocks/>
          </p:cNvSpPr>
          <p:nvPr/>
        </p:nvSpPr>
        <p:spPr>
          <a:xfrm>
            <a:off x="22437511" y="19650815"/>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LASSO Linear Regression</a:t>
            </a:r>
          </a:p>
        </p:txBody>
      </p:sp>
      <p:sp>
        <p:nvSpPr>
          <p:cNvPr id="85" name="Text Placeholder 4">
            <a:extLst>
              <a:ext uri="{FF2B5EF4-FFF2-40B4-BE49-F238E27FC236}">
                <a16:creationId xmlns:a16="http://schemas.microsoft.com/office/drawing/2014/main" id="{1F8DD8C3-895F-0441-92C1-9AE36DA069EA}"/>
              </a:ext>
            </a:extLst>
          </p:cNvPr>
          <p:cNvSpPr txBox="1">
            <a:spLocks/>
          </p:cNvSpPr>
          <p:nvPr/>
        </p:nvSpPr>
        <p:spPr>
          <a:xfrm>
            <a:off x="22459282" y="24592928"/>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dirty="0"/>
              <a:t>Feed Forward Neural Networks</a:t>
            </a:r>
          </a:p>
        </p:txBody>
      </p:sp>
      <p:sp>
        <p:nvSpPr>
          <p:cNvPr id="86" name="Text Placeholder 4">
            <a:extLst>
              <a:ext uri="{FF2B5EF4-FFF2-40B4-BE49-F238E27FC236}">
                <a16:creationId xmlns:a16="http://schemas.microsoft.com/office/drawing/2014/main" id="{FAFA68AE-289C-3F4F-A10C-A0A09587C684}"/>
              </a:ext>
            </a:extLst>
          </p:cNvPr>
          <p:cNvSpPr txBox="1">
            <a:spLocks/>
          </p:cNvSpPr>
          <p:nvPr/>
        </p:nvSpPr>
        <p:spPr>
          <a:xfrm>
            <a:off x="22481053" y="29273787"/>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b="1" u="sng"/>
              <a:t>Decision Tree</a:t>
            </a:r>
            <a:endParaRPr lang="en-US" b="1" u="sng" dirty="0"/>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614</TotalTime>
  <Words>806</Words>
  <Application>Microsoft Macintosh PowerPoint</Application>
  <PresentationFormat>Custom</PresentationFormat>
  <Paragraphs>120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66</cp:revision>
  <dcterms:created xsi:type="dcterms:W3CDTF">2012-02-03T19:11:35Z</dcterms:created>
  <dcterms:modified xsi:type="dcterms:W3CDTF">2018-12-04T03:05:40Z</dcterms:modified>
</cp:coreProperties>
</file>