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4"/>
  </p:sldMasterIdLst>
  <p:notesMasterIdLst>
    <p:notesMasterId r:id="rId6"/>
  </p:notesMasterIdLst>
  <p:handoutMasterIdLst>
    <p:handoutMasterId r:id="rId7"/>
  </p:handoutMasterIdLst>
  <p:sldIdLst>
    <p:sldId id="488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ath Ram Chandru" initials="BRC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FF3300"/>
    <a:srgbClr val="5B9BD5"/>
    <a:srgbClr val="FFFFFF"/>
    <a:srgbClr val="FFC81F"/>
    <a:srgbClr val="70AD47"/>
    <a:srgbClr val="00B0F0"/>
    <a:srgbClr val="E9F4D2"/>
    <a:srgbClr val="1F1F1F"/>
    <a:srgbClr val="108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3" autoAdjust="0"/>
    <p:restoredTop sz="71365" autoAdjust="0"/>
  </p:normalViewPr>
  <p:slideViewPr>
    <p:cSldViewPr snapToGrid="0">
      <p:cViewPr varScale="1">
        <p:scale>
          <a:sx n="108" d="100"/>
          <a:sy n="108" d="100"/>
        </p:scale>
        <p:origin x="206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6/11/20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6/11/20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drupalvm.test/admin/reports/upgrade-status" TargetMode="External"/><Relationship Id="rId3" Type="http://schemas.openxmlformats.org/officeDocument/2006/relationships/hyperlink" Target="https://blackfire.io/my/profiles" TargetMode="External"/><Relationship Id="rId7" Type="http://schemas.openxmlformats.org/officeDocument/2006/relationships/hyperlink" Target="https://blackfire.io/my/settings/credential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geerlingguy/ansible-role-blackfire#requirements" TargetMode="External"/><Relationship Id="rId5" Type="http://schemas.openxmlformats.org/officeDocument/2006/relationships/hyperlink" Target="https://www.drupal.org/project/issues/conditional_fields?text=slow&amp;status=Open&amp;priorities=All&amp;categories=All&amp;version=All&amp;component=All" TargetMode="External"/><Relationship Id="rId10" Type="http://schemas.openxmlformats.org/officeDocument/2006/relationships/hyperlink" Target="https://github.com/geerlingguy/drupal-vm" TargetMode="External"/><Relationship Id="rId4" Type="http://schemas.openxmlformats.org/officeDocument/2006/relationships/hyperlink" Target="https://blackfire.io/profiles/26f19d77-213c-427b-bdf0-1c1dcc5c6985/graph?settings%5Bdimension%5D=wt&amp;settings%5Bdisplay%5D=landscape&amp;settings%5BtabPane%5D=nodes&amp;selected=&amp;callname=main()" TargetMode="External"/><Relationship Id="rId9" Type="http://schemas.openxmlformats.org/officeDocument/2006/relationships/hyperlink" Target="http://dashboard.drupalvm.test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</a:t>
            </a:r>
            <a:r>
              <a:rPr lang="en-US" dirty="0" err="1"/>
              <a:t>DrupalVM</a:t>
            </a:r>
            <a:endParaRPr lang="en-US" dirty="0"/>
          </a:p>
          <a:p>
            <a:r>
              <a:rPr lang="en-US" dirty="0"/>
              <a:t>How to install </a:t>
            </a:r>
            <a:r>
              <a:rPr lang="en-US" dirty="0" err="1"/>
              <a:t>DrupalVM</a:t>
            </a:r>
            <a:endParaRPr lang="en-US" dirty="0"/>
          </a:p>
          <a:p>
            <a:r>
              <a:rPr lang="en-US" dirty="0"/>
              <a:t>Provision </a:t>
            </a:r>
            <a:r>
              <a:rPr lang="en-US" dirty="0" err="1"/>
              <a:t>DrupalVM</a:t>
            </a:r>
            <a:endParaRPr lang="en-US" dirty="0"/>
          </a:p>
          <a:p>
            <a:r>
              <a:rPr lang="en-US" dirty="0"/>
              <a:t>show </a:t>
            </a:r>
            <a:r>
              <a:rPr lang="en-US" dirty="0" err="1"/>
              <a:t>default.config.yml</a:t>
            </a:r>
            <a:r>
              <a:rPr lang="en-US" dirty="0"/>
              <a:t>, </a:t>
            </a:r>
            <a:r>
              <a:rPr lang="en-US" dirty="0" err="1"/>
              <a:t>config.yml</a:t>
            </a:r>
            <a:r>
              <a:rPr lang="en-US" dirty="0"/>
              <a:t>, post-</a:t>
            </a:r>
            <a:r>
              <a:rPr lang="en-US" dirty="0" err="1"/>
              <a:t>provision.yml</a:t>
            </a:r>
            <a:r>
              <a:rPr lang="en-US" dirty="0"/>
              <a:t>, </a:t>
            </a:r>
            <a:r>
              <a:rPr lang="en-US" dirty="0" err="1"/>
              <a:t>importdb.php</a:t>
            </a:r>
            <a:endParaRPr lang="en-US" dirty="0"/>
          </a:p>
          <a:p>
            <a:r>
              <a:rPr lang="en-US" dirty="0"/>
              <a:t>Login to Drupal</a:t>
            </a:r>
          </a:p>
          <a:p>
            <a:r>
              <a:rPr lang="en-US" dirty="0"/>
              <a:t>Show Blackfire</a:t>
            </a:r>
          </a:p>
          <a:p>
            <a:r>
              <a:rPr lang="en-US" dirty="0"/>
              <a:t>Show Upgrade </a:t>
            </a:r>
            <a:r>
              <a:rPr lang="en-US"/>
              <a:t>Status report</a:t>
            </a:r>
            <a:endParaRPr lang="en-US" dirty="0"/>
          </a:p>
          <a:p>
            <a:endParaRPr lang="en-US" dirty="0"/>
          </a:p>
          <a:p>
            <a:r>
              <a:rPr lang="en-US" dirty="0"/>
              <a:t>Blackfire profiles – </a:t>
            </a:r>
            <a:r>
              <a:rPr lang="en-US" dirty="0">
                <a:hlinkClick r:id="rId3"/>
              </a:rPr>
              <a:t>https://blackfire.io/my/profiles</a:t>
            </a:r>
            <a:endParaRPr lang="en-US" dirty="0"/>
          </a:p>
          <a:p>
            <a:r>
              <a:rPr lang="en-US" dirty="0"/>
              <a:t>Blackfire profile with conditional fields module issue – </a:t>
            </a:r>
            <a:r>
              <a:rPr lang="en-US" dirty="0">
                <a:hlinkClick r:id="rId4"/>
              </a:rPr>
              <a:t>https://blackfire.io/profiles/26f19d77-213c-427b-bdf0-1c1dcc5c6985/graph?settings%5Bdimension%5D=wt&amp;settings%5Bdisplay%5D=landscape&amp;settings%5BtabPane%5D=nodes&amp;selected=&amp;callname=main()</a:t>
            </a:r>
            <a:endParaRPr lang="en-US" dirty="0"/>
          </a:p>
          <a:p>
            <a:r>
              <a:rPr lang="en-US" dirty="0"/>
              <a:t>Conditional fields module issue: </a:t>
            </a:r>
            <a:r>
              <a:rPr lang="en-US" dirty="0">
                <a:hlinkClick r:id="rId5"/>
              </a:rPr>
              <a:t>https://www.drupal.org/project/issues/conditional_fields?text=slow&amp;status=Open&amp;priorities=All&amp;categories=All&amp;version=All&amp;component=All</a:t>
            </a:r>
            <a:endParaRPr lang="en-US" dirty="0"/>
          </a:p>
          <a:p>
            <a:r>
              <a:rPr lang="en-US" dirty="0"/>
              <a:t>How to install blackfire - </a:t>
            </a:r>
            <a:r>
              <a:rPr lang="en-US" dirty="0">
                <a:hlinkClick r:id="rId6"/>
              </a:rPr>
              <a:t>https://github.com/geerlingguy/ansible-role-blackfire#requirements</a:t>
            </a:r>
            <a:endParaRPr lang="en-US" dirty="0"/>
          </a:p>
          <a:p>
            <a:r>
              <a:rPr lang="en-US" dirty="0"/>
              <a:t>Blackfire credentials - </a:t>
            </a:r>
            <a:r>
              <a:rPr lang="en-US" dirty="0">
                <a:hlinkClick r:id="rId7"/>
              </a:rPr>
              <a:t>https://blackfire.io/my/settings/credentials</a:t>
            </a:r>
            <a:endParaRPr lang="en-US" dirty="0"/>
          </a:p>
          <a:p>
            <a:r>
              <a:rPr lang="en-US" dirty="0"/>
              <a:t>Upgrade status page - </a:t>
            </a:r>
            <a:r>
              <a:rPr lang="en-US" dirty="0">
                <a:hlinkClick r:id="rId8"/>
              </a:rPr>
              <a:t>http://drupalvm.test/admin/reports/upgrade-status</a:t>
            </a:r>
            <a:endParaRPr lang="en-US" dirty="0"/>
          </a:p>
          <a:p>
            <a:r>
              <a:rPr lang="en-US" dirty="0" err="1"/>
              <a:t>DrupalVM</a:t>
            </a:r>
            <a:r>
              <a:rPr lang="en-US" dirty="0"/>
              <a:t> dashboard - </a:t>
            </a:r>
            <a:r>
              <a:rPr lang="en-US" dirty="0">
                <a:hlinkClick r:id="rId9"/>
              </a:rPr>
              <a:t>http://dashboard.drupalvm.test/</a:t>
            </a:r>
            <a:endParaRPr lang="en-US" dirty="0"/>
          </a:p>
          <a:p>
            <a:r>
              <a:rPr lang="en-US" dirty="0" err="1"/>
              <a:t>DrupalVM</a:t>
            </a:r>
            <a:r>
              <a:rPr lang="en-US" dirty="0"/>
              <a:t> on </a:t>
            </a:r>
            <a:r>
              <a:rPr lang="en-US" dirty="0" err="1"/>
              <a:t>github</a:t>
            </a:r>
            <a:r>
              <a:rPr lang="en-US" dirty="0"/>
              <a:t> - </a:t>
            </a:r>
            <a:r>
              <a:rPr lang="en-US" dirty="0">
                <a:hlinkClick r:id="rId10"/>
              </a:rPr>
              <a:t>https://github.com/geerlingguy/drupal-vm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5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187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244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9128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7008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95074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9331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0032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8053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514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896541"/>
            <a:ext cx="8740775" cy="394096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638" y="5005387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586157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7" y="0"/>
            <a:ext cx="9153017" cy="51435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906845" y="4915646"/>
            <a:ext cx="3218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0" latinLnBrk="0" hangingPunct="0">
              <a:defRPr/>
            </a:pPr>
            <a:r>
              <a:rPr lang="en-US" sz="80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© 2017,  Cognizant Technology Solutions. All Rights Reserved.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309575" y="2571750"/>
            <a:ext cx="32065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22" y="130892"/>
            <a:ext cx="1832775" cy="3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39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5" y="9236"/>
            <a:ext cx="7506856" cy="455444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976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163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5"/>
            <a:ext cx="9144000" cy="5149689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47520" y="2191579"/>
            <a:ext cx="458268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22" y="130892"/>
            <a:ext cx="1832775" cy="3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1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725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994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3940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5919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038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1175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469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56EC05-7BC1-4257-ACAD-3F103A2D987D}"/>
              </a:ext>
            </a:extLst>
          </p:cNvPr>
          <p:cNvSpPr/>
          <p:nvPr userDrawn="1"/>
        </p:nvSpPr>
        <p:spPr>
          <a:xfrm>
            <a:off x="0" y="0"/>
            <a:ext cx="9144000" cy="485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B85674-CCB7-46D9-95E5-7AE94A967DA4}"/>
              </a:ext>
            </a:extLst>
          </p:cNvPr>
          <p:cNvSpPr/>
          <p:nvPr userDrawn="1"/>
        </p:nvSpPr>
        <p:spPr>
          <a:xfrm>
            <a:off x="1" y="0"/>
            <a:ext cx="7734299" cy="485775"/>
          </a:xfrm>
          <a:prstGeom prst="rect">
            <a:avLst/>
          </a:prstGeom>
          <a:solidFill>
            <a:srgbClr val="FFC81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9CA6A5-6F0C-45CE-ADD4-753D1FE67C81}"/>
              </a:ext>
            </a:extLst>
          </p:cNvPr>
          <p:cNvSpPr/>
          <p:nvPr userDrawn="1"/>
        </p:nvSpPr>
        <p:spPr>
          <a:xfrm>
            <a:off x="-1" y="0"/>
            <a:ext cx="7632701" cy="485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4C5768-8125-4757-8BBB-D1E4C192BEAF}"/>
              </a:ext>
            </a:extLst>
          </p:cNvPr>
          <p:cNvSpPr/>
          <p:nvPr userDrawn="1"/>
        </p:nvSpPr>
        <p:spPr>
          <a:xfrm>
            <a:off x="8429556" y="479728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01282B-C8D1-4C6F-8DEC-D3A85D3787F3}" type="slidenum">
              <a:rPr lang="en-US" sz="90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9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06BB374-93EE-4CFF-B24B-1C82F2E3BE5B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873" y="130893"/>
            <a:ext cx="1277024" cy="2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8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  <p:sldLayoutId id="2147483678" r:id="rId18"/>
    <p:sldLayoutId id="2147483661" r:id="rId19"/>
    <p:sldLayoutId id="2147483679" r:id="rId20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demi/drupal-vm/blob/master/config.yml" TargetMode="External"/><Relationship Id="rId13" Type="http://schemas.openxmlformats.org/officeDocument/2006/relationships/hyperlink" Target="https://evolvingweb.ca/blog/improving-drupal-speed-blackfireio-part-1" TargetMode="External"/><Relationship Id="rId18" Type="http://schemas.openxmlformats.org/officeDocument/2006/relationships/hyperlink" Target="https://github.com/geerlingguy/ansible-role-phpmyadmin" TargetMode="External"/><Relationship Id="rId3" Type="http://schemas.openxmlformats.org/officeDocument/2006/relationships/image" Target="../media/image4.png"/><Relationship Id="rId21" Type="http://schemas.openxmlformats.org/officeDocument/2006/relationships/hyperlink" Target="https://www.ghisler.com/" TargetMode="External"/><Relationship Id="rId7" Type="http://schemas.openxmlformats.org/officeDocument/2006/relationships/hyperlink" Target="https://docs.docker.com/" TargetMode="External"/><Relationship Id="rId12" Type="http://schemas.openxmlformats.org/officeDocument/2006/relationships/hyperlink" Target="https://github.com/geerlingguy/ansible-role-blackfire#requirements" TargetMode="External"/><Relationship Id="rId17" Type="http://schemas.openxmlformats.org/officeDocument/2006/relationships/hyperlink" Target="https://www.drupalvm.com/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github.com/sdemi/drupal-docs/blob/master/visual-studio-code-xdebug.md" TargetMode="External"/><Relationship Id="rId20" Type="http://schemas.openxmlformats.org/officeDocument/2006/relationships/hyperlink" Target="https://appdb.winehq.org/objectManager.php?sClass=version&amp;iId=34093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github.com/geerlingguy/ansible-for-devops" TargetMode="External"/><Relationship Id="rId11" Type="http://schemas.openxmlformats.org/officeDocument/2006/relationships/hyperlink" Target="https://blackfire.io/" TargetMode="External"/><Relationship Id="rId5" Type="http://schemas.openxmlformats.org/officeDocument/2006/relationships/hyperlink" Target="https://www.vagrantup.com/docs" TargetMode="External"/><Relationship Id="rId15" Type="http://schemas.openxmlformats.org/officeDocument/2006/relationships/hyperlink" Target="http://docs.drupalvm.com/en/latest/other/docker/" TargetMode="External"/><Relationship Id="rId10" Type="http://schemas.openxmlformats.org/officeDocument/2006/relationships/hyperlink" Target="https://github.com/sdemi/drupal-docs/blob/master/assets/importdb.php" TargetMode="External"/><Relationship Id="rId19" Type="http://schemas.openxmlformats.org/officeDocument/2006/relationships/hyperlink" Target="https://github.com/sdemi/macos-app-installer" TargetMode="External"/><Relationship Id="rId4" Type="http://schemas.openxmlformats.org/officeDocument/2006/relationships/hyperlink" Target="https://www.virtualbox.org/wiki/Documentation" TargetMode="External"/><Relationship Id="rId9" Type="http://schemas.openxmlformats.org/officeDocument/2006/relationships/hyperlink" Target="https://github.com/sdemi/drupal-vm/blob/master/post-provision.yml" TargetMode="External"/><Relationship Id="rId14" Type="http://schemas.openxmlformats.org/officeDocument/2006/relationships/hyperlink" Target="https://www.drupal.org/project/upgrade_stat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69369E-1B8A-460D-A7F8-751627BDA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493" y="71390"/>
            <a:ext cx="1971950" cy="67636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95830D6-521E-4EEC-AEBA-5BB33EDC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Drupal development environment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95957-CF61-4EB3-B67C-C3BE16E0A3A9}"/>
              </a:ext>
            </a:extLst>
          </p:cNvPr>
          <p:cNvSpPr txBox="1"/>
          <p:nvPr/>
        </p:nvSpPr>
        <p:spPr>
          <a:xfrm>
            <a:off x="228600" y="1092886"/>
            <a:ext cx="76618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Installation: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VirtualBox</a:t>
            </a:r>
            <a:r>
              <a:rPr lang="en-US" dirty="0"/>
              <a:t> + </a:t>
            </a:r>
            <a:r>
              <a:rPr lang="en-US" dirty="0">
                <a:hlinkClick r:id="rId5"/>
              </a:rPr>
              <a:t>Vagrant</a:t>
            </a:r>
            <a:r>
              <a:rPr lang="en-US" dirty="0"/>
              <a:t> + </a:t>
            </a:r>
            <a:r>
              <a:rPr lang="en-US" dirty="0">
                <a:hlinkClick r:id="rId6"/>
              </a:rPr>
              <a:t>Ansible</a:t>
            </a:r>
            <a:r>
              <a:rPr lang="en-US" dirty="0"/>
              <a:t> (or </a:t>
            </a:r>
            <a:r>
              <a:rPr lang="en-US" dirty="0">
                <a:hlinkClick r:id="rId7"/>
              </a:rPr>
              <a:t>Docker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Running the VM:</a:t>
            </a:r>
            <a:r>
              <a:rPr lang="en-US" dirty="0"/>
              <a:t> vagrant up, vagrant provision, vagrant </a:t>
            </a:r>
            <a:r>
              <a:rPr lang="en-US" dirty="0" err="1"/>
              <a:t>ssh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Custom config: </a:t>
            </a:r>
            <a:r>
              <a:rPr lang="en-US" dirty="0">
                <a:hlinkClick r:id="rId8"/>
              </a:rPr>
              <a:t>config.yml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post-</a:t>
            </a:r>
            <a:r>
              <a:rPr lang="en-US" dirty="0" err="1">
                <a:hlinkClick r:id="rId9"/>
              </a:rPr>
              <a:t>provision.yml</a:t>
            </a:r>
            <a:r>
              <a:rPr lang="en-US" dirty="0"/>
              <a:t>, </a:t>
            </a:r>
            <a:r>
              <a:rPr lang="en-US" dirty="0">
                <a:hlinkClick r:id="rId10"/>
              </a:rPr>
              <a:t>importdb.php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Cool services: </a:t>
            </a:r>
            <a:r>
              <a:rPr lang="en-US" dirty="0">
                <a:hlinkClick r:id="rId11"/>
              </a:rPr>
              <a:t>Blackfire.io</a:t>
            </a:r>
            <a:r>
              <a:rPr lang="en-US" dirty="0"/>
              <a:t> profiler </a:t>
            </a:r>
            <a:r>
              <a:rPr lang="en-US" dirty="0">
                <a:hlinkClick r:id="rId12"/>
              </a:rPr>
              <a:t>installation</a:t>
            </a:r>
            <a:r>
              <a:rPr lang="en-US" dirty="0"/>
              <a:t> and </a:t>
            </a:r>
            <a:r>
              <a:rPr lang="en-US" dirty="0">
                <a:hlinkClick r:id="rId13"/>
              </a:rPr>
              <a:t>guide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Drupal 9 preparation</a:t>
            </a:r>
            <a:r>
              <a:rPr lang="en-US" dirty="0"/>
              <a:t>: </a:t>
            </a:r>
            <a:r>
              <a:rPr lang="en-US" dirty="0">
                <a:hlinkClick r:id="rId14"/>
              </a:rPr>
              <a:t>Upgrade Status</a:t>
            </a:r>
            <a:r>
              <a:rPr lang="en-US" dirty="0"/>
              <a:t>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Future To-do [May]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5"/>
              </a:rPr>
              <a:t>Docker installation</a:t>
            </a:r>
            <a:r>
              <a:rPr lang="en-US" dirty="0"/>
              <a:t> (compatible with Cognizant?)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6"/>
              </a:rPr>
              <a:t>xDebug in Visual Code Studio</a:t>
            </a:r>
            <a:r>
              <a:rPr lang="en-US" dirty="0"/>
              <a:t> with </a:t>
            </a:r>
            <a:r>
              <a:rPr lang="en-US" dirty="0" err="1">
                <a:hlinkClick r:id="rId17"/>
              </a:rPr>
              <a:t>DrupalVM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[✓] </a:t>
            </a:r>
            <a:r>
              <a:rPr lang="en-US" dirty="0">
                <a:hlinkClick r:id="rId18"/>
              </a:rPr>
              <a:t>Install phpMyAdmin</a:t>
            </a:r>
            <a:r>
              <a:rPr lang="en-US" dirty="0"/>
              <a:t> with </a:t>
            </a:r>
            <a:r>
              <a:rPr lang="en-US" dirty="0" err="1">
                <a:hlinkClick r:id="rId17"/>
              </a:rPr>
              <a:t>DrupalVM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Side Projects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9"/>
              </a:rPr>
              <a:t>MacOS installation script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0"/>
              </a:rPr>
              <a:t>Wine 64 bit</a:t>
            </a:r>
            <a:r>
              <a:rPr lang="en-US" dirty="0"/>
              <a:t> for </a:t>
            </a:r>
            <a:r>
              <a:rPr lang="en-US" dirty="0">
                <a:hlinkClick r:id="rId21"/>
              </a:rPr>
              <a:t>Total Commander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D6225D-CEF1-4652-A2C1-90BF3CBA8DE8}"/>
              </a:ext>
            </a:extLst>
          </p:cNvPr>
          <p:cNvSpPr txBox="1"/>
          <p:nvPr/>
        </p:nvSpPr>
        <p:spPr>
          <a:xfrm>
            <a:off x="6958484" y="718062"/>
            <a:ext cx="186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7"/>
              </a:rPr>
              <a:t>drupalvm.com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91994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verage_x0020_Criticality_x0020_Score xmlns="c1d8393f-881d-44df-a138-296800d0a68f">0</Average_x0020_Criticality_x0020_Score>
    <Terms_x0020__x0026__x0020_Conditions xmlns="c1d8393f-881d-44df-a138-296800d0a68f">
      <Value>I hereby confirm that this document does not contain any Cognizant/Customer confidential content and has been shared only with the appropriate audience.</Value>
    </Terms_x0020__x0026__x0020_Conditions>
    <c15f9932129f4332bb6767df2e5384cc xmlns="c1d8393f-881d-44df-a138-296800d0a68f">
      <Terms xmlns="http://schemas.microsoft.com/office/infopath/2007/PartnerControls"/>
    </c15f9932129f4332bb6767df2e5384cc>
    <hb876345a6a14ba7b3861d786883064a xmlns="c1d8393f-881d-44df-a138-296800d0a68f">
      <Terms xmlns="http://schemas.microsoft.com/office/infopath/2007/PartnerControls"/>
    </hb876345a6a14ba7b3861d786883064a>
    <f69a407db84b41fe999c82f7217a9546 xmlns="c1d8393f-881d-44df-a138-296800d0a68f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Manufacturing ＆ Logistics</TermName>
          <TermId xmlns="http://schemas.microsoft.com/office/infopath/2007/PartnerControls">7c3e5376-dfd0-430d-95f7-4d2bf68f610a</TermId>
        </TermInfo>
      </Terms>
    </f69a407db84b41fe999c82f7217a9546>
    <Restriction xmlns="c1d8393f-881d-44df-a138-296800d0a68f"/>
    <f94d7d8ee5f14516863c9b52a267b0fe xmlns="c1d8393f-881d-44df-a138-296800d0a68f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Manufacturing</TermName>
          <TermId xmlns="http://schemas.microsoft.com/office/infopath/2007/PartnerControls">e7fcfe3a-021e-4471-b991-dd4a6d956555</TermId>
        </TermInfo>
      </Terms>
    </f94d7d8ee5f14516863c9b52a267b0fe>
    <Iscertified xmlns="c1d8393f-881d-44df-a138-296800d0a68f">No</Iscertified>
    <Approved_x0020_By xmlns="c1d8393f-881d-44df-a138-296800d0a68f">
      <UserInfo>
        <DisplayName>Arumugam, Arun (Cognizant)</DisplayName>
        <AccountId>519</AccountId>
        <AccountType/>
      </UserInfo>
    </Approved_x0020_By>
    <Approved_x0020_Date xmlns="c1d8393f-881d-44df-a138-296800d0a68f">2016-10-04T04:48:52+00:00</Approved_x0020_Date>
    <Description_x0020_of_x0020_the_x0020_Asset xmlns="c1d8393f-881d-44df-a138-296800d0a68f" xsi:nil="true"/>
    <Proposal_x0020_type xmlns="c1d8393f-881d-44df-a138-296800d0a68f"/>
    <Confidentiality xmlns="c1d8393f-881d-44df-a138-296800d0a68f"/>
    <Will_x0020_our_x0020_competitors_x0020_be_x0020_interested_x0020_in_x0020_acquiring_x0020_the_x0020_information_x0020_shared_x0020_in_x0020_this_x0020_document_x003f_ xmlns="c1d8393f-881d-44df-a138-296800d0a68f"/>
    <Criticality xmlns="c1d8393f-881d-44df-a138-296800d0a68f">C2</Criticality>
    <If_x0020_this_x0020_document_x0020_is_x0020_leaked_x002f_lost_x002c__x0020_could_x0020_there_x0020_be_x0020_loss_x0020_of_x0020_Cognizant_x0020_Trade_x0020_Secret_x0020__x002f__x0020_Patent_x0020_Protection_x003f_ xmlns="c1d8393f-881d-44df-a138-296800d0a68f"/>
    <TaxCatchAll xmlns="c1d8393f-881d-44df-a138-296800d0a68f">
      <Value>75</Value>
      <Value>60</Value>
      <Value>38</Value>
    </TaxCatchAll>
    <ib85e6acc1b94dec9b61ff6d63270eaf xmlns="c1d8393f-881d-44df-a138-296800d0a68f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North America</TermName>
          <TermId xmlns="http://schemas.microsoft.com/office/infopath/2007/PartnerControls">98c970fe-1bd9-4a77-a6ed-8e8051d48f14</TermId>
        </TermInfo>
      </Terms>
    </ib85e6acc1b94dec9b61ff6d63270eaf>
    <If_x0020_this_x0020_document_x0020_is_x0020_leaked_x002f_lost_x002c__x0020_could_x0020_there_x0020_be_x0020_loss_x0020_of_x0020_sales_x0020_or_x0020_customer_x0020_confidence_x003f_ xmlns="c1d8393f-881d-44df-a138-296800d0a68f"/>
    <Asset_x0020_Owner xmlns="c1d8393f-881d-44df-a138-296800d0a68f">
      <UserInfo>
        <DisplayName>i:0#.w|cts\579905</DisplayName>
        <AccountId>519</AccountId>
        <AccountType/>
      </UserInfo>
    </Asset_x0020_Owner>
    <i023b54c6e5841b5b063980849782551 xmlns="c1d8393f-881d-44df-a138-296800d0a68f">
      <Terms xmlns="http://schemas.microsoft.com/office/infopath/2007/PartnerControls"/>
    </i023b54c6e5841b5b063980849782551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lient Proposal" ma:contentTypeID="0x01010079E7E4C293038D4A89E538EA1F17ABA600CAA5DB0A4AD8CC448D51C2731C6520C8" ma:contentTypeVersion="8" ma:contentTypeDescription="" ma:contentTypeScope="" ma:versionID="1ceffbae057f25b68758726d7f469f12">
  <xsd:schema xmlns:xsd="http://www.w3.org/2001/XMLSchema" xmlns:xs="http://www.w3.org/2001/XMLSchema" xmlns:p="http://schemas.microsoft.com/office/2006/metadata/properties" xmlns:ns2="c1d8393f-881d-44df-a138-296800d0a68f" targetNamespace="http://schemas.microsoft.com/office/2006/metadata/properties" ma:root="true" ma:fieldsID="00a9178f42ae51c96e1a344305f27b22" ns2:_="">
    <xsd:import namespace="c1d8393f-881d-44df-a138-296800d0a68f"/>
    <xsd:element name="properties">
      <xsd:complexType>
        <xsd:sequence>
          <xsd:element name="documentManagement">
            <xsd:complexType>
              <xsd:all>
                <xsd:element ref="ns2:Asset_x0020_Owner"/>
                <xsd:element ref="ns2:Confidentiality"/>
                <xsd:element ref="ns2:Restriction"/>
                <xsd:element ref="ns2:Description_x0020_of_x0020_the_x0020_Asset" minOccurs="0"/>
                <xsd:element ref="ns2:Proposal_x0020_type"/>
                <xsd:element ref="ns2:Iscertified" minOccurs="0"/>
                <xsd:element ref="ns2:If_x0020_this_x0020_document_x0020_is_x0020_leaked_x002f_lost_x002c__x0020_could_x0020_there_x0020_be_x0020_loss_x0020_of_x0020_Cognizant_x0020_Trade_x0020_Secret_x0020__x002f__x0020_Patent_x0020_Protection_x003f_"/>
                <xsd:element ref="ns2:If_x0020_this_x0020_document_x0020_is_x0020_leaked_x002f_lost_x002c__x0020_could_x0020_there_x0020_be_x0020_loss_x0020_of_x0020_sales_x0020_or_x0020_customer_x0020_confidence_x003f_"/>
                <xsd:element ref="ns2:Will_x0020_our_x0020_competitors_x0020_be_x0020_interested_x0020_in_x0020_acquiring_x0020_the_x0020_information_x0020_shared_x0020_in_x0020_this_x0020_document_x003f_"/>
                <xsd:element ref="ns2:Terms_x0020__x0026__x0020_Conditions" minOccurs="0"/>
                <xsd:element ref="ns2:Approved_x0020_By" minOccurs="0"/>
                <xsd:element ref="ns2:Approved_x0020_Date" minOccurs="0"/>
                <xsd:element ref="ns2:Average_x0020_Criticality_x0020_Score" minOccurs="0"/>
                <xsd:element ref="ns2:Criticality" minOccurs="0"/>
                <xsd:element ref="ns2:c15f9932129f4332bb6767df2e5384cc" minOccurs="0"/>
                <xsd:element ref="ns2:f94d7d8ee5f14516863c9b52a267b0fe" minOccurs="0"/>
                <xsd:element ref="ns2:hb876345a6a14ba7b3861d786883064a" minOccurs="0"/>
                <xsd:element ref="ns2:TaxCatchAll" minOccurs="0"/>
                <xsd:element ref="ns2:TaxCatchAllLabel" minOccurs="0"/>
                <xsd:element ref="ns2:f69a407db84b41fe999c82f7217a9546" minOccurs="0"/>
                <xsd:element ref="ns2:ib85e6acc1b94dec9b61ff6d63270eaf" minOccurs="0"/>
                <xsd:element ref="ns2:i023b54c6e5841b5b06398084978255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8393f-881d-44df-a138-296800d0a68f" elementFormDefault="qualified">
    <xsd:import namespace="http://schemas.microsoft.com/office/2006/documentManagement/types"/>
    <xsd:import namespace="http://schemas.microsoft.com/office/infopath/2007/PartnerControls"/>
    <xsd:element name="Asset_x0020_Owner" ma:index="2" ma:displayName="Asset Owner" ma:list="UserInfo" ma:SearchPeopleOnly="false" ma:SharePointGroup="0" ma:internalName="Asset_x0020_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nfidentiality" ma:index="3" ma:displayName="Confidentiality" ma:default="Cognizant Confidential" ma:format="Dropdown" ma:internalName="Confidentiality">
      <xsd:simpleType>
        <xsd:restriction base="dms:Choice">
          <xsd:enumeration value="Cognizant Confidential"/>
          <xsd:enumeration value="Available for Distribution"/>
        </xsd:restriction>
      </xsd:simpleType>
    </xsd:element>
    <xsd:element name="Restriction" ma:index="4" ma:displayName="Restriction" ma:default="BD Space Restricted" ma:format="Dropdown" ma:internalName="Restriction">
      <xsd:simpleType>
        <xsd:restriction base="dms:Choice">
          <xsd:enumeration value="BD Space Restricted"/>
        </xsd:restriction>
      </xsd:simpleType>
    </xsd:element>
    <xsd:element name="Description_x0020_of_x0020_the_x0020_Asset" ma:index="5" nillable="true" ma:displayName="Description of the Asset" ma:internalName="Description_x0020_of_x0020_the_x0020_Asset">
      <xsd:simpleType>
        <xsd:restriction base="dms:Note">
          <xsd:maxLength value="255"/>
        </xsd:restriction>
      </xsd:simpleType>
    </xsd:element>
    <xsd:element name="Proposal_x0020_type" ma:index="8" ma:displayName="Proposal type" ma:default="RFP" ma:format="Dropdown" ma:internalName="Proposal_x0020_type" ma:readOnly="false">
      <xsd:simpleType>
        <xsd:restriction base="dms:Choice">
          <xsd:enumeration value="RFP"/>
          <xsd:enumeration value="RFI"/>
          <xsd:enumeration value="RFQ"/>
          <xsd:enumeration value="EOI"/>
        </xsd:restriction>
      </xsd:simpleType>
    </xsd:element>
    <xsd:element name="Iscertified" ma:index="13" nillable="true" ma:displayName="Iscertified" ma:default="No" ma:description="To be updated by the KM Champions and BU Leadership" ma:format="Dropdown" ma:internalName="Iscertified">
      <xsd:simpleType>
        <xsd:restriction base="dms:Choice">
          <xsd:enumeration value="Yes"/>
          <xsd:enumeration value="No"/>
        </xsd:restriction>
      </xsd:simpleType>
    </xsd:element>
    <xsd:element name="If_x0020_this_x0020_document_x0020_is_x0020_leaked_x002f_lost_x002c__x0020_could_x0020_there_x0020_be_x0020_loss_x0020_of_x0020_Cognizant_x0020_Trade_x0020_Secret_x0020__x002f__x0020_Patent_x0020_Protection_x003f_" ma:index="14" ma:displayName="If this document is leaked/lost, could there be loss of Cognizant Trade Secret / Patent Protection?" ma:default="Little or no chance" ma:format="Dropdown" ma:internalName="If_x0020_this_x0020_document_x0020_is_x0020_leaked_x002F_lost_x002C__x0020_could_x0020_there_x0020_be_x0020_loss_x0020_of_x0020_Cognizant_x0020_Trade_x0020_Secret_x0020__x002F__x0020_Patent_x0020_Protection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If_x0020_this_x0020_document_x0020_is_x0020_leaked_x002f_lost_x002c__x0020_could_x0020_there_x0020_be_x0020_loss_x0020_of_x0020_sales_x0020_or_x0020_customer_x0020_confidence_x003f_" ma:index="15" ma:displayName="If this document is leaked/lost, could there be loss of sales or customer confidence?" ma:default="Little or no chance" ma:format="Dropdown" ma:internalName="If_x0020_this_x0020_document_x0020_is_x0020_leaked_x002F_lost_x002C__x0020_could_x0020_there_x0020_be_x0020_loss_x0020_of_x0020_sales_x0020_or_x0020_customer_x0020_confidence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Will_x0020_our_x0020_competitors_x0020_be_x0020_interested_x0020_in_x0020_acquiring_x0020_the_x0020_information_x0020_shared_x0020_in_x0020_this_x0020_document_x003f_" ma:index="16" ma:displayName="Will our competitors be interested in acquiring the information shared in this document?" ma:default="Little or no chance" ma:format="Dropdown" ma:internalName="Will_x0020_our_x0020_competitors_x0020_be_x0020_interested_x0020_in_x0020_acquiring_x0020_the_x0020_information_x0020_shared_x0020_in_x0020_this_x0020_document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Terms_x0020__x0026__x0020_Conditions" ma:index="17" nillable="true" ma:displayName="Terms &amp; Conditions" ma:default="I hereby confirm that this document does not contain any Cognizant/Customer confidential content and has been shared only with the appropriate audience." ma:internalName="Terms_x0020__x0026__x0020_Conditions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 hereby confirm that this document does not contain any Cognizant/Customer confidential content and has been shared only with the appropriate audience."/>
                  </xsd:restriction>
                </xsd:simpleType>
              </xsd:element>
            </xsd:sequence>
          </xsd:extension>
        </xsd:complexContent>
      </xsd:complexType>
    </xsd:element>
    <xsd:element name="Approved_x0020_By" ma:index="18" nillable="true" ma:displayName="Approved By" ma:list="UserInfo" ma:SharePointGroup="0" ma:internalName="Approv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ed_x0020_Date" ma:index="19" nillable="true" ma:displayName="Approved Date" ma:format="DateOnly" ma:internalName="Approved_x0020_Date">
      <xsd:simpleType>
        <xsd:restriction base="dms:DateTime"/>
      </xsd:simpleType>
    </xsd:element>
    <xsd:element name="Average_x0020_Criticality_x0020_Score" ma:index="20" nillable="true" ma:displayName="Average Criticality Score" ma:decimals="2" ma:internalName="Average_x0020_Criticality_x0020_Score">
      <xsd:simpleType>
        <xsd:restriction base="dms:Number"/>
      </xsd:simpleType>
    </xsd:element>
    <xsd:element name="Criticality" ma:index="21" nillable="true" ma:displayName="Criticality" ma:format="Dropdown" ma:internalName="Criticality">
      <xsd:simpleType>
        <xsd:restriction base="dms:Choice">
          <xsd:enumeration value="C1"/>
          <xsd:enumeration value="C2"/>
          <xsd:enumeration value="C3"/>
          <xsd:enumeration value="C4"/>
        </xsd:restriction>
      </xsd:simpleType>
    </xsd:element>
    <xsd:element name="c15f9932129f4332bb6767df2e5384cc" ma:index="23" nillable="true" ma:taxonomy="true" ma:internalName="c15f9932129f4332bb6767df2e5384cc" ma:taxonomyFieldName="Practice_x0020_Sub_x0020_Service_x0020_Offering" ma:displayName="Practice Sub Service Offering" ma:default="" ma:fieldId="{c15f9932-129f-4332-bb67-67df2e5384cc}" ma:taxonomyMulti="true" ma:sspId="da2a8d6e-eaef-4067-bfde-2a78757b0a8e" ma:termSetId="fdb79835-b870-47c9-a7ad-9622468c05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94d7d8ee5f14516863c9b52a267b0fe" ma:index="24" ma:taxonomy="true" ma:internalName="f94d7d8ee5f14516863c9b52a267b0fe" ma:taxonomyFieldName="Domain" ma:displayName="Domain" ma:readOnly="false" ma:default="" ma:fieldId="{f94d7d8e-e5f1-4516-863c-9b52a267b0fe}" ma:taxonomyMulti="true" ma:sspId="da2a8d6e-eaef-4067-bfde-2a78757b0a8e" ma:termSetId="8e044e76-0daf-4810-a4ec-afa3f341d26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b876345a6a14ba7b3861d786883064a" ma:index="25" nillable="true" ma:taxonomy="true" ma:internalName="hb876345a6a14ba7b3861d786883064a" ma:taxonomyFieldName="Customer" ma:displayName="Customer" ma:default="" ma:fieldId="{1b876345-a6a1-4ba7-b386-1d786883064a}" ma:taxonomyMulti="true" ma:sspId="da2a8d6e-eaef-4067-bfde-2a78757b0a8e" ma:termSetId="f1c13601-ec67-49d1-b486-ff37fb5a86c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6" nillable="true" ma:displayName="Taxonomy Catch All Column" ma:hidden="true" ma:list="{55a7d7ae-e5da-4ee6-8a00-d54945c258ac}" ma:internalName="TaxCatchAll" ma:showField="CatchAllData" ma:web="c1d8393f-881d-44df-a138-296800d0a6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7" nillable="true" ma:displayName="Taxonomy Catch All Column1" ma:hidden="true" ma:list="{55a7d7ae-e5da-4ee6-8a00-d54945c258ac}" ma:internalName="TaxCatchAllLabel" ma:readOnly="true" ma:showField="CatchAllDataLabel" ma:web="c1d8393f-881d-44df-a138-296800d0a6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f69a407db84b41fe999c82f7217a9546" ma:index="29" ma:taxonomy="true" ma:internalName="f69a407db84b41fe999c82f7217a9546" ma:taxonomyFieldName="Industry" ma:displayName="Industry" ma:readOnly="false" ma:default="" ma:fieldId="{f69a407d-b84b-41fe-999c-82f7217a9546}" ma:taxonomyMulti="true" ma:sspId="da2a8d6e-eaef-4067-bfde-2a78757b0a8e" ma:termSetId="ab324119-2a3c-45c7-81c8-935d6ddfd9f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b85e6acc1b94dec9b61ff6d63270eaf" ma:index="32" ma:taxonomy="true" ma:internalName="ib85e6acc1b94dec9b61ff6d63270eaf" ma:taxonomyFieldName="Region" ma:displayName="Region" ma:readOnly="false" ma:default="" ma:fieldId="{2b85e6ac-c1b9-4dec-9b61-ff6d63270eaf}" ma:taxonomyMulti="true" ma:sspId="da2a8d6e-eaef-4067-bfde-2a78757b0a8e" ma:termSetId="97ba27e3-e690-495c-baf4-49565bcc580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023b54c6e5841b5b063980849782551" ma:index="35" nillable="true" ma:taxonomy="true" ma:internalName="i023b54c6e5841b5b063980849782551" ma:taxonomyFieldName="Practice_x0020_Service_x0020_Offering" ma:displayName="Practice Service Offering" ma:default="" ma:fieldId="{2023b54c-6e58-41b5-b063-980849782551}" ma:taxonomyMulti="true" ma:sspId="da2a8d6e-eaef-4067-bfde-2a78757b0a8e" ma:termSetId="72919cfb-480b-4d4e-9a59-403ac48e95a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3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5454D-0188-48BB-9E49-CCAC2A38C69F}">
  <ds:schemaRefs>
    <ds:schemaRef ds:uri="c1d8393f-881d-44df-a138-296800d0a68f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AD633EC-FD12-4F60-BC85-21CACB6D33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9693CF-CC46-432F-A435-78D55AD9CF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8393f-881d-44df-a138-296800d0a6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19185</TotalTime>
  <Words>309</Words>
  <Application>Microsoft Macintosh PowerPoint</Application>
  <PresentationFormat>On-screen Show (16:9)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Wisp</vt:lpstr>
      <vt:lpstr>Drupal development environment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Drupal?</dc:title>
  <dc:creator>269535</dc:creator>
  <cp:lastModifiedBy>Microsoft Office User</cp:lastModifiedBy>
  <cp:revision>927</cp:revision>
  <dcterms:created xsi:type="dcterms:W3CDTF">2015-04-02T07:32:40Z</dcterms:created>
  <dcterms:modified xsi:type="dcterms:W3CDTF">2020-06-11T04:40:46Z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0x01010079E7E4C293038D4A89E538EA1F17ABA600CAA5DB0A4AD8CC448D51C2731C6520C8</vt:lpwstr>
  </property>
  <property fmtid="{D5CDD505-2E9C-101B-9397-08002B2CF9AE}" pid="3" name="Practice Sub Service Offering">
    <vt:lpwstr/>
  </property>
  <property fmtid="{D5CDD505-2E9C-101B-9397-08002B2CF9AE}" pid="4" name="Region">
    <vt:lpwstr>75;#North America|98c970fe-1bd9-4a77-a6ed-8e8051d48f14</vt:lpwstr>
  </property>
  <property fmtid="{D5CDD505-2E9C-101B-9397-08002B2CF9AE}" pid="5" name="Industry">
    <vt:lpwstr>38;#Manufacturing ＆ Logistics|7c3e5376-dfd0-430d-95f7-4d2bf68f610a</vt:lpwstr>
  </property>
  <property fmtid="{D5CDD505-2E9C-101B-9397-08002B2CF9AE}" pid="6" name="Practice Service Offering">
    <vt:lpwstr/>
  </property>
  <property fmtid="{D5CDD505-2E9C-101B-9397-08002B2CF9AE}" pid="7" name="Domain">
    <vt:lpwstr>60;#Manufacturing|e7fcfe3a-021e-4471-b991-dd4a6d956555</vt:lpwstr>
  </property>
  <property fmtid="{D5CDD505-2E9C-101B-9397-08002B2CF9AE}" pid="8" name="Customer">
    <vt:lpwstr/>
  </property>
  <property fmtid="{D5CDD505-2E9C-101B-9397-08002B2CF9AE}" pid="9" name="WorkflowChangePath">
    <vt:lpwstr>46b58f53-07f2-4db0-b8ef-fb5c4639c9c2,4;46b58f53-07f2-4db0-b8ef-fb5c4639c9c2,4;46b58f53-07f2-4db0-b8ef-fb5c4639c9c2,5;46b58f53-07f2-4db0-b8ef-fb5c4639c9c2,5;46b58f53-07f2-4db0-b8ef-fb5c4639c9c2,6;</vt:lpwstr>
  </property>
</Properties>
</file>