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4"/>
  </p:sldMasterIdLst>
  <p:notesMasterIdLst>
    <p:notesMasterId r:id="rId6"/>
  </p:notesMasterIdLst>
  <p:handoutMasterIdLst>
    <p:handoutMasterId r:id="rId7"/>
  </p:handoutMasterIdLst>
  <p:sldIdLst>
    <p:sldId id="48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Ram Chandru" initials="BRC" lastIdx="1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3300"/>
    <a:srgbClr val="5B9BD5"/>
    <a:srgbClr val="FFFFFF"/>
    <a:srgbClr val="FFC81F"/>
    <a:srgbClr val="70AD47"/>
    <a:srgbClr val="00B0F0"/>
    <a:srgbClr val="E9F4D2"/>
    <a:srgbClr val="1F1F1F"/>
    <a:srgbClr val="108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8" autoAdjust="0"/>
    <p:restoredTop sz="84303" autoAdjust="0"/>
  </p:normalViewPr>
  <p:slideViewPr>
    <p:cSldViewPr snapToGrid="0">
      <p:cViewPr varScale="1">
        <p:scale>
          <a:sx n="201" d="100"/>
          <a:sy n="201" d="100"/>
        </p:scale>
        <p:origin x="480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187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244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912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700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9507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9331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0032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8053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514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96541"/>
            <a:ext cx="8740775" cy="39409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638" y="5005387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586157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7" y="0"/>
            <a:ext cx="9153017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906845" y="4915646"/>
            <a:ext cx="3218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0" latinLnBrk="0" hangingPunct="0">
              <a:defRPr/>
            </a:pPr>
            <a:r>
              <a:rPr lang="en-US" sz="80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2017,  Cognizant Technology Solutions. All Rights Reserved.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309575" y="2571750"/>
            <a:ext cx="32065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22" y="130892"/>
            <a:ext cx="1832775" cy="3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39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5" y="9236"/>
            <a:ext cx="7506856" cy="455444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76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163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5"/>
            <a:ext cx="9144000" cy="5149689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47520" y="2191579"/>
            <a:ext cx="458268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22" y="130892"/>
            <a:ext cx="1832775" cy="3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725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994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394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591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038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1175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69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56EC05-7BC1-4257-ACAD-3F103A2D987D}"/>
              </a:ext>
            </a:extLst>
          </p:cNvPr>
          <p:cNvSpPr/>
          <p:nvPr userDrawn="1"/>
        </p:nvSpPr>
        <p:spPr>
          <a:xfrm>
            <a:off x="0" y="0"/>
            <a:ext cx="9144000" cy="485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B85674-CCB7-46D9-95E5-7AE94A967DA4}"/>
              </a:ext>
            </a:extLst>
          </p:cNvPr>
          <p:cNvSpPr/>
          <p:nvPr userDrawn="1"/>
        </p:nvSpPr>
        <p:spPr>
          <a:xfrm>
            <a:off x="1" y="0"/>
            <a:ext cx="7734299" cy="485775"/>
          </a:xfrm>
          <a:prstGeom prst="rect">
            <a:avLst/>
          </a:prstGeom>
          <a:solidFill>
            <a:srgbClr val="FFC81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9CA6A5-6F0C-45CE-ADD4-753D1FE67C81}"/>
              </a:ext>
            </a:extLst>
          </p:cNvPr>
          <p:cNvSpPr/>
          <p:nvPr userDrawn="1"/>
        </p:nvSpPr>
        <p:spPr>
          <a:xfrm>
            <a:off x="-1" y="0"/>
            <a:ext cx="7632701" cy="485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4C5768-8125-4757-8BBB-D1E4C192BEAF}"/>
              </a:ext>
            </a:extLst>
          </p:cNvPr>
          <p:cNvSpPr/>
          <p:nvPr userDrawn="1"/>
        </p:nvSpPr>
        <p:spPr>
          <a:xfrm>
            <a:off x="8429556" y="479728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01282B-C8D1-4C6F-8DEC-D3A85D3787F3}" type="slidenum">
              <a:rPr lang="en-US" sz="90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9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06BB374-93EE-4CFF-B24B-1C82F2E3BE5B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73" y="130893"/>
            <a:ext cx="1277024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8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678" r:id="rId18"/>
    <p:sldLayoutId id="2147483661" r:id="rId19"/>
    <p:sldLayoutId id="2147483679" r:id="rId20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3104810" y="950710"/>
            <a:ext cx="2400225" cy="312122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60649" y="1036261"/>
            <a:ext cx="1076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Drupal 8 Core</a:t>
            </a:r>
          </a:p>
        </p:txBody>
      </p:sp>
      <p:cxnSp>
        <p:nvCxnSpPr>
          <p:cNvPr id="48" name="Straight Arrow Connector 47"/>
          <p:cNvCxnSpPr>
            <a:cxnSpLocks/>
            <a:endCxn id="25" idx="1"/>
          </p:cNvCxnSpPr>
          <p:nvPr/>
        </p:nvCxnSpPr>
        <p:spPr>
          <a:xfrm flipV="1">
            <a:off x="5523929" y="1880613"/>
            <a:ext cx="766924" cy="109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61" idx="1"/>
          </p:cNvCxnSpPr>
          <p:nvPr/>
        </p:nvCxnSpPr>
        <p:spPr>
          <a:xfrm>
            <a:off x="5516293" y="2974507"/>
            <a:ext cx="1018625" cy="86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60995"/>
            <a:ext cx="8534400" cy="514350"/>
          </a:xfrm>
          <a:extLst/>
        </p:spPr>
        <p:txBody>
          <a:bodyPr vert="horz" lIns="91428" tIns="45714" rIns="91428" bIns="45714" rtlCol="0"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en-US" sz="2400" spc="-100" dirty="0">
                <a:solidFill>
                  <a:schemeClr val="bg2">
                    <a:lumMod val="10000"/>
                  </a:schemeClr>
                </a:solidFill>
              </a:rPr>
              <a:t>Drupal </a:t>
            </a:r>
            <a:r>
              <a:rPr lang="en-GB" altLang="en-US" sz="2400" spc="-100" dirty="0">
                <a:solidFill>
                  <a:schemeClr val="bg2">
                    <a:lumMod val="10000"/>
                  </a:schemeClr>
                </a:solidFill>
                <a:cs typeface="+mj-cs"/>
              </a:rPr>
              <a:t>Architecture</a:t>
            </a:r>
            <a:endParaRPr lang="en-GB" altLang="en-US" sz="2400" kern="1200" spc="-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F1514A-500B-4157-8B94-846AE9B053F9}"/>
              </a:ext>
            </a:extLst>
          </p:cNvPr>
          <p:cNvSpPr/>
          <p:nvPr/>
        </p:nvSpPr>
        <p:spPr>
          <a:xfrm>
            <a:off x="3265463" y="1966311"/>
            <a:ext cx="2080756" cy="5101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Symphony PHP Framework for Web 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935AB-9A06-487D-AEE8-F54439D64717}"/>
              </a:ext>
            </a:extLst>
          </p:cNvPr>
          <p:cNvSpPr/>
          <p:nvPr/>
        </p:nvSpPr>
        <p:spPr>
          <a:xfrm>
            <a:off x="3265462" y="2516893"/>
            <a:ext cx="2080756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Symphony components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A13C5-E396-42E7-AC32-981867E6C2AA}"/>
              </a:ext>
            </a:extLst>
          </p:cNvPr>
          <p:cNvSpPr/>
          <p:nvPr/>
        </p:nvSpPr>
        <p:spPr>
          <a:xfrm>
            <a:off x="3265463" y="2836089"/>
            <a:ext cx="2080755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Drupal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F3739F-32D0-4DB0-B59C-C1B558BA7771}"/>
              </a:ext>
            </a:extLst>
          </p:cNvPr>
          <p:cNvSpPr/>
          <p:nvPr/>
        </p:nvSpPr>
        <p:spPr>
          <a:xfrm>
            <a:off x="3260649" y="3155285"/>
            <a:ext cx="2080755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Drupal core modules</a:t>
            </a:r>
          </a:p>
        </p:txBody>
      </p:sp>
      <p:sp>
        <p:nvSpPr>
          <p:cNvPr id="25" name="Rounded Rectangle 36">
            <a:extLst>
              <a:ext uri="{FF2B5EF4-FFF2-40B4-BE49-F238E27FC236}">
                <a16:creationId xmlns:a16="http://schemas.microsoft.com/office/drawing/2014/main" id="{34853FCF-3BD3-4B28-B26F-9C2F66E54DAF}"/>
              </a:ext>
            </a:extLst>
          </p:cNvPr>
          <p:cNvSpPr/>
          <p:nvPr/>
        </p:nvSpPr>
        <p:spPr>
          <a:xfrm>
            <a:off x="6290853" y="672981"/>
            <a:ext cx="2537816" cy="241526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FF6988-8905-4185-920C-1D75E79B5AC5}"/>
              </a:ext>
            </a:extLst>
          </p:cNvPr>
          <p:cNvSpPr/>
          <p:nvPr/>
        </p:nvSpPr>
        <p:spPr>
          <a:xfrm>
            <a:off x="6425338" y="1014008"/>
            <a:ext cx="2218600" cy="251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SendGrid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4B5C3C-9C68-45C4-AFB7-91642C9489DA}"/>
              </a:ext>
            </a:extLst>
          </p:cNvPr>
          <p:cNvSpPr/>
          <p:nvPr/>
        </p:nvSpPr>
        <p:spPr>
          <a:xfrm>
            <a:off x="6420521" y="1320870"/>
            <a:ext cx="2218599" cy="27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E1A6A0-9C3B-4446-B409-3CDD457FC79E}"/>
              </a:ext>
            </a:extLst>
          </p:cNvPr>
          <p:cNvSpPr/>
          <p:nvPr/>
        </p:nvSpPr>
        <p:spPr>
          <a:xfrm>
            <a:off x="6420523" y="1636432"/>
            <a:ext cx="2218597" cy="27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SimpleSAMLphp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55DAC2-1BCD-48CA-9D3F-696682217FB8}"/>
              </a:ext>
            </a:extLst>
          </p:cNvPr>
          <p:cNvSpPr/>
          <p:nvPr/>
        </p:nvSpPr>
        <p:spPr>
          <a:xfrm>
            <a:off x="6420522" y="1934849"/>
            <a:ext cx="2218597" cy="27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Swagger UI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A28FB6-672D-4CBF-B9F2-E002D49446BE}"/>
              </a:ext>
            </a:extLst>
          </p:cNvPr>
          <p:cNvSpPr txBox="1"/>
          <p:nvPr/>
        </p:nvSpPr>
        <p:spPr>
          <a:xfrm>
            <a:off x="6420521" y="720478"/>
            <a:ext cx="2080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Contributed Modules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AECD33-3608-4441-815B-A3F2938FD9A3}"/>
              </a:ext>
            </a:extLst>
          </p:cNvPr>
          <p:cNvSpPr/>
          <p:nvPr/>
        </p:nvSpPr>
        <p:spPr>
          <a:xfrm>
            <a:off x="6420522" y="2244223"/>
            <a:ext cx="2218597" cy="27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 total</a:t>
            </a:r>
          </a:p>
        </p:txBody>
      </p:sp>
      <p:sp>
        <p:nvSpPr>
          <p:cNvPr id="61" name="Rounded Rectangle 36">
            <a:extLst>
              <a:ext uri="{FF2B5EF4-FFF2-40B4-BE49-F238E27FC236}">
                <a16:creationId xmlns:a16="http://schemas.microsoft.com/office/drawing/2014/main" id="{18CD0586-1A42-4013-8081-B444C1F2E609}"/>
              </a:ext>
            </a:extLst>
          </p:cNvPr>
          <p:cNvSpPr/>
          <p:nvPr/>
        </p:nvSpPr>
        <p:spPr>
          <a:xfrm>
            <a:off x="6534918" y="3190988"/>
            <a:ext cx="1957797" cy="130139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4DD16F4-5D3D-45EF-9B3B-5DA8C6DBD0A6}"/>
              </a:ext>
            </a:extLst>
          </p:cNvPr>
          <p:cNvSpPr/>
          <p:nvPr/>
        </p:nvSpPr>
        <p:spPr>
          <a:xfrm>
            <a:off x="6694652" y="3463971"/>
            <a:ext cx="1636138" cy="274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CAT App Catalog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63FC25-7D81-415D-8D06-F27DFE1556A7}"/>
              </a:ext>
            </a:extLst>
          </p:cNvPr>
          <p:cNvSpPr/>
          <p:nvPr/>
        </p:nvSpPr>
        <p:spPr>
          <a:xfrm>
            <a:off x="6689561" y="3776831"/>
            <a:ext cx="1636139" cy="274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CAT Forum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9B3624-A3B2-4F5B-8F8F-AD77681B43C3}"/>
              </a:ext>
            </a:extLst>
          </p:cNvPr>
          <p:cNvSpPr txBox="1"/>
          <p:nvPr/>
        </p:nvSpPr>
        <p:spPr>
          <a:xfrm>
            <a:off x="6664586" y="3238484"/>
            <a:ext cx="2080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Modules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6EEA7F-6C70-49BE-A495-FD6FA02602CA}"/>
              </a:ext>
            </a:extLst>
          </p:cNvPr>
          <p:cNvSpPr/>
          <p:nvPr/>
        </p:nvSpPr>
        <p:spPr>
          <a:xfrm>
            <a:off x="6689561" y="4089691"/>
            <a:ext cx="1636140" cy="274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 total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FC62B5-C7F2-4C42-AE09-75DAA41A6934}"/>
              </a:ext>
            </a:extLst>
          </p:cNvPr>
          <p:cNvSpPr txBox="1"/>
          <p:nvPr/>
        </p:nvSpPr>
        <p:spPr>
          <a:xfrm>
            <a:off x="5607627" y="2806548"/>
            <a:ext cx="86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Hooks</a:t>
            </a:r>
          </a:p>
        </p:txBody>
      </p:sp>
      <p:sp>
        <p:nvSpPr>
          <p:cNvPr id="72" name="Rounded Rectangle 36">
            <a:extLst>
              <a:ext uri="{FF2B5EF4-FFF2-40B4-BE49-F238E27FC236}">
                <a16:creationId xmlns:a16="http://schemas.microsoft.com/office/drawing/2014/main" id="{6926C7D6-AB6D-4D6E-BA20-1B44ED6860CA}"/>
              </a:ext>
            </a:extLst>
          </p:cNvPr>
          <p:cNvSpPr/>
          <p:nvPr/>
        </p:nvSpPr>
        <p:spPr>
          <a:xfrm>
            <a:off x="244856" y="1321323"/>
            <a:ext cx="2400225" cy="124252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D1B107-F793-494E-A67B-3A40DC488150}"/>
              </a:ext>
            </a:extLst>
          </p:cNvPr>
          <p:cNvSpPr txBox="1"/>
          <p:nvPr/>
        </p:nvSpPr>
        <p:spPr>
          <a:xfrm>
            <a:off x="366732" y="1396026"/>
            <a:ext cx="148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Contributed Themes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3CD4FD-41F3-49D8-A3E6-C0F22AEBEC45}"/>
              </a:ext>
            </a:extLst>
          </p:cNvPr>
          <p:cNvSpPr/>
          <p:nvPr/>
        </p:nvSpPr>
        <p:spPr>
          <a:xfrm>
            <a:off x="3260649" y="1623494"/>
            <a:ext cx="2080756" cy="3203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 Theme Engine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76473A-D39A-42E7-BC00-7F7D214D065D}"/>
              </a:ext>
            </a:extLst>
          </p:cNvPr>
          <p:cNvSpPr/>
          <p:nvPr/>
        </p:nvSpPr>
        <p:spPr>
          <a:xfrm>
            <a:off x="3260649" y="1309408"/>
            <a:ext cx="2080756" cy="274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Twig Templating Engine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689871-3978-48D3-8E3C-19A4B0A65127}"/>
              </a:ext>
            </a:extLst>
          </p:cNvPr>
          <p:cNvSpPr/>
          <p:nvPr/>
        </p:nvSpPr>
        <p:spPr>
          <a:xfrm>
            <a:off x="400695" y="1658375"/>
            <a:ext cx="2080755" cy="274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Bootstrap Theme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CF11D9F-B70E-47F0-96B9-DE76AA1523D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2645081" y="1858025"/>
            <a:ext cx="459729" cy="8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A6BFAC8-D616-4CCC-8404-E64B9DE5CF63}"/>
              </a:ext>
            </a:extLst>
          </p:cNvPr>
          <p:cNvSpPr txBox="1"/>
          <p:nvPr/>
        </p:nvSpPr>
        <p:spPr>
          <a:xfrm>
            <a:off x="3264686" y="3458432"/>
            <a:ext cx="22134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 – covered by Drupal core team</a:t>
            </a:r>
            <a:br>
              <a:rPr 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testing – covered by DST</a:t>
            </a: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patches – covered by DST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E25402-5871-4077-A841-9178308B3423}"/>
              </a:ext>
            </a:extLst>
          </p:cNvPr>
          <p:cNvSpPr txBox="1"/>
          <p:nvPr/>
        </p:nvSpPr>
        <p:spPr>
          <a:xfrm>
            <a:off x="464181" y="4280952"/>
            <a:ext cx="3731582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DST - Drupal Security Team - </a:t>
            </a:r>
            <a:r>
              <a:rPr lang="en-US" sz="900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www.drupal.org/drupal-security-team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F1A60D2F-A1C5-46AA-910E-038AECA8D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2" y="4267314"/>
            <a:ext cx="227511" cy="230832"/>
          </a:xfrm>
          <a:prstGeom prst="rect">
            <a:avLst/>
          </a:prstGeom>
        </p:spPr>
      </p:pic>
      <p:sp>
        <p:nvSpPr>
          <p:cNvPr id="103" name="Rounded Rectangle 36">
            <a:extLst>
              <a:ext uri="{FF2B5EF4-FFF2-40B4-BE49-F238E27FC236}">
                <a16:creationId xmlns:a16="http://schemas.microsoft.com/office/drawing/2014/main" id="{AA7AE2EC-2AEC-4959-8B37-42D2F851DC06}"/>
              </a:ext>
            </a:extLst>
          </p:cNvPr>
          <p:cNvSpPr/>
          <p:nvPr/>
        </p:nvSpPr>
        <p:spPr>
          <a:xfrm>
            <a:off x="232713" y="2913892"/>
            <a:ext cx="2400225" cy="89491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8F7B12-BAA1-4F28-BFB5-0E086AB3198E}"/>
              </a:ext>
            </a:extLst>
          </p:cNvPr>
          <p:cNvSpPr txBox="1"/>
          <p:nvPr/>
        </p:nvSpPr>
        <p:spPr>
          <a:xfrm>
            <a:off x="351795" y="2972697"/>
            <a:ext cx="148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Themes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0474189-FBA8-4AC1-B7CA-09EC9D767C13}"/>
              </a:ext>
            </a:extLst>
          </p:cNvPr>
          <p:cNvSpPr/>
          <p:nvPr/>
        </p:nvSpPr>
        <p:spPr>
          <a:xfrm>
            <a:off x="395788" y="3227591"/>
            <a:ext cx="2080755" cy="4440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CAT Theme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(CSS 3, jQuery, Twig – HTML 5)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201F79-3796-4498-9AF6-DEBE8C85695F}"/>
              </a:ext>
            </a:extLst>
          </p:cNvPr>
          <p:cNvCxnSpPr>
            <a:cxnSpLocks/>
            <a:stCxn id="72" idx="2"/>
            <a:endCxn id="103" idx="0"/>
          </p:cNvCxnSpPr>
          <p:nvPr/>
        </p:nvCxnSpPr>
        <p:spPr>
          <a:xfrm flipH="1">
            <a:off x="1432826" y="2563843"/>
            <a:ext cx="12143" cy="35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04EABDE-5704-443A-BE64-0E369C978B30}"/>
              </a:ext>
            </a:extLst>
          </p:cNvPr>
          <p:cNvSpPr txBox="1"/>
          <p:nvPr/>
        </p:nvSpPr>
        <p:spPr>
          <a:xfrm>
            <a:off x="315331" y="1965069"/>
            <a:ext cx="23945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 – covered by Community</a:t>
            </a:r>
            <a:br>
              <a:rPr 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testing – covered by DST</a:t>
            </a: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patches – covered by Community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4E0EFA8-59AC-4928-A59E-544DCFF2B02F}"/>
              </a:ext>
            </a:extLst>
          </p:cNvPr>
          <p:cNvSpPr txBox="1"/>
          <p:nvPr/>
        </p:nvSpPr>
        <p:spPr>
          <a:xfrm>
            <a:off x="6420521" y="2505792"/>
            <a:ext cx="23945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 – covered by Community</a:t>
            </a:r>
            <a:br>
              <a:rPr 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testing – covered by DST</a:t>
            </a: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patches – covered by Community</a:t>
            </a:r>
          </a:p>
        </p:txBody>
      </p:sp>
    </p:spTree>
    <p:extLst>
      <p:ext uri="{BB962C8B-B14F-4D97-AF65-F5344CB8AC3E}">
        <p14:creationId xmlns:p14="http://schemas.microsoft.com/office/powerpoint/2010/main" val="2565442268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lient Proposal" ma:contentTypeID="0x01010079E7E4C293038D4A89E538EA1F17ABA600CAA5DB0A4AD8CC448D51C2731C6520C8" ma:contentTypeVersion="8" ma:contentTypeDescription="" ma:contentTypeScope="" ma:versionID="1ceffbae057f25b68758726d7f469f12">
  <xsd:schema xmlns:xsd="http://www.w3.org/2001/XMLSchema" xmlns:xs="http://www.w3.org/2001/XMLSchema" xmlns:p="http://schemas.microsoft.com/office/2006/metadata/properties" xmlns:ns2="c1d8393f-881d-44df-a138-296800d0a68f" targetNamespace="http://schemas.microsoft.com/office/2006/metadata/properties" ma:root="true" ma:fieldsID="00a9178f42ae51c96e1a344305f27b22" ns2:_="">
    <xsd:import namespace="c1d8393f-881d-44df-a138-296800d0a68f"/>
    <xsd:element name="properties">
      <xsd:complexType>
        <xsd:sequence>
          <xsd:element name="documentManagement">
            <xsd:complexType>
              <xsd:all>
                <xsd:element ref="ns2:Asset_x0020_Owner"/>
                <xsd:element ref="ns2:Confidentiality"/>
                <xsd:element ref="ns2:Restriction"/>
                <xsd:element ref="ns2:Description_x0020_of_x0020_the_x0020_Asset" minOccurs="0"/>
                <xsd:element ref="ns2:Proposal_x0020_type"/>
                <xsd:element ref="ns2:Iscertified" minOccurs="0"/>
                <xsd:element ref="ns2:If_x0020_this_x0020_document_x0020_is_x0020_leaked_x002f_lost_x002c__x0020_could_x0020_there_x0020_be_x0020_loss_x0020_of_x0020_Cognizant_x0020_Trade_x0020_Secret_x0020__x002f__x0020_Patent_x0020_Protection_x003f_"/>
                <xsd:element ref="ns2:If_x0020_this_x0020_document_x0020_is_x0020_leaked_x002f_lost_x002c__x0020_could_x0020_there_x0020_be_x0020_loss_x0020_of_x0020_sales_x0020_or_x0020_customer_x0020_confidence_x003f_"/>
                <xsd:element ref="ns2:Will_x0020_our_x0020_competitors_x0020_be_x0020_interested_x0020_in_x0020_acquiring_x0020_the_x0020_information_x0020_shared_x0020_in_x0020_this_x0020_document_x003f_"/>
                <xsd:element ref="ns2:Terms_x0020__x0026__x0020_Conditions" minOccurs="0"/>
                <xsd:element ref="ns2:Approved_x0020_By" minOccurs="0"/>
                <xsd:element ref="ns2:Approved_x0020_Date" minOccurs="0"/>
                <xsd:element ref="ns2:Average_x0020_Criticality_x0020_Score" minOccurs="0"/>
                <xsd:element ref="ns2:Criticality" minOccurs="0"/>
                <xsd:element ref="ns2:c15f9932129f4332bb6767df2e5384cc" minOccurs="0"/>
                <xsd:element ref="ns2:f94d7d8ee5f14516863c9b52a267b0fe" minOccurs="0"/>
                <xsd:element ref="ns2:hb876345a6a14ba7b3861d786883064a" minOccurs="0"/>
                <xsd:element ref="ns2:TaxCatchAll" minOccurs="0"/>
                <xsd:element ref="ns2:TaxCatchAllLabel" minOccurs="0"/>
                <xsd:element ref="ns2:f69a407db84b41fe999c82f7217a9546" minOccurs="0"/>
                <xsd:element ref="ns2:ib85e6acc1b94dec9b61ff6d63270eaf" minOccurs="0"/>
                <xsd:element ref="ns2:i023b54c6e5841b5b06398084978255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8393f-881d-44df-a138-296800d0a68f" elementFormDefault="qualified">
    <xsd:import namespace="http://schemas.microsoft.com/office/2006/documentManagement/types"/>
    <xsd:import namespace="http://schemas.microsoft.com/office/infopath/2007/PartnerControls"/>
    <xsd:element name="Asset_x0020_Owner" ma:index="2" ma:displayName="Asset Owner" ma:list="UserInfo" ma:SearchPeopleOnly="false" ma:SharePointGroup="0" ma:internalName="Asset_x0020_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nfidentiality" ma:index="3" ma:displayName="Confidentiality" ma:default="Cognizant Confidential" ma:format="Dropdown" ma:internalName="Confidentiality">
      <xsd:simpleType>
        <xsd:restriction base="dms:Choice">
          <xsd:enumeration value="Cognizant Confidential"/>
          <xsd:enumeration value="Available for Distribution"/>
        </xsd:restriction>
      </xsd:simpleType>
    </xsd:element>
    <xsd:element name="Restriction" ma:index="4" ma:displayName="Restriction" ma:default="BD Space Restricted" ma:format="Dropdown" ma:internalName="Restriction">
      <xsd:simpleType>
        <xsd:restriction base="dms:Choice">
          <xsd:enumeration value="BD Space Restricted"/>
        </xsd:restriction>
      </xsd:simpleType>
    </xsd:element>
    <xsd:element name="Description_x0020_of_x0020_the_x0020_Asset" ma:index="5" nillable="true" ma:displayName="Description of the Asset" ma:internalName="Description_x0020_of_x0020_the_x0020_Asset">
      <xsd:simpleType>
        <xsd:restriction base="dms:Note">
          <xsd:maxLength value="255"/>
        </xsd:restriction>
      </xsd:simpleType>
    </xsd:element>
    <xsd:element name="Proposal_x0020_type" ma:index="8" ma:displayName="Proposal type" ma:default="RFP" ma:format="Dropdown" ma:internalName="Proposal_x0020_type" ma:readOnly="false">
      <xsd:simpleType>
        <xsd:restriction base="dms:Choice">
          <xsd:enumeration value="RFP"/>
          <xsd:enumeration value="RFI"/>
          <xsd:enumeration value="RFQ"/>
          <xsd:enumeration value="EOI"/>
        </xsd:restriction>
      </xsd:simpleType>
    </xsd:element>
    <xsd:element name="Iscertified" ma:index="13" nillable="true" ma:displayName="Iscertified" ma:default="No" ma:description="To be updated by the KM Champions and BU Leadership" ma:format="Dropdown" ma:internalName="Iscertified">
      <xsd:simpleType>
        <xsd:restriction base="dms:Choice">
          <xsd:enumeration value="Yes"/>
          <xsd:enumeration value="No"/>
        </xsd:restriction>
      </xsd:simpleType>
    </xsd:element>
    <xsd:element name="If_x0020_this_x0020_document_x0020_is_x0020_leaked_x002f_lost_x002c__x0020_could_x0020_there_x0020_be_x0020_loss_x0020_of_x0020_Cognizant_x0020_Trade_x0020_Secret_x0020__x002f__x0020_Patent_x0020_Protection_x003f_" ma:index="14" ma:displayName="If this document is leaked/lost, could there be loss of Cognizant Trade Secret / Patent Protection?" ma:default="Little or no chance" ma:format="Dropdown" ma:internalName="If_x0020_this_x0020_document_x0020_is_x0020_leaked_x002F_lost_x002C__x0020_could_x0020_there_x0020_be_x0020_loss_x0020_of_x0020_Cognizant_x0020_Trade_x0020_Secret_x0020__x002F__x0020_Patent_x0020_Protection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If_x0020_this_x0020_document_x0020_is_x0020_leaked_x002f_lost_x002c__x0020_could_x0020_there_x0020_be_x0020_loss_x0020_of_x0020_sales_x0020_or_x0020_customer_x0020_confidence_x003f_" ma:index="15" ma:displayName="If this document is leaked/lost, could there be loss of sales or customer confidence?" ma:default="Little or no chance" ma:format="Dropdown" ma:internalName="If_x0020_this_x0020_document_x0020_is_x0020_leaked_x002F_lost_x002C__x0020_could_x0020_there_x0020_be_x0020_loss_x0020_of_x0020_sales_x0020_or_x0020_customer_x0020_confidence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Will_x0020_our_x0020_competitors_x0020_be_x0020_interested_x0020_in_x0020_acquiring_x0020_the_x0020_information_x0020_shared_x0020_in_x0020_this_x0020_document_x003f_" ma:index="16" ma:displayName="Will our competitors be interested in acquiring the information shared in this document?" ma:default="Little or no chance" ma:format="Dropdown" ma:internalName="Will_x0020_our_x0020_competitors_x0020_be_x0020_interested_x0020_in_x0020_acquiring_x0020_the_x0020_information_x0020_shared_x0020_in_x0020_this_x0020_document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Terms_x0020__x0026__x0020_Conditions" ma:index="17" nillable="true" ma:displayName="Terms &amp; Conditions" ma:default="I hereby confirm that this document does not contain any Cognizant/Customer confidential content and has been shared only with the appropriate audience." ma:internalName="Terms_x0020__x0026__x0020_Condition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 hereby confirm that this document does not contain any Cognizant/Customer confidential content and has been shared only with the appropriate audience."/>
                  </xsd:restriction>
                </xsd:simpleType>
              </xsd:element>
            </xsd:sequence>
          </xsd:extension>
        </xsd:complexContent>
      </xsd:complexType>
    </xsd:element>
    <xsd:element name="Approved_x0020_By" ma:index="18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Date" ma:index="19" nillable="true" ma:displayName="Approved Date" ma:format="DateOnly" ma:internalName="Approved_x0020_Date">
      <xsd:simpleType>
        <xsd:restriction base="dms:DateTime"/>
      </xsd:simpleType>
    </xsd:element>
    <xsd:element name="Average_x0020_Criticality_x0020_Score" ma:index="20" nillable="true" ma:displayName="Average Criticality Score" ma:decimals="2" ma:internalName="Average_x0020_Criticality_x0020_Score">
      <xsd:simpleType>
        <xsd:restriction base="dms:Number"/>
      </xsd:simpleType>
    </xsd:element>
    <xsd:element name="Criticality" ma:index="21" nillable="true" ma:displayName="Criticality" ma:format="Dropdown" ma:internalName="Criticality">
      <xsd:simpleType>
        <xsd:restriction base="dms:Choice">
          <xsd:enumeration value="C1"/>
          <xsd:enumeration value="C2"/>
          <xsd:enumeration value="C3"/>
          <xsd:enumeration value="C4"/>
        </xsd:restriction>
      </xsd:simpleType>
    </xsd:element>
    <xsd:element name="c15f9932129f4332bb6767df2e5384cc" ma:index="23" nillable="true" ma:taxonomy="true" ma:internalName="c15f9932129f4332bb6767df2e5384cc" ma:taxonomyFieldName="Practice_x0020_Sub_x0020_Service_x0020_Offering" ma:displayName="Practice Sub Service Offering" ma:default="" ma:fieldId="{c15f9932-129f-4332-bb67-67df2e5384cc}" ma:taxonomyMulti="true" ma:sspId="da2a8d6e-eaef-4067-bfde-2a78757b0a8e" ma:termSetId="fdb79835-b870-47c9-a7ad-9622468c05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94d7d8ee5f14516863c9b52a267b0fe" ma:index="24" ma:taxonomy="true" ma:internalName="f94d7d8ee5f14516863c9b52a267b0fe" ma:taxonomyFieldName="Domain" ma:displayName="Domain" ma:readOnly="false" ma:default="" ma:fieldId="{f94d7d8e-e5f1-4516-863c-9b52a267b0fe}" ma:taxonomyMulti="true" ma:sspId="da2a8d6e-eaef-4067-bfde-2a78757b0a8e" ma:termSetId="8e044e76-0daf-4810-a4ec-afa3f341d26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b876345a6a14ba7b3861d786883064a" ma:index="25" nillable="true" ma:taxonomy="true" ma:internalName="hb876345a6a14ba7b3861d786883064a" ma:taxonomyFieldName="Customer" ma:displayName="Customer" ma:default="" ma:fieldId="{1b876345-a6a1-4ba7-b386-1d786883064a}" ma:taxonomyMulti="true" ma:sspId="da2a8d6e-eaef-4067-bfde-2a78757b0a8e" ma:termSetId="f1c13601-ec67-49d1-b486-ff37fb5a86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6" nillable="true" ma:displayName="Taxonomy Catch All Column" ma:hidden="true" ma:list="{55a7d7ae-e5da-4ee6-8a00-d54945c258ac}" ma:internalName="TaxCatchAll" ma:showField="CatchAllData" ma:web="c1d8393f-881d-44df-a138-296800d0a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7" nillable="true" ma:displayName="Taxonomy Catch All Column1" ma:hidden="true" ma:list="{55a7d7ae-e5da-4ee6-8a00-d54945c258ac}" ma:internalName="TaxCatchAllLabel" ma:readOnly="true" ma:showField="CatchAllDataLabel" ma:web="c1d8393f-881d-44df-a138-296800d0a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69a407db84b41fe999c82f7217a9546" ma:index="29" ma:taxonomy="true" ma:internalName="f69a407db84b41fe999c82f7217a9546" ma:taxonomyFieldName="Industry" ma:displayName="Industry" ma:readOnly="false" ma:default="" ma:fieldId="{f69a407d-b84b-41fe-999c-82f7217a9546}" ma:taxonomyMulti="true" ma:sspId="da2a8d6e-eaef-4067-bfde-2a78757b0a8e" ma:termSetId="ab324119-2a3c-45c7-81c8-935d6ddfd9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b85e6acc1b94dec9b61ff6d63270eaf" ma:index="32" ma:taxonomy="true" ma:internalName="ib85e6acc1b94dec9b61ff6d63270eaf" ma:taxonomyFieldName="Region" ma:displayName="Region" ma:readOnly="false" ma:default="" ma:fieldId="{2b85e6ac-c1b9-4dec-9b61-ff6d63270eaf}" ma:taxonomyMulti="true" ma:sspId="da2a8d6e-eaef-4067-bfde-2a78757b0a8e" ma:termSetId="97ba27e3-e690-495c-baf4-49565bcc58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023b54c6e5841b5b063980849782551" ma:index="35" nillable="true" ma:taxonomy="true" ma:internalName="i023b54c6e5841b5b063980849782551" ma:taxonomyFieldName="Practice_x0020_Service_x0020_Offering" ma:displayName="Practice Service Offering" ma:default="" ma:fieldId="{2023b54c-6e58-41b5-b063-980849782551}" ma:taxonomyMulti="true" ma:sspId="da2a8d6e-eaef-4067-bfde-2a78757b0a8e" ma:termSetId="72919cfb-480b-4d4e-9a59-403ac48e95a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erage_x0020_Criticality_x0020_Score xmlns="c1d8393f-881d-44df-a138-296800d0a68f">0</Average_x0020_Criticality_x0020_Score>
    <Terms_x0020__x0026__x0020_Conditions xmlns="c1d8393f-881d-44df-a138-296800d0a68f">
      <Value>I hereby confirm that this document does not contain any Cognizant/Customer confidential content and has been shared only with the appropriate audience.</Value>
    </Terms_x0020__x0026__x0020_Conditions>
    <c15f9932129f4332bb6767df2e5384cc xmlns="c1d8393f-881d-44df-a138-296800d0a68f">
      <Terms xmlns="http://schemas.microsoft.com/office/infopath/2007/PartnerControls"/>
    </c15f9932129f4332bb6767df2e5384cc>
    <hb876345a6a14ba7b3861d786883064a xmlns="c1d8393f-881d-44df-a138-296800d0a68f">
      <Terms xmlns="http://schemas.microsoft.com/office/infopath/2007/PartnerControls"/>
    </hb876345a6a14ba7b3861d786883064a>
    <f69a407db84b41fe999c82f7217a9546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Manufacturing ＆ Logistics</TermName>
          <TermId xmlns="http://schemas.microsoft.com/office/infopath/2007/PartnerControls">7c3e5376-dfd0-430d-95f7-4d2bf68f610a</TermId>
        </TermInfo>
      </Terms>
    </f69a407db84b41fe999c82f7217a9546>
    <Restriction xmlns="c1d8393f-881d-44df-a138-296800d0a68f"/>
    <f94d7d8ee5f14516863c9b52a267b0fe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Manufacturing</TermName>
          <TermId xmlns="http://schemas.microsoft.com/office/infopath/2007/PartnerControls">e7fcfe3a-021e-4471-b991-dd4a6d956555</TermId>
        </TermInfo>
      </Terms>
    </f94d7d8ee5f14516863c9b52a267b0fe>
    <Iscertified xmlns="c1d8393f-881d-44df-a138-296800d0a68f">No</Iscertified>
    <Approved_x0020_By xmlns="c1d8393f-881d-44df-a138-296800d0a68f">
      <UserInfo>
        <DisplayName>Arumugam, Arun (Cognizant)</DisplayName>
        <AccountId>519</AccountId>
        <AccountType/>
      </UserInfo>
    </Approved_x0020_By>
    <Approved_x0020_Date xmlns="c1d8393f-881d-44df-a138-296800d0a68f">2016-10-04T04:48:52+00:00</Approved_x0020_Date>
    <Description_x0020_of_x0020_the_x0020_Asset xmlns="c1d8393f-881d-44df-a138-296800d0a68f" xsi:nil="true"/>
    <Proposal_x0020_type xmlns="c1d8393f-881d-44df-a138-296800d0a68f"/>
    <Confidentiality xmlns="c1d8393f-881d-44df-a138-296800d0a68f"/>
    <Will_x0020_our_x0020_competitors_x0020_be_x0020_interested_x0020_in_x0020_acquiring_x0020_the_x0020_information_x0020_shared_x0020_in_x0020_this_x0020_document_x003f_ xmlns="c1d8393f-881d-44df-a138-296800d0a68f"/>
    <Criticality xmlns="c1d8393f-881d-44df-a138-296800d0a68f">C2</Criticality>
    <If_x0020_this_x0020_document_x0020_is_x0020_leaked_x002f_lost_x002c__x0020_could_x0020_there_x0020_be_x0020_loss_x0020_of_x0020_Cognizant_x0020_Trade_x0020_Secret_x0020__x002f__x0020_Patent_x0020_Protection_x003f_ xmlns="c1d8393f-881d-44df-a138-296800d0a68f"/>
    <TaxCatchAll xmlns="c1d8393f-881d-44df-a138-296800d0a68f">
      <Value>75</Value>
      <Value>60</Value>
      <Value>38</Value>
    </TaxCatchAll>
    <ib85e6acc1b94dec9b61ff6d63270eaf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North America</TermName>
          <TermId xmlns="http://schemas.microsoft.com/office/infopath/2007/PartnerControls">98c970fe-1bd9-4a77-a6ed-8e8051d48f14</TermId>
        </TermInfo>
      </Terms>
    </ib85e6acc1b94dec9b61ff6d63270eaf>
    <If_x0020_this_x0020_document_x0020_is_x0020_leaked_x002f_lost_x002c__x0020_could_x0020_there_x0020_be_x0020_loss_x0020_of_x0020_sales_x0020_or_x0020_customer_x0020_confidence_x003f_ xmlns="c1d8393f-881d-44df-a138-296800d0a68f"/>
    <Asset_x0020_Owner xmlns="c1d8393f-881d-44df-a138-296800d0a68f">
      <UserInfo>
        <DisplayName>i:0#.w|cts\579905</DisplayName>
        <AccountId>519</AccountId>
        <AccountType/>
      </UserInfo>
    </Asset_x0020_Owner>
    <i023b54c6e5841b5b063980849782551 xmlns="c1d8393f-881d-44df-a138-296800d0a68f">
      <Terms xmlns="http://schemas.microsoft.com/office/infopath/2007/PartnerControls"/>
    </i023b54c6e5841b5b063980849782551>
  </documentManagement>
</p:properties>
</file>

<file path=customXml/itemProps1.xml><?xml version="1.0" encoding="utf-8"?>
<ds:datastoreItem xmlns:ds="http://schemas.openxmlformats.org/officeDocument/2006/customXml" ds:itemID="{349693CF-CC46-432F-A435-78D55AD9CF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8393f-881d-44df-a138-296800d0a6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D633EC-FD12-4F60-BC85-21CACB6D33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45454D-0188-48BB-9E49-CCAC2A38C69F}">
  <ds:schemaRefs>
    <ds:schemaRef ds:uri="c1d8393f-881d-44df-a138-296800d0a68f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18978</TotalTime>
  <Words>83</Words>
  <Application>Microsoft Office PowerPoint</Application>
  <PresentationFormat>On-screen Show (16:9)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Wisp</vt:lpstr>
      <vt:lpstr>Drupal Architecture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Drupal?</dc:title>
  <dc:creator>269535</dc:creator>
  <cp:lastModifiedBy>Sergey D</cp:lastModifiedBy>
  <cp:revision>907</cp:revision>
  <dcterms:created xsi:type="dcterms:W3CDTF">2015-04-02T07:32:40Z</dcterms:created>
  <dcterms:modified xsi:type="dcterms:W3CDTF">2019-03-09T06:27:05Z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0x01010079E7E4C293038D4A89E538EA1F17ABA600CAA5DB0A4AD8CC448D51C2731C6520C8</vt:lpwstr>
  </property>
  <property fmtid="{D5CDD505-2E9C-101B-9397-08002B2CF9AE}" pid="3" name="Practice Sub Service Offering">
    <vt:lpwstr/>
  </property>
  <property fmtid="{D5CDD505-2E9C-101B-9397-08002B2CF9AE}" pid="4" name="Region">
    <vt:lpwstr>75;#North America|98c970fe-1bd9-4a77-a6ed-8e8051d48f14</vt:lpwstr>
  </property>
  <property fmtid="{D5CDD505-2E9C-101B-9397-08002B2CF9AE}" pid="5" name="Industry">
    <vt:lpwstr>38;#Manufacturing ＆ Logistics|7c3e5376-dfd0-430d-95f7-4d2bf68f610a</vt:lpwstr>
  </property>
  <property fmtid="{D5CDD505-2E9C-101B-9397-08002B2CF9AE}" pid="6" name="Practice Service Offering">
    <vt:lpwstr/>
  </property>
  <property fmtid="{D5CDD505-2E9C-101B-9397-08002B2CF9AE}" pid="7" name="Domain">
    <vt:lpwstr>60;#Manufacturing|e7fcfe3a-021e-4471-b991-dd4a6d956555</vt:lpwstr>
  </property>
  <property fmtid="{D5CDD505-2E9C-101B-9397-08002B2CF9AE}" pid="8" name="Customer">
    <vt:lpwstr/>
  </property>
  <property fmtid="{D5CDD505-2E9C-101B-9397-08002B2CF9AE}" pid="9" name="WorkflowChangePath">
    <vt:lpwstr>46b58f53-07f2-4db0-b8ef-fb5c4639c9c2,4;46b58f53-07f2-4db0-b8ef-fb5c4639c9c2,4;46b58f53-07f2-4db0-b8ef-fb5c4639c9c2,5;46b58f53-07f2-4db0-b8ef-fb5c4639c9c2,5;46b58f53-07f2-4db0-b8ef-fb5c4639c9c2,6;</vt:lpwstr>
  </property>
</Properties>
</file>