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A35EB4F-99EC-4C60-AD4B-7BD010601C0A}">
          <p14:sldIdLst>
            <p14:sldId id="256"/>
          </p14:sldIdLst>
        </p14:section>
        <p14:section name="Section sans titre" id="{2EAEBA27-1474-48F4-9440-EA213D73E0FC}">
          <p14:sldIdLst>
            <p14:sldId id="257"/>
            <p14:sldId id="258"/>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4BF9C0-2712-97C4-E8BA-7FB310BD89E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28943A8-038C-6177-C543-61C7B20D3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E21F8E2-C1FC-44C8-E502-3BA0A4DECC60}"/>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72A8AC88-9B96-C098-2296-D39329517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986EC6-370D-0B90-03C4-72445006522A}"/>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278956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15C83-DAEA-90CA-C4AE-8F91BB7D2B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5687DE4-07E7-2076-DC26-9B3B408B857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705ACA-599A-CA14-0BFB-8A0FB868BBCA}"/>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D7858415-7637-FF0D-82A7-83903D1917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B08F64-0F04-1B22-F7D5-94B81A557673}"/>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286977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22A19B-F74D-A5B8-B3C4-85888582D1B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83B041-0BAA-ACE9-DF6C-00F0EEE2BF3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95DF6-AA7C-909B-FF0E-073893201BA3}"/>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1F7B4654-E637-B114-8E19-A3789A48DB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8BBC74-F931-8E31-9715-FE84D1A2FEB9}"/>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169196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FE715-0AB6-DE7A-798A-E30440FDA4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A64683-E6B4-DC4F-C03D-D6F9D826CB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404F73-862E-6B65-BAB5-D9B9366D648B}"/>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30178001-0BF3-E34F-F0A0-0C259A8EAD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C74DB8-1B1B-99E6-0058-74D06B118D3A}"/>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428456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021A4-4036-7272-772D-90B91B8D85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9C33BE3-1E23-4E6E-0019-555FFF222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3157379-24D4-1070-942B-6BAB1A77061E}"/>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18EE9CB9-D5C3-D129-DC7E-B7117204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6108DE-02D6-EF67-F49D-FDD543341C3E}"/>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61333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AE5C1-86A3-6D0B-260B-BC2668B0C07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80FDB0-9AA3-256C-32E1-10861F6167E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D98F04A-CE36-2F48-30C4-113CBAE6145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B0937C8-FC77-8D08-48D9-F049938A9A02}"/>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6" name="Espace réservé du pied de page 5">
            <a:extLst>
              <a:ext uri="{FF2B5EF4-FFF2-40B4-BE49-F238E27FC236}">
                <a16:creationId xmlns:a16="http://schemas.microsoft.com/office/drawing/2014/main" id="{AC112869-3327-BF13-E63E-21915A8B47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B24094C-8BF2-E00C-1DBB-C44DF7961D82}"/>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15920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07E03-70D7-8355-B09C-DAB568E2DE2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17CC16-7500-A7E1-6FD9-EC16AD6F2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FF009F-EB72-8C0D-7102-E5328EC63F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10825E6-CA95-F871-F13F-25158F318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CD600A3-92C8-5820-D98C-652C37867A0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8F45DE-FF02-2021-1B6E-4BE49890D284}"/>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8" name="Espace réservé du pied de page 7">
            <a:extLst>
              <a:ext uri="{FF2B5EF4-FFF2-40B4-BE49-F238E27FC236}">
                <a16:creationId xmlns:a16="http://schemas.microsoft.com/office/drawing/2014/main" id="{AAE8E31D-D870-EB61-9D66-04D63938AF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14F6ABA-B36C-D435-BA8F-DC6644B488B8}"/>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91226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497A8-E048-40B6-37FE-B06B61D1C19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76E621-37B9-2AF3-2F74-4912BD1EEA4A}"/>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4" name="Espace réservé du pied de page 3">
            <a:extLst>
              <a:ext uri="{FF2B5EF4-FFF2-40B4-BE49-F238E27FC236}">
                <a16:creationId xmlns:a16="http://schemas.microsoft.com/office/drawing/2014/main" id="{E26B809F-F5F0-5E17-77B8-65406FF1DF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BFDEC80-AE6A-95B7-7669-D15AD50C2879}"/>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76494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DC7E8C-0A98-78CB-F351-D35366A9F0D1}"/>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3" name="Espace réservé du pied de page 2">
            <a:extLst>
              <a:ext uri="{FF2B5EF4-FFF2-40B4-BE49-F238E27FC236}">
                <a16:creationId xmlns:a16="http://schemas.microsoft.com/office/drawing/2014/main" id="{C0ADBF98-5011-35BC-DCB5-F48DF881188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A19A4AA-C820-A978-CDEC-E43F7345E4B9}"/>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51686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471D9-78F1-2C72-8451-026D3D07E38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BE098E-C795-18CC-82D7-36235B241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397F93-49C9-CE72-0DDF-281D6CCB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3AE291-0042-2D1B-9C59-8419F418C734}"/>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6" name="Espace réservé du pied de page 5">
            <a:extLst>
              <a:ext uri="{FF2B5EF4-FFF2-40B4-BE49-F238E27FC236}">
                <a16:creationId xmlns:a16="http://schemas.microsoft.com/office/drawing/2014/main" id="{9A170DFF-FD28-0A66-F982-AC092A6601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576DCA2-3E5A-5FAC-0939-57F7D9AF282E}"/>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3080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43587D-05B6-62F7-372C-DCC59BC392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577CAE-1618-9529-18FA-82E62EFA5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183F8E3-0541-950D-E05D-71FC8BCAC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A22F57-E7C9-BADB-D38E-79C4A49728BF}"/>
              </a:ext>
            </a:extLst>
          </p:cNvPr>
          <p:cNvSpPr>
            <a:spLocks noGrp="1"/>
          </p:cNvSpPr>
          <p:nvPr>
            <p:ph type="dt" sz="half" idx="10"/>
          </p:nvPr>
        </p:nvSpPr>
        <p:spPr/>
        <p:txBody>
          <a:bodyPr/>
          <a:lstStyle/>
          <a:p>
            <a:fld id="{FA77701A-1B02-42F7-AF90-52F51887FE00}" type="datetimeFigureOut">
              <a:rPr lang="fr-FR" smtClean="0"/>
              <a:t>20/12/2023</a:t>
            </a:fld>
            <a:endParaRPr lang="fr-FR"/>
          </a:p>
        </p:txBody>
      </p:sp>
      <p:sp>
        <p:nvSpPr>
          <p:cNvPr id="6" name="Espace réservé du pied de page 5">
            <a:extLst>
              <a:ext uri="{FF2B5EF4-FFF2-40B4-BE49-F238E27FC236}">
                <a16:creationId xmlns:a16="http://schemas.microsoft.com/office/drawing/2014/main" id="{46E6BA6C-6750-F4F0-34B1-137B6F9C73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90235A-B7F9-E54D-44F3-FAE37F86EB55}"/>
              </a:ext>
            </a:extLst>
          </p:cNvPr>
          <p:cNvSpPr>
            <a:spLocks noGrp="1"/>
          </p:cNvSpPr>
          <p:nvPr>
            <p:ph type="sldNum" sz="quarter" idx="12"/>
          </p:nvPr>
        </p:nvSpPr>
        <p:spPr/>
        <p:txBody>
          <a:bodyPr/>
          <a:lstStyle/>
          <a:p>
            <a:fld id="{86EF27AB-F821-4612-A194-DFB470B6AB2B}" type="slidenum">
              <a:rPr lang="fr-FR" smtClean="0"/>
              <a:t>‹N°›</a:t>
            </a:fld>
            <a:endParaRPr lang="fr-FR"/>
          </a:p>
        </p:txBody>
      </p:sp>
    </p:spTree>
    <p:extLst>
      <p:ext uri="{BB962C8B-B14F-4D97-AF65-F5344CB8AC3E}">
        <p14:creationId xmlns:p14="http://schemas.microsoft.com/office/powerpoint/2010/main" val="8676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939C301-8862-3B18-D965-BAC6C6037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7B7F55-B5FD-DC0B-3D51-8FBEC8CFC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E25DBD-5F79-F056-A22E-878A61839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701A-1B02-42F7-AF90-52F51887FE00}" type="datetimeFigureOut">
              <a:rPr lang="fr-FR" smtClean="0"/>
              <a:t>20/12/2023</a:t>
            </a:fld>
            <a:endParaRPr lang="fr-FR"/>
          </a:p>
        </p:txBody>
      </p:sp>
      <p:sp>
        <p:nvSpPr>
          <p:cNvPr id="5" name="Espace réservé du pied de page 4">
            <a:extLst>
              <a:ext uri="{FF2B5EF4-FFF2-40B4-BE49-F238E27FC236}">
                <a16:creationId xmlns:a16="http://schemas.microsoft.com/office/drawing/2014/main" id="{6149E6ED-D2B5-F934-E110-2788EF03E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1CA0409-9563-D37D-037F-601E6B131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F27AB-F821-4612-A194-DFB470B6AB2B}" type="slidenum">
              <a:rPr lang="fr-FR" smtClean="0"/>
              <a:t>‹N°›</a:t>
            </a:fld>
            <a:endParaRPr lang="fr-FR"/>
          </a:p>
        </p:txBody>
      </p:sp>
    </p:spTree>
    <p:extLst>
      <p:ext uri="{BB962C8B-B14F-4D97-AF65-F5344CB8AC3E}">
        <p14:creationId xmlns:p14="http://schemas.microsoft.com/office/powerpoint/2010/main" val="126027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C4E1726-60F7-D130-C763-9DFB4DD867E9}"/>
              </a:ext>
            </a:extLst>
          </p:cNvPr>
          <p:cNvSpPr>
            <a:spLocks noGrp="1"/>
          </p:cNvSpPr>
          <p:nvPr>
            <p:ph idx="1"/>
          </p:nvPr>
        </p:nvSpPr>
        <p:spPr>
          <a:xfrm>
            <a:off x="-1" y="0"/>
            <a:ext cx="12192001" cy="6858000"/>
          </a:xfrm>
        </p:spPr>
        <p:txBody>
          <a:bodyPr>
            <a:noAutofit/>
          </a:bodyPr>
          <a:lstStyle/>
          <a:p>
            <a:pPr marL="263525" indent="-263525" algn="just"/>
            <a:r>
              <a:rPr lang="fr-FR" sz="2000" dirty="0"/>
              <a:t>Je considère que j’ai acquis beaucoup de connaissances, pas nécessairement énumérables, mais qui me permettent faire le travail avec plus vitesse et précision.</a:t>
            </a:r>
          </a:p>
          <a:p>
            <a:pPr marL="263525" indent="-263525" algn="just"/>
            <a:r>
              <a:rPr lang="fr-FR" sz="2000" dirty="0"/>
              <a:t>Ma première option a été terminer la présentation, mais bientôt j’appris qu’il y avait beaucoup à améliorer sur cette version, des choses qui ne fonctionnaient pas.</a:t>
            </a:r>
          </a:p>
          <a:p>
            <a:pPr marL="263525" indent="-263525" algn="just"/>
            <a:r>
              <a:rPr lang="fr-FR" sz="2000" dirty="0"/>
              <a:t>En voyant la maquette </a:t>
            </a:r>
            <a:r>
              <a:rPr lang="fr-FR" sz="2000" dirty="0" err="1"/>
              <a:t>Figma</a:t>
            </a:r>
            <a:r>
              <a:rPr lang="fr-FR" sz="2000" dirty="0"/>
              <a:t>, qui spécifiait les types de police, j’ai ignoré les balises &lt;h1-h6&gt;, parce que il y avait des attributs spécifiques dans ces balises pas compatibles avec les attributs requis dans la maquette, dont j’ai privilégié en créant des classes qui réuniraient toutes les </a:t>
            </a:r>
            <a:r>
              <a:rPr lang="fr-FR" sz="2000" dirty="0" err="1"/>
              <a:t>spécifités</a:t>
            </a:r>
            <a:r>
              <a:rPr lang="fr-FR" sz="2000" dirty="0"/>
              <a:t> de chaque type de texte. En général les attributs ne changent pas, sauf en cas des filtres, lesquelles j’ai spécifié pour chaque </a:t>
            </a:r>
            <a:r>
              <a:rPr lang="fr-FR" sz="2000" i="1" dirty="0"/>
              <a:t>media </a:t>
            </a:r>
            <a:r>
              <a:rPr lang="fr-FR" sz="2000" i="1" dirty="0" err="1"/>
              <a:t>query</a:t>
            </a:r>
            <a:r>
              <a:rPr lang="fr-FR" sz="2000" dirty="0"/>
              <a:t>.</a:t>
            </a:r>
          </a:p>
          <a:p>
            <a:pPr marL="263525" indent="-263525" algn="just"/>
            <a:r>
              <a:rPr lang="fr-FR" sz="2000" dirty="0"/>
              <a:t>Les difficultés les plus appréciables –une fois que j’ai fini la version desktop- c’étaient les décalages. J’ai senti la malaise du prince quand il prouvait les chaussures de Cendrillon. Loin d’être un châtiment pour quelque type d’inattention, ç’est devenu une vrai opportunité pour améliorer et progresser, malgré que il y avait des petits détails qui ne conformaient pas la version idéale.</a:t>
            </a:r>
          </a:p>
          <a:p>
            <a:pPr marL="263525" indent="-263525" algn="just"/>
            <a:r>
              <a:rPr lang="fr-FR" sz="2000" dirty="0"/>
              <a:t>J’ai dû penser </a:t>
            </a:r>
            <a:r>
              <a:rPr lang="fr-FR" sz="2000" i="1" dirty="0"/>
              <a:t>out of the box</a:t>
            </a:r>
            <a:r>
              <a:rPr lang="fr-FR" sz="2000" dirty="0"/>
              <a:t> parce que j’était tout4 obstinée en croire que le </a:t>
            </a:r>
            <a:r>
              <a:rPr lang="fr-FR" sz="2000" dirty="0" err="1"/>
              <a:t>flexbox</a:t>
            </a:r>
            <a:r>
              <a:rPr lang="fr-FR" sz="2000" dirty="0"/>
              <a:t> c’était l’unique  solution: à fur et à mesure que je décidait quelles partes étaient un </a:t>
            </a:r>
            <a:r>
              <a:rPr lang="fr-FR" sz="2000" dirty="0" err="1"/>
              <a:t>flex</a:t>
            </a:r>
            <a:r>
              <a:rPr lang="fr-FR" sz="2000" dirty="0"/>
              <a:t> et quelles un </a:t>
            </a:r>
            <a:r>
              <a:rPr lang="fr-FR" sz="2000" dirty="0" err="1"/>
              <a:t>grid</a:t>
            </a:r>
            <a:r>
              <a:rPr lang="fr-FR" sz="2000" dirty="0"/>
              <a:t> mon connaissance du </a:t>
            </a:r>
            <a:r>
              <a:rPr lang="fr-FR" sz="2000" dirty="0" err="1"/>
              <a:t>css</a:t>
            </a:r>
            <a:r>
              <a:rPr lang="fr-FR" sz="2000" dirty="0"/>
              <a:t> grandissaient, même toujours en laissant d’espace pour des petites surprises.</a:t>
            </a:r>
          </a:p>
          <a:p>
            <a:pPr marL="263525" indent="-263525" algn="just"/>
            <a:r>
              <a:rPr lang="fr-FR" sz="2000" dirty="0"/>
              <a:t>Les partes qui me rendent plus fière de mon apprentissage ont été celles où j’ai </a:t>
            </a:r>
            <a:r>
              <a:rPr lang="fr-FR" sz="2000" dirty="0" err="1"/>
              <a:t>achévé</a:t>
            </a:r>
            <a:r>
              <a:rPr lang="fr-FR" sz="2000" dirty="0"/>
              <a:t> a trouver une solution pas moi-même: dans la version mobile, il y avait un section hôtelière en blanc et l’autre en gris, et par les règles de priorité, j’ai attribué un ID aux hôtels populaires et j’ai aligné la page à la maquette. J’ai aussi trouvé la façon de faire des transitions nettes dans les </a:t>
            </a:r>
            <a:r>
              <a:rPr lang="fr-FR" sz="2000" i="1" dirty="0"/>
              <a:t>media </a:t>
            </a:r>
            <a:r>
              <a:rPr lang="fr-FR" sz="2000" i="1" dirty="0" err="1"/>
              <a:t>queries</a:t>
            </a:r>
            <a:r>
              <a:rPr lang="fr-FR" sz="2000" dirty="0"/>
              <a:t> et, quand j’ai changé la dernier chose que le validateur html signalait comme erreur et j’ai géré les derniers changes pour tous les trois versions avec rapidité et </a:t>
            </a:r>
            <a:r>
              <a:rPr lang="fr-FR" sz="2000" dirty="0" err="1"/>
              <a:t>éfficacité</a:t>
            </a:r>
            <a:r>
              <a:rPr lang="fr-FR" sz="2000" dirty="0"/>
              <a:t>.</a:t>
            </a:r>
          </a:p>
        </p:txBody>
      </p:sp>
    </p:spTree>
    <p:extLst>
      <p:ext uri="{BB962C8B-B14F-4D97-AF65-F5344CB8AC3E}">
        <p14:creationId xmlns:p14="http://schemas.microsoft.com/office/powerpoint/2010/main" val="372254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A9E56-628C-BEE4-8F7B-6430D84E0CCB}"/>
              </a:ext>
            </a:extLst>
          </p:cNvPr>
          <p:cNvSpPr>
            <a:spLocks noGrp="1"/>
          </p:cNvSpPr>
          <p:nvPr>
            <p:ph type="title"/>
          </p:nvPr>
        </p:nvSpPr>
        <p:spPr/>
        <p:txBody>
          <a:bodyPr/>
          <a:lstStyle/>
          <a:p>
            <a:r>
              <a:rPr lang="es-ES" dirty="0"/>
              <a:t> </a:t>
            </a:r>
            <a:endParaRPr lang="fr-FR" dirty="0"/>
          </a:p>
        </p:txBody>
      </p:sp>
      <p:sp>
        <p:nvSpPr>
          <p:cNvPr id="19" name="Espace réservé du contenu 18">
            <a:extLst>
              <a:ext uri="{FF2B5EF4-FFF2-40B4-BE49-F238E27FC236}">
                <a16:creationId xmlns:a16="http://schemas.microsoft.com/office/drawing/2014/main" id="{CB948358-7CEB-FB26-1E40-C06DA2CBB669}"/>
              </a:ext>
            </a:extLst>
          </p:cNvPr>
          <p:cNvSpPr>
            <a:spLocks noGrp="1"/>
          </p:cNvSpPr>
          <p:nvPr>
            <p:ph idx="1"/>
          </p:nvPr>
        </p:nvSpPr>
        <p:spPr>
          <a:xfrm>
            <a:off x="0" y="911224"/>
            <a:ext cx="12192000" cy="5946775"/>
          </a:xfrm>
        </p:spPr>
        <p:txBody>
          <a:bodyPr>
            <a:normAutofit lnSpcReduction="10000"/>
          </a:bodyPr>
          <a:lstStyle/>
          <a:p>
            <a:pPr marL="0" indent="0" algn="just">
              <a:buNone/>
            </a:pPr>
            <a:r>
              <a:rPr lang="fr-FR" sz="2400" dirty="0"/>
              <a:t>On a le site web d’une agence de voyages qui nous offre des hébergements aussi que des activités à faire dans notre destination. Ce site est déployé en trois formats, desktop, tablette et mobile et toujours montre les mêmes sections, mais on commence pour exposer la version desktop (avec les particularités de chaque section) et on verra après ce que la responsivité peut offrir à notre page.</a:t>
            </a:r>
          </a:p>
          <a:p>
            <a:pPr marL="0" indent="0" algn="just">
              <a:buNone/>
            </a:pPr>
            <a:r>
              <a:rPr lang="fr-FR" sz="2400" dirty="0"/>
              <a:t>La barre de navigation montre toujours le logo de </a:t>
            </a:r>
            <a:r>
              <a:rPr lang="fr-FR" sz="2400" dirty="0" err="1"/>
              <a:t>booki</a:t>
            </a:r>
            <a:r>
              <a:rPr lang="fr-FR" sz="2400" dirty="0"/>
              <a:t> dans son singulier couleur bleu, mais aussi a un petit menu où on peut choisir entre des hébergements et les activités à poursuivre. La souris se déplace entre eux et notre bleu institutionnel marque où elle </a:t>
            </a:r>
            <a:r>
              <a:rPr lang="fr-FR" sz="2400" dirty="0">
                <a:solidFill>
                  <a:srgbClr val="FF0000"/>
                </a:solidFill>
              </a:rPr>
              <a:t>survole</a:t>
            </a:r>
            <a:r>
              <a:rPr lang="fr-FR" sz="2400" dirty="0"/>
              <a:t>.</a:t>
            </a:r>
          </a:p>
          <a:p>
            <a:pPr marL="0" indent="0" algn="just">
              <a:buNone/>
            </a:pPr>
            <a:r>
              <a:rPr lang="fr-FR" sz="2400" dirty="0"/>
              <a:t>Mais, avant ça, il faut décider: où on part et comment. On annonce la possibilité de choisir entre nombreux hôtels citadines ou dans la nature. La première élection c’est le où. Tous les exemples pour cette démonstration ont été faites pour la cité foecéenne, qu’on a marqué dans la barre de recherche.</a:t>
            </a:r>
          </a:p>
          <a:p>
            <a:pPr marL="0" indent="0" algn="just">
              <a:buNone/>
            </a:pPr>
            <a:r>
              <a:rPr lang="fr-FR" sz="2400" dirty="0"/>
              <a:t>Il y a la possibilité de choisir un hôtel selon différents critères: économique, familial, romantique où nos favoris: selon passons la souris par les options, les boutons se coloreront d’un bleu pâle pour </a:t>
            </a:r>
            <a:r>
              <a:rPr lang="fr-FR" sz="2400" dirty="0">
                <a:solidFill>
                  <a:srgbClr val="FF0000"/>
                </a:solidFill>
              </a:rPr>
              <a:t>accuser</a:t>
            </a:r>
            <a:r>
              <a:rPr lang="fr-FR" sz="2400" dirty="0"/>
              <a:t> notre présence.</a:t>
            </a:r>
          </a:p>
          <a:p>
            <a:pPr marL="0" indent="0" algn="just">
              <a:buNone/>
            </a:pPr>
            <a:r>
              <a:rPr lang="fr-FR" sz="2400" dirty="0"/>
              <a:t>Une petite barre informative nous indique l’existence de plusieurs hébergements avec nos critères.</a:t>
            </a:r>
          </a:p>
        </p:txBody>
      </p:sp>
      <p:pic>
        <p:nvPicPr>
          <p:cNvPr id="20" name="Espace réservé du contenu 4">
            <a:extLst>
              <a:ext uri="{FF2B5EF4-FFF2-40B4-BE49-F238E27FC236}">
                <a16:creationId xmlns:a16="http://schemas.microsoft.com/office/drawing/2014/main" id="{110AEAB3-D660-8208-1292-614AA41DE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301" y="149319"/>
            <a:ext cx="2425397" cy="761905"/>
          </a:xfrm>
          <a:prstGeom prst="rect">
            <a:avLst/>
          </a:prstGeom>
        </p:spPr>
      </p:pic>
    </p:spTree>
    <p:extLst>
      <p:ext uri="{BB962C8B-B14F-4D97-AF65-F5344CB8AC3E}">
        <p14:creationId xmlns:p14="http://schemas.microsoft.com/office/powerpoint/2010/main" val="418181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A9E56-628C-BEE4-8F7B-6430D84E0CCB}"/>
              </a:ext>
            </a:extLst>
          </p:cNvPr>
          <p:cNvSpPr>
            <a:spLocks noGrp="1"/>
          </p:cNvSpPr>
          <p:nvPr>
            <p:ph type="title"/>
          </p:nvPr>
        </p:nvSpPr>
        <p:spPr/>
        <p:txBody>
          <a:bodyPr/>
          <a:lstStyle/>
          <a:p>
            <a:r>
              <a:rPr lang="es-ES" dirty="0"/>
              <a:t> </a:t>
            </a:r>
            <a:endParaRPr lang="fr-FR" dirty="0"/>
          </a:p>
        </p:txBody>
      </p:sp>
      <p:sp>
        <p:nvSpPr>
          <p:cNvPr id="19" name="Espace réservé du contenu 18">
            <a:extLst>
              <a:ext uri="{FF2B5EF4-FFF2-40B4-BE49-F238E27FC236}">
                <a16:creationId xmlns:a16="http://schemas.microsoft.com/office/drawing/2014/main" id="{CB948358-7CEB-FB26-1E40-C06DA2CBB669}"/>
              </a:ext>
            </a:extLst>
          </p:cNvPr>
          <p:cNvSpPr>
            <a:spLocks noGrp="1"/>
          </p:cNvSpPr>
          <p:nvPr>
            <p:ph idx="1"/>
          </p:nvPr>
        </p:nvSpPr>
        <p:spPr>
          <a:xfrm>
            <a:off x="0" y="911224"/>
            <a:ext cx="12192000" cy="5946775"/>
          </a:xfrm>
        </p:spPr>
        <p:txBody>
          <a:bodyPr>
            <a:normAutofit/>
          </a:bodyPr>
          <a:lstStyle/>
          <a:p>
            <a:pPr marL="0" indent="0" algn="just">
              <a:buNone/>
            </a:pPr>
            <a:r>
              <a:rPr lang="es-ES" sz="2400" dirty="0" err="1"/>
              <a:t>Après</a:t>
            </a:r>
            <a:r>
              <a:rPr lang="es-ES" sz="2400" dirty="0"/>
              <a:t> </a:t>
            </a:r>
            <a:r>
              <a:rPr lang="fr-FR" sz="2400" dirty="0"/>
              <a:t>le premier moment de décision (où et comment y aller), arrive la sélection des hôtels: une panoplie de hébergements s’œuvre en deux volets: les hébergements à Marseille (avec l’option –pas déployée ici- de montrer encore plu</a:t>
            </a:r>
            <a:r>
              <a:rPr lang="fr-FR" sz="2400" u="sng" dirty="0">
                <a:solidFill>
                  <a:srgbClr val="FF0000"/>
                </a:solidFill>
              </a:rPr>
              <a:t>s</a:t>
            </a:r>
            <a:r>
              <a:rPr lang="fr-FR" sz="2400" dirty="0"/>
              <a:t>) et nos hébergements favoris (nos pépites) en une colonne spécifique. En tous les deux cas il y a une carte par hôtel avec une petite photo, le nom, le prix approximative de la chambre et la valuation en étoiles: nos hôtels favoris montrent la photo à gauche et l’info à droite et les hôtels communs montrent la photo dessus puis les info –nom, prix, étoiles-).</a:t>
            </a:r>
          </a:p>
          <a:p>
            <a:pPr marL="0" indent="0" algn="just">
              <a:buNone/>
            </a:pPr>
            <a:r>
              <a:rPr lang="fr-FR" sz="2400" dirty="0"/>
              <a:t>Après les auberges, on trouve ça qu’on peut faire à Marseille, notre cité choisi: quatre expéditions –deux en ville, deux aux environs de la ville- où mieux connaître cette ville millénaire, chacune montrée avec une photo et son nom.</a:t>
            </a:r>
          </a:p>
          <a:p>
            <a:pPr marL="0" indent="0" algn="just">
              <a:buNone/>
            </a:pPr>
            <a:r>
              <a:rPr lang="fr-FR" sz="2400" dirty="0"/>
              <a:t>Pour finir la schéma général de la page, on trouve son pied, où on peut accéder à l’info sur l’entreprise, chercher information comme hôtel ou postuler comme auberge de notre agence ou même chercher de l’aide.</a:t>
            </a:r>
          </a:p>
          <a:p>
            <a:pPr marL="0" indent="0" algn="just">
              <a:buNone/>
            </a:pPr>
            <a:r>
              <a:rPr lang="fr-FR" sz="2400" dirty="0"/>
              <a:t>Cette présentation pour écran grand a un maximum de 1440px, mais, si par exemple quelqu’un la consulte depuis un écran encore plus grand, on verra des marges blancs et notre page centré.</a:t>
            </a:r>
          </a:p>
          <a:p>
            <a:pPr marL="0" indent="0" algn="just">
              <a:buNone/>
            </a:pPr>
            <a:r>
              <a:rPr lang="fr-FR" sz="2400" dirty="0"/>
              <a:t>Voyons maintenant des écrans plus petit et comment on obéisse à la responsivité.</a:t>
            </a:r>
          </a:p>
        </p:txBody>
      </p:sp>
      <p:pic>
        <p:nvPicPr>
          <p:cNvPr id="20" name="Espace réservé du contenu 4">
            <a:extLst>
              <a:ext uri="{FF2B5EF4-FFF2-40B4-BE49-F238E27FC236}">
                <a16:creationId xmlns:a16="http://schemas.microsoft.com/office/drawing/2014/main" id="{110AEAB3-D660-8208-1292-614AA41DE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301" y="149319"/>
            <a:ext cx="2425397" cy="761905"/>
          </a:xfrm>
          <a:prstGeom prst="rect">
            <a:avLst/>
          </a:prstGeom>
        </p:spPr>
      </p:pic>
    </p:spTree>
    <p:extLst>
      <p:ext uri="{BB962C8B-B14F-4D97-AF65-F5344CB8AC3E}">
        <p14:creationId xmlns:p14="http://schemas.microsoft.com/office/powerpoint/2010/main" val="207447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A9E56-628C-BEE4-8F7B-6430D84E0CCB}"/>
              </a:ext>
            </a:extLst>
          </p:cNvPr>
          <p:cNvSpPr>
            <a:spLocks noGrp="1"/>
          </p:cNvSpPr>
          <p:nvPr>
            <p:ph type="title"/>
          </p:nvPr>
        </p:nvSpPr>
        <p:spPr/>
        <p:txBody>
          <a:bodyPr/>
          <a:lstStyle/>
          <a:p>
            <a:r>
              <a:rPr lang="es-ES" dirty="0"/>
              <a:t> </a:t>
            </a:r>
            <a:endParaRPr lang="fr-FR" dirty="0"/>
          </a:p>
        </p:txBody>
      </p:sp>
      <p:sp>
        <p:nvSpPr>
          <p:cNvPr id="19" name="Espace réservé du contenu 18">
            <a:extLst>
              <a:ext uri="{FF2B5EF4-FFF2-40B4-BE49-F238E27FC236}">
                <a16:creationId xmlns:a16="http://schemas.microsoft.com/office/drawing/2014/main" id="{CB948358-7CEB-FB26-1E40-C06DA2CBB669}"/>
              </a:ext>
            </a:extLst>
          </p:cNvPr>
          <p:cNvSpPr>
            <a:spLocks noGrp="1"/>
          </p:cNvSpPr>
          <p:nvPr>
            <p:ph idx="1"/>
          </p:nvPr>
        </p:nvSpPr>
        <p:spPr>
          <a:xfrm>
            <a:off x="0" y="911224"/>
            <a:ext cx="12192000" cy="5946775"/>
          </a:xfrm>
        </p:spPr>
        <p:txBody>
          <a:bodyPr>
            <a:normAutofit fontScale="92500" lnSpcReduction="20000"/>
          </a:bodyPr>
          <a:lstStyle/>
          <a:p>
            <a:pPr marL="0" indent="0" algn="just">
              <a:buNone/>
            </a:pPr>
            <a:r>
              <a:rPr lang="fr-FR" sz="2400" dirty="0"/>
              <a:t>Selon faisons la transition vers la version tablette, voyons comment les différents parts de la web deviennent plus étroits, sans se chevaucher les unes à les autres.</a:t>
            </a:r>
          </a:p>
          <a:p>
            <a:pPr marL="0" indent="0" algn="just">
              <a:buNone/>
            </a:pPr>
            <a:r>
              <a:rPr lang="fr-FR" sz="2400" dirty="0"/>
              <a:t>La version tablette es très similaire à la version desktop, mais observant la différence de taille de l’écran: ainsi, les filtres décale dessous le titre de la barre et les hébergements montrent, en primer lieu, les hôtels généraux puis nos pépites, ici orientées horizontalement pour mieux profiter l’espace. On peut voir aussi que les activités prennent moins d’espace, mais toujours on peut les distinguer, aussi que ses photos.</a:t>
            </a:r>
          </a:p>
          <a:p>
            <a:pPr marL="0" indent="0" algn="just">
              <a:buNone/>
            </a:pPr>
            <a:r>
              <a:rPr lang="fr-FR" sz="2400" dirty="0"/>
              <a:t>On transitionne un peux plus et trouvons la version mobile, où le jeu change un peu de plus: la tête montre le logo sur le menu hébergements/activités. Ce menu montre un ligne gris dessous et quand on surpasse la souris, le titre et même la ligne deviennent du bleu institutionnel.</a:t>
            </a:r>
          </a:p>
          <a:p>
            <a:pPr marL="0" indent="0" algn="just">
              <a:buNone/>
            </a:pPr>
            <a:r>
              <a:rPr lang="fr-FR" sz="2400" dirty="0"/>
              <a:t>Dans la barre de recherche, où on a choisi Marseille, on peut voir maintenant pas le mot « recherche », mais une loupe qui nous épargne un espace que dans l’écran du mobile est précieux.</a:t>
            </a:r>
          </a:p>
          <a:p>
            <a:pPr marL="0" indent="0" algn="just">
              <a:buNone/>
            </a:pPr>
            <a:r>
              <a:rPr lang="fr-FR" sz="2400" dirty="0"/>
              <a:t>Les filtres s’ont regroupé en deux lignes sous le nom « filtres » aussi pour raisons d’espace, mais toujours deviennent </a:t>
            </a:r>
            <a:r>
              <a:rPr lang="fr-FR" sz="2400" dirty="0" err="1"/>
              <a:t>blue</a:t>
            </a:r>
            <a:r>
              <a:rPr lang="fr-FR" sz="2400" dirty="0"/>
              <a:t> pâle quand on les survole avec la souris.</a:t>
            </a:r>
          </a:p>
          <a:p>
            <a:pPr marL="0" indent="0" algn="just">
              <a:buNone/>
            </a:pPr>
            <a:r>
              <a:rPr lang="fr-FR" sz="2400" dirty="0"/>
              <a:t>Dans la version mobile les hôtels change leur position et disposition: ils occupent tout la longueur de l’écran et nos favorites précèdent les hébergements générales. Aussi on peut voir que les hôtels générales ne nagent plus sur un fond gris pâle, mais blanc et ne se présentent en deux lignes, mais en une seule colonne. Aucune information est caché, n’importe quelle écran on consulte.</a:t>
            </a:r>
          </a:p>
          <a:p>
            <a:pPr marL="0" indent="0" algn="just">
              <a:buNone/>
            </a:pPr>
            <a:r>
              <a:rPr lang="fr-FR" sz="2400" dirty="0"/>
              <a:t>Les activités ont </a:t>
            </a:r>
            <a:r>
              <a:rPr lang="fr-FR" sz="2400" dirty="0" err="1"/>
              <a:t>courou</a:t>
            </a:r>
            <a:r>
              <a:rPr lang="fr-FR" sz="2400" dirty="0"/>
              <a:t> la même sort dans sa disposition et elles occupent, en colonne, tout le largeur de l’écran.</a:t>
            </a:r>
          </a:p>
          <a:p>
            <a:pPr marL="0" indent="0" algn="just">
              <a:buNone/>
            </a:pPr>
            <a:r>
              <a:rPr lang="fr-FR" sz="2400" dirty="0"/>
              <a:t>Le pied, en ce cas, ne se distribuait plus en trois colonnes, mais en une seule. Toujours on montre tout, la taille de l’écran est à l’</a:t>
            </a:r>
            <a:r>
              <a:rPr lang="fr-FR" sz="2400" dirty="0" err="1"/>
              <a:t>egard</a:t>
            </a:r>
            <a:r>
              <a:rPr lang="fr-FR" sz="2400" dirty="0"/>
              <a:t> du client.</a:t>
            </a:r>
          </a:p>
          <a:p>
            <a:pPr marL="0" indent="0" algn="just">
              <a:buNone/>
            </a:pPr>
            <a:endParaRPr lang="fr-FR" sz="2400" dirty="0"/>
          </a:p>
        </p:txBody>
      </p:sp>
      <p:pic>
        <p:nvPicPr>
          <p:cNvPr id="20" name="Espace réservé du contenu 4">
            <a:extLst>
              <a:ext uri="{FF2B5EF4-FFF2-40B4-BE49-F238E27FC236}">
                <a16:creationId xmlns:a16="http://schemas.microsoft.com/office/drawing/2014/main" id="{110AEAB3-D660-8208-1292-614AA41DE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301" y="149319"/>
            <a:ext cx="2425397" cy="761905"/>
          </a:xfrm>
          <a:prstGeom prst="rect">
            <a:avLst/>
          </a:prstGeom>
        </p:spPr>
      </p:pic>
    </p:spTree>
    <p:extLst>
      <p:ext uri="{BB962C8B-B14F-4D97-AF65-F5344CB8AC3E}">
        <p14:creationId xmlns:p14="http://schemas.microsoft.com/office/powerpoint/2010/main" val="5079326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1227</Words>
  <Application>Microsoft Office PowerPoint</Application>
  <PresentationFormat>Grand écran</PresentationFormat>
  <Paragraphs>27</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Présentation PowerPoint</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Luis Arean</dc:creator>
  <cp:lastModifiedBy>Luis Arean</cp:lastModifiedBy>
  <cp:revision>1</cp:revision>
  <dcterms:created xsi:type="dcterms:W3CDTF">2023-12-21T13:35:56Z</dcterms:created>
  <dcterms:modified xsi:type="dcterms:W3CDTF">2023-12-21T14:26:43Z</dcterms:modified>
</cp:coreProperties>
</file>