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63" r:id="rId1"/>
  </p:sldMasterIdLst>
  <p:notesMasterIdLst>
    <p:notesMasterId r:id="rId10"/>
  </p:notesMasterIdLst>
  <p:sldIdLst>
    <p:sldId id="259" r:id="rId2"/>
    <p:sldId id="286" r:id="rId3"/>
    <p:sldId id="263" r:id="rId4"/>
    <p:sldId id="287" r:id="rId5"/>
    <p:sldId id="288" r:id="rId6"/>
    <p:sldId id="289" r:id="rId7"/>
    <p:sldId id="291" r:id="rId8"/>
    <p:sldId id="29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Roboto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34A"/>
    <a:srgbClr val="0463A4"/>
    <a:srgbClr val="42A3EF"/>
    <a:srgbClr val="7DDDF3"/>
    <a:srgbClr val="BCD6F8"/>
    <a:srgbClr val="228C14"/>
    <a:srgbClr val="2FC263"/>
    <a:srgbClr val="25BF5B"/>
    <a:srgbClr val="1A6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0" autoAdjust="0"/>
  </p:normalViewPr>
  <p:slideViewPr>
    <p:cSldViewPr snapToGrid="0">
      <p:cViewPr varScale="1">
        <p:scale>
          <a:sx n="131" d="100"/>
          <a:sy n="131" d="100"/>
        </p:scale>
        <p:origin x="144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04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95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10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5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304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91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белый 1">
  <p:cSld name="Текст_белый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74192" y="1037050"/>
            <a:ext cx="8115000" cy="3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52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8425"/>
            <a:ext cx="7885200" cy="3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C77A933-7120-4007-8FC3-3B8FEFF0B217}"/>
              </a:ext>
            </a:extLst>
          </p:cNvPr>
          <p:cNvSpPr txBox="1">
            <a:spLocks/>
          </p:cNvSpPr>
          <p:nvPr/>
        </p:nvSpPr>
        <p:spPr>
          <a:xfrm>
            <a:off x="405537" y="607161"/>
            <a:ext cx="2944825" cy="88765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</a:rPr>
              <a:t>Дипломный проект.</a:t>
            </a:r>
          </a:p>
          <a:p>
            <a:pPr algn="l"/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</a:rPr>
              <a:t>Продуктовая рекомендательная система.</a:t>
            </a:r>
          </a:p>
        </p:txBody>
      </p:sp>
      <p:pic>
        <p:nvPicPr>
          <p:cNvPr id="8" name="Google Shape;75;p17">
            <a:extLst>
              <a:ext uri="{FF2B5EF4-FFF2-40B4-BE49-F238E27FC236}">
                <a16:creationId xmlns:a16="http://schemas.microsoft.com/office/drawing/2014/main" id="{BF90AA4E-C4EC-46B7-B331-403338298D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37" y="4513478"/>
            <a:ext cx="1518362" cy="32966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756D6E1-0EDB-4D75-B41F-1BDDD1C08E1D}"/>
              </a:ext>
            </a:extLst>
          </p:cNvPr>
          <p:cNvSpPr txBox="1">
            <a:spLocks/>
          </p:cNvSpPr>
          <p:nvPr/>
        </p:nvSpPr>
        <p:spPr>
          <a:xfrm>
            <a:off x="405537" y="3943350"/>
            <a:ext cx="2086203" cy="50703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400" dirty="0">
                <a:effectLst>
                  <a:outerShdw sx="1000" sy="1000" algn="tl">
                    <a:srgbClr val="000000"/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</a:rPr>
              <a:t>Презентацию  подготовил:</a:t>
            </a:r>
          </a:p>
          <a:p>
            <a:pPr algn="l"/>
            <a:r>
              <a:rPr lang="ru-RU" sz="1400" dirty="0">
                <a:effectLst>
                  <a:outerShdw sx="1000" sy="1000" algn="tl">
                    <a:srgbClr val="000000"/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</a:rPr>
              <a:t>Деревянов Сергей</a:t>
            </a:r>
          </a:p>
        </p:txBody>
      </p:sp>
      <p:pic>
        <p:nvPicPr>
          <p:cNvPr id="10" name="Рисунок 9" descr="Изображение выглядит как LEGO, игрушка">
            <a:extLst>
              <a:ext uri="{FF2B5EF4-FFF2-40B4-BE49-F238E27FC236}">
                <a16:creationId xmlns:a16="http://schemas.microsoft.com/office/drawing/2014/main" id="{25585265-6D3E-1959-6310-BDACED10A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531" y="954579"/>
            <a:ext cx="5560798" cy="32343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226762" y="358858"/>
            <a:ext cx="4707392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ru-RU" b="0" dirty="0">
                <a:latin typeface="Roboto Light" panose="02000000000000000000" pitchFamily="2" charset="0"/>
                <a:ea typeface="Roboto Light" panose="02000000000000000000" pitchFamily="2" charset="0"/>
              </a:rPr>
              <a:t>1. Задачи и цели проекта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E8D3E4-14B5-92B2-C211-6005B3116518}"/>
                  </a:ext>
                </a:extLst>
              </p:cNvPr>
              <p:cNvSpPr txBox="1"/>
              <p:nvPr/>
            </p:nvSpPr>
            <p:spPr>
              <a:xfrm>
                <a:off x="568618" y="845243"/>
                <a:ext cx="7760874" cy="4530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1.1.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проекта. 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Создать сервис, выдающий 3 рекомендации товаров для компании-ритейлера по идентификатору пользователя 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1.2. Бизнес метрика.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Повышение прибыли от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допродаж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интернет-магазине для компании-ритейлера на 20%.</a:t>
                </a:r>
              </a:p>
              <a:p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1.3. Технические метрики.</a:t>
                </a:r>
              </a:p>
              <a:p>
                <a:pPr marL="285750" lvl="6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Precision@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показывает, какую долю из 3 рекомендованных товаров, купил пользователь: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6"/>
                <a:endParaRPr lang="ru-RU" b="0" i="0" dirty="0">
                  <a:solidFill>
                    <a:srgbClr val="31313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6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@3=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количество купленных товаров из рекомендованного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i="0" dirty="0">
                  <a:solidFill>
                    <a:srgbClr val="31313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6" algn="ctr"/>
                <a:endParaRPr lang="ru-RU" b="0" i="0" dirty="0">
                  <a:solidFill>
                    <a:srgbClr val="31313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6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Recall@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показывает, какая доля из того, что купил пользователь, приходится на рекомендованное:</a:t>
                </a:r>
              </a:p>
              <a:p>
                <a:pPr lvl="6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6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@3=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количество купленных товаров из рекомендованного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количество купленных товаров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b="1" dirty="0"/>
              </a:p>
              <a:p>
                <a:endParaRPr lang="ru-RU" b="1" dirty="0"/>
              </a:p>
              <a:p>
                <a:endParaRPr lang="ru-RU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E8D3E4-14B5-92B2-C211-6005B3116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18" y="845243"/>
                <a:ext cx="7760874" cy="4530151"/>
              </a:xfrm>
              <a:prstGeom prst="rect">
                <a:avLst/>
              </a:prstGeom>
              <a:blipFill>
                <a:blip r:embed="rId3"/>
                <a:stretch>
                  <a:fillRect l="-236" t="-2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788E47-F889-E253-08EF-623F5087E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185" y="4189615"/>
            <a:ext cx="742394" cy="742394"/>
          </a:xfrm>
          <a:prstGeom prst="rect">
            <a:avLst/>
          </a:prstGeom>
          <a:effectLst>
            <a:glow rad="38100">
              <a:srgbClr val="36B34A">
                <a:alpha val="33000"/>
              </a:srgbClr>
            </a:glow>
            <a:outerShdw blurRad="304800" dist="50800" dir="5400000" algn="ctr" rotWithShape="0">
              <a:srgbClr val="000000">
                <a:alpha val="2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3059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226762" y="358858"/>
            <a:ext cx="4707392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ru-RU" b="0" dirty="0">
                <a:latin typeface="Roboto Light" panose="02000000000000000000" pitchFamily="2" charset="0"/>
                <a:ea typeface="Roboto Light" panose="02000000000000000000" pitchFamily="2" charset="0"/>
              </a:rPr>
              <a:t>2. Структура данных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C3F9B-1D72-B840-1D5F-44DC0F250365}"/>
              </a:ext>
            </a:extLst>
          </p:cNvPr>
          <p:cNvSpPr txBox="1"/>
          <p:nvPr/>
        </p:nvSpPr>
        <p:spPr>
          <a:xfrm>
            <a:off x="610879" y="815055"/>
            <a:ext cx="792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Events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событиями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формата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.csv)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6993C4C-F21A-3B27-F1C7-ACF4C6B70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39825"/>
              </p:ext>
            </p:extLst>
          </p:nvPr>
        </p:nvGraphicFramePr>
        <p:xfrm>
          <a:off x="610880" y="1219485"/>
          <a:ext cx="7922238" cy="231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746">
                  <a:extLst>
                    <a:ext uri="{9D8B030D-6E8A-4147-A177-3AD203B41FA5}">
                      <a16:colId xmlns:a16="http://schemas.microsoft.com/office/drawing/2014/main" val="1279735485"/>
                    </a:ext>
                  </a:extLst>
                </a:gridCol>
                <a:gridCol w="2640746">
                  <a:extLst>
                    <a:ext uri="{9D8B030D-6E8A-4147-A177-3AD203B41FA5}">
                      <a16:colId xmlns:a16="http://schemas.microsoft.com/office/drawing/2014/main" val="832899899"/>
                    </a:ext>
                  </a:extLst>
                </a:gridCol>
                <a:gridCol w="2640746">
                  <a:extLst>
                    <a:ext uri="{9D8B030D-6E8A-4147-A177-3AD203B41FA5}">
                      <a16:colId xmlns:a16="http://schemas.microsoft.com/office/drawing/2014/main" val="1688489450"/>
                    </a:ext>
                  </a:extLst>
                </a:gridCol>
              </a:tblGrid>
              <a:tr h="33254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параметра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Расшифровка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41470"/>
                  </a:ext>
                </a:extLst>
              </a:tr>
              <a:tr h="29712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imestamp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события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98089"/>
                  </a:ext>
                </a:extLst>
              </a:tr>
              <a:tr h="332548">
                <a:tc>
                  <a:txBody>
                    <a:bodyPr/>
                    <a:lstStyle/>
                    <a:p>
                      <a:pPr algn="l"/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visitorid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  <a:p>
                      <a:pPr algn="l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2267"/>
                  </a:ext>
                </a:extLst>
              </a:tr>
              <a:tr h="297129">
                <a:tc>
                  <a:txBody>
                    <a:bodyPr/>
                    <a:lstStyle/>
                    <a:p>
                      <a:pPr algn="l"/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события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55412"/>
                  </a:ext>
                </a:extLst>
              </a:tr>
              <a:tr h="332548">
                <a:tc>
                  <a:txBody>
                    <a:bodyPr/>
                    <a:lstStyle/>
                    <a:p>
                      <a:pPr algn="l"/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itemid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52363"/>
                  </a:ext>
                </a:extLst>
              </a:tr>
              <a:tr h="469480">
                <a:tc>
                  <a:txBody>
                    <a:bodyPr/>
                    <a:lstStyle/>
                    <a:p>
                      <a:pPr algn="l"/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transactionid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транзакции, если она проходила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118430"/>
                  </a:ext>
                </a:extLst>
              </a:tr>
            </a:tbl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26BAF1-2A9A-F775-2589-3197C5F6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121" y="4328445"/>
            <a:ext cx="588940" cy="671392"/>
          </a:xfrm>
          <a:prstGeom prst="rect">
            <a:avLst/>
          </a:prstGeom>
          <a:effectLst>
            <a:glow rad="25400">
              <a:srgbClr val="36B34A">
                <a:alpha val="25000"/>
              </a:srgbClr>
            </a:glow>
            <a:outerShdw dist="25400" dir="5400000" sx="1000" sy="1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226762" y="358858"/>
            <a:ext cx="4707392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ru-RU" b="0" dirty="0">
                <a:latin typeface="Roboto Light" panose="02000000000000000000" pitchFamily="2" charset="0"/>
                <a:ea typeface="Roboto Light" panose="02000000000000000000" pitchFamily="2" charset="0"/>
              </a:rPr>
              <a:t>2. Структура данных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C3F9B-1D72-B840-1D5F-44DC0F250365}"/>
              </a:ext>
            </a:extLst>
          </p:cNvPr>
          <p:cNvSpPr txBox="1"/>
          <p:nvPr/>
        </p:nvSpPr>
        <p:spPr>
          <a:xfrm>
            <a:off x="610879" y="815055"/>
            <a:ext cx="792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tem_properties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файл с свойствами товаров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формата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.csv)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6993C4C-F21A-3B27-F1C7-ACF4C6B70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97427"/>
              </p:ext>
            </p:extLst>
          </p:nvPr>
        </p:nvGraphicFramePr>
        <p:xfrm>
          <a:off x="610881" y="1219485"/>
          <a:ext cx="7922237" cy="221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547">
                  <a:extLst>
                    <a:ext uri="{9D8B030D-6E8A-4147-A177-3AD203B41FA5}">
                      <a16:colId xmlns:a16="http://schemas.microsoft.com/office/drawing/2014/main" val="1279735485"/>
                    </a:ext>
                  </a:extLst>
                </a:gridCol>
                <a:gridCol w="2636345">
                  <a:extLst>
                    <a:ext uri="{9D8B030D-6E8A-4147-A177-3AD203B41FA5}">
                      <a16:colId xmlns:a16="http://schemas.microsoft.com/office/drawing/2014/main" val="832899899"/>
                    </a:ext>
                  </a:extLst>
                </a:gridCol>
                <a:gridCol w="2636345">
                  <a:extLst>
                    <a:ext uri="{9D8B030D-6E8A-4147-A177-3AD203B41FA5}">
                      <a16:colId xmlns:a16="http://schemas.microsoft.com/office/drawing/2014/main" val="1688489450"/>
                    </a:ext>
                  </a:extLst>
                </a:gridCol>
              </a:tblGrid>
              <a:tr h="33254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параметра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Расшифровка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41470"/>
                  </a:ext>
                </a:extLst>
              </a:tr>
              <a:tr h="29712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imestamp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момент записи значения свойства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98089"/>
                  </a:ext>
                </a:extLst>
              </a:tr>
              <a:tr h="332548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itemid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  <a:p>
                      <a:pPr algn="l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2267"/>
                  </a:ext>
                </a:extLst>
              </a:tr>
              <a:tr h="29712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хешированное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свойство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55412"/>
                  </a:ext>
                </a:extLst>
              </a:tr>
              <a:tr h="33254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свойства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52363"/>
                  </a:ext>
                </a:extLst>
              </a:tr>
            </a:tbl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26BAF1-2A9A-F775-2589-3197C5F6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121" y="4328445"/>
            <a:ext cx="588940" cy="671392"/>
          </a:xfrm>
          <a:prstGeom prst="rect">
            <a:avLst/>
          </a:prstGeom>
          <a:effectLst>
            <a:glow rad="25400">
              <a:srgbClr val="36B34A">
                <a:alpha val="25000"/>
              </a:srgbClr>
            </a:glow>
            <a:outerShdw dist="25400" dir="54000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656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226762" y="358858"/>
            <a:ext cx="4707392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ru-RU" b="0" dirty="0">
                <a:latin typeface="Roboto Light" panose="02000000000000000000" pitchFamily="2" charset="0"/>
                <a:ea typeface="Roboto Light" panose="02000000000000000000" pitchFamily="2" charset="0"/>
              </a:rPr>
              <a:t>2. Структура данных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C3F9B-1D72-B840-1D5F-44DC0F250365}"/>
              </a:ext>
            </a:extLst>
          </p:cNvPr>
          <p:cNvSpPr txBox="1"/>
          <p:nvPr/>
        </p:nvSpPr>
        <p:spPr>
          <a:xfrm>
            <a:off x="610879" y="815055"/>
            <a:ext cx="792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Category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файл с деревом категорий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формата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.csv)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6993C4C-F21A-3B27-F1C7-ACF4C6B70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16983"/>
              </p:ext>
            </p:extLst>
          </p:nvPr>
        </p:nvGraphicFramePr>
        <p:xfrm>
          <a:off x="610881" y="1219485"/>
          <a:ext cx="7776240" cy="115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080">
                  <a:extLst>
                    <a:ext uri="{9D8B030D-6E8A-4147-A177-3AD203B41FA5}">
                      <a16:colId xmlns:a16="http://schemas.microsoft.com/office/drawing/2014/main" val="1279735485"/>
                    </a:ext>
                  </a:extLst>
                </a:gridCol>
                <a:gridCol w="2592080">
                  <a:extLst>
                    <a:ext uri="{9D8B030D-6E8A-4147-A177-3AD203B41FA5}">
                      <a16:colId xmlns:a16="http://schemas.microsoft.com/office/drawing/2014/main" val="832899899"/>
                    </a:ext>
                  </a:extLst>
                </a:gridCol>
                <a:gridCol w="2592080">
                  <a:extLst>
                    <a:ext uri="{9D8B030D-6E8A-4147-A177-3AD203B41FA5}">
                      <a16:colId xmlns:a16="http://schemas.microsoft.com/office/drawing/2014/main" val="1688489450"/>
                    </a:ext>
                  </a:extLst>
                </a:gridCol>
              </a:tblGrid>
              <a:tr h="332548">
                <a:tc>
                  <a:txBody>
                    <a:bodyPr/>
                    <a:lstStyle/>
                    <a:p>
                      <a:pPr algn="ctr"/>
                      <a:r>
                        <a:rPr lang="ru-RU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параметра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Расшифровка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41470"/>
                  </a:ext>
                </a:extLst>
              </a:tr>
              <a:tr h="297129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categoryid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идентификатор категорий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ru-RU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98089"/>
                  </a:ext>
                </a:extLst>
              </a:tr>
              <a:tr h="33254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parentid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идентификатор родительской категории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2267"/>
                  </a:ext>
                </a:extLst>
              </a:tr>
            </a:tbl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26BAF1-2A9A-F775-2589-3197C5F6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121" y="4328445"/>
            <a:ext cx="588940" cy="671392"/>
          </a:xfrm>
          <a:prstGeom prst="rect">
            <a:avLst/>
          </a:prstGeom>
          <a:effectLst>
            <a:glow rad="25400">
              <a:srgbClr val="36B34A">
                <a:alpha val="25000"/>
              </a:srgbClr>
            </a:glow>
            <a:outerShdw dist="25400" dir="54000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48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226762" y="358858"/>
            <a:ext cx="4707392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en-US" b="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  <a:r>
              <a:rPr lang="ru-RU" b="0" dirty="0">
                <a:latin typeface="Roboto Light" panose="02000000000000000000" pitchFamily="2" charset="0"/>
                <a:ea typeface="Roboto Light" panose="02000000000000000000" pitchFamily="2" charset="0"/>
              </a:rPr>
              <a:t>. Модель, краткое описание логики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E9B6F6-6593-1543-89F1-3499C89A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807" y="4228185"/>
            <a:ext cx="860907" cy="860907"/>
          </a:xfrm>
          <a:prstGeom prst="rect">
            <a:avLst/>
          </a:prstGeom>
          <a:effectLst>
            <a:glow rad="25400">
              <a:srgbClr val="36B34A">
                <a:alpha val="18000"/>
              </a:srgbClr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02DEDE-5607-A379-8501-B0032A56C7D3}"/>
              </a:ext>
            </a:extLst>
          </p:cNvPr>
          <p:cNvSpPr txBox="1"/>
          <p:nvPr/>
        </p:nvSpPr>
        <p:spPr>
          <a:xfrm>
            <a:off x="555955" y="899770"/>
            <a:ext cx="630204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модели рекомендательной системы была выбрана матричная факторизация и использована библиотека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LightFM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 WARP 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Weighted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Approximate-Rank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Pairwise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loss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WARP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Loss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эта функция потерь лучше других показывает себя в задачах ранжирования. Она работает с тройками 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positive_item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negative_item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 имеет одну очень важную особенность – выбор негативных примеров происходит не случайно, а таким образом, чтобы выбранные негативные примеры «ломали» текущее ранжирование модели, т.е. были выше, чем позитивный пример.</a:t>
            </a:r>
          </a:p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кода из системы: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7045CF8-8BCA-B099-5B01-EE5E71CA0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54" y="2500208"/>
            <a:ext cx="6517843" cy="3539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model_lfm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no_components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'warp'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ru-RU" sz="1000" b="0" i="0" u="none" strike="noStrike" cap="none" normalizeH="0" baseline="0" dirty="0" err="1" bmk="">
                <a:ln>
                  <a:noFill/>
                </a:ln>
                <a:solidFill>
                  <a:srgbClr val="AA49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ax_sampled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model_lfm.fit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train_pivot_sparse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76735F-04F7-5B4F-DAA1-6CC1D4CC591A}"/>
              </a:ext>
            </a:extLst>
          </p:cNvPr>
          <p:cNvSpPr txBox="1"/>
          <p:nvPr/>
        </p:nvSpPr>
        <p:spPr>
          <a:xfrm>
            <a:off x="555953" y="2854151"/>
            <a:ext cx="4572000" cy="1228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400"/>
              </a:spcBef>
            </a:pPr>
            <a:r>
              <a:rPr lang="ru-RU" sz="1200" dirty="0">
                <a:latin typeface="Times New Roman" panose="02020603050405020304" pitchFamily="18" charset="0"/>
              </a:rPr>
              <a:t>где</a:t>
            </a:r>
            <a:r>
              <a:rPr lang="en-US" sz="1200" dirty="0">
                <a:latin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70000"/>
              </a:lnSpc>
              <a:spcBef>
                <a:spcPts val="40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latin typeface="Times New Roman" panose="02020603050405020304" pitchFamily="18" charset="0"/>
              </a:rPr>
              <a:t>no</a:t>
            </a:r>
            <a:r>
              <a:rPr lang="ru-RU" sz="1200" dirty="0">
                <a:latin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</a:rPr>
              <a:t>components </a:t>
            </a:r>
            <a:r>
              <a:rPr lang="ru-RU" sz="1200" dirty="0">
                <a:latin typeface="Times New Roman" panose="02020603050405020304" pitchFamily="18" charset="0"/>
              </a:rPr>
              <a:t>– размерность скрытых вложений признаков;</a:t>
            </a:r>
          </a:p>
          <a:p>
            <a:pPr marL="342900" lvl="0" indent="-342900" algn="just">
              <a:spcBef>
                <a:spcPts val="40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latin typeface="Times New Roman" panose="02020603050405020304" pitchFamily="18" charset="0"/>
              </a:rPr>
              <a:t>learning</a:t>
            </a:r>
            <a:r>
              <a:rPr lang="ru-RU" sz="1200" dirty="0">
                <a:latin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</a:rPr>
              <a:t>rate</a:t>
            </a:r>
            <a:r>
              <a:rPr lang="ru-RU" sz="1200" dirty="0">
                <a:latin typeface="Times New Roman" panose="02020603050405020304" pitchFamily="18" charset="0"/>
              </a:rPr>
              <a:t> - начальная скорость обучения для расписания обучения адаптивного градиентного спуска;</a:t>
            </a:r>
          </a:p>
          <a:p>
            <a:pPr marL="342900" lvl="0" indent="-342900" algn="just">
              <a:lnSpc>
                <a:spcPct val="70000"/>
              </a:lnSpc>
              <a:spcBef>
                <a:spcPts val="40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latin typeface="Times New Roman" panose="02020603050405020304" pitchFamily="18" charset="0"/>
              </a:rPr>
              <a:t>max</a:t>
            </a:r>
            <a:r>
              <a:rPr lang="ru-RU" sz="1200" dirty="0">
                <a:latin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</a:rPr>
              <a:t>sampled</a:t>
            </a:r>
            <a:r>
              <a:rPr lang="ru-RU" sz="1200" dirty="0">
                <a:latin typeface="Times New Roman" panose="02020603050405020304" pitchFamily="18" charset="0"/>
              </a:rPr>
              <a:t> - максимальное количество отрицательных образцов, используемых во время обучения с </a:t>
            </a:r>
            <a:r>
              <a:rPr lang="en-US" sz="1200" dirty="0">
                <a:latin typeface="Times New Roman" panose="02020603050405020304" pitchFamily="18" charset="0"/>
              </a:rPr>
              <a:t>WARP loss</a:t>
            </a:r>
            <a:r>
              <a:rPr lang="ru-RU" sz="1200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67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226762" y="358858"/>
            <a:ext cx="4707392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en-US" b="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  <a:r>
              <a:rPr lang="ru-RU" b="0" dirty="0">
                <a:latin typeface="Roboto Light" panose="02000000000000000000" pitchFamily="2" charset="0"/>
                <a:ea typeface="Roboto Light" panose="02000000000000000000" pitchFamily="2" charset="0"/>
              </a:rPr>
              <a:t>. Модель, краткое описание логики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E9B6F6-6593-1543-89F1-3499C89A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807" y="4228185"/>
            <a:ext cx="860907" cy="860907"/>
          </a:xfrm>
          <a:prstGeom prst="rect">
            <a:avLst/>
          </a:prstGeom>
          <a:effectLst>
            <a:glow rad="25400">
              <a:srgbClr val="36B34A">
                <a:alpha val="18000"/>
              </a:srgbClr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02DEDE-5607-A379-8501-B0032A56C7D3}"/>
              </a:ext>
            </a:extLst>
          </p:cNvPr>
          <p:cNvSpPr txBox="1"/>
          <p:nvPr/>
        </p:nvSpPr>
        <p:spPr>
          <a:xfrm>
            <a:off x="555955" y="899770"/>
            <a:ext cx="6302045" cy="310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400"/>
              </a:spcBef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Общая логика выдачи рекомендаций:</a:t>
            </a:r>
          </a:p>
          <a:p>
            <a:pPr marL="342900" lvl="0" indent="-342900" algn="just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у пользователя не было транзакции, но был просмотр или добавление в корзину в тренировочной выборке, то ему будут рекомендоваться топ-3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itemid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из топ-10 товаров из топ-10 групп свойств. Относительно последнего действия пользователя в тренировочной выборке определяются свойства из топ-10, в которые мог бы входить его последний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itemid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Если у пользователя последний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itemid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 входит ни в одно свойства из топ-10, то ему выдается рекомендация из топ-3 самых просматриваемых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itemid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тренировочном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датасете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новых пользователей или пользователей, которые есть в тестовой выборке, но нет в тренировочной, выдается рекомендация из топ-3 самых просматриваемых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itemid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тренировочном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датасете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пользователей, у которых была транзакция, выдается рекомендация модели, обученной топ-20 купленных товарах на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LightFM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user-item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7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226762" y="358858"/>
            <a:ext cx="4707392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ru-RU" b="0" dirty="0">
                <a:latin typeface="Roboto Light" panose="02000000000000000000" pitchFamily="2" charset="0"/>
                <a:ea typeface="Roboto Light" panose="02000000000000000000" pitchFamily="2" charset="0"/>
              </a:rPr>
              <a:t>4. Значение технических метрик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D0D814-D588-6684-E01A-C161E789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4290547"/>
            <a:ext cx="852953" cy="852953"/>
          </a:xfrm>
          <a:prstGeom prst="rect">
            <a:avLst/>
          </a:prstGeom>
          <a:effectLst>
            <a:glow rad="25400">
              <a:srgbClr val="36B34A">
                <a:alpha val="13000"/>
              </a:srgb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737830-C4D1-63FF-4BF0-E0FA9128BE3D}"/>
              </a:ext>
            </a:extLst>
          </p:cNvPr>
          <p:cNvSpPr txBox="1"/>
          <p:nvPr/>
        </p:nvSpPr>
        <p:spPr>
          <a:xfrm>
            <a:off x="362154" y="1006254"/>
            <a:ext cx="4572000" cy="2343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40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Метрики полученные на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валидационном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датасете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модели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LightFM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20000"/>
              </a:lnSpc>
              <a:spcBef>
                <a:spcPts val="400"/>
              </a:spcBef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Precision@3 = 15,78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%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Bef>
                <a:spcPts val="40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 3 рекомендуемых товаров пользователи в среднем покупают 15,78 % из них.</a:t>
            </a:r>
          </a:p>
          <a:p>
            <a:pPr marL="342900" lvl="0" indent="-342900" algn="just">
              <a:lnSpc>
                <a:spcPct val="120000"/>
              </a:lnSpc>
              <a:spcBef>
                <a:spcPts val="40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Recall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6,19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%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Bef>
                <a:spcPts val="40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 3 рекомендуемых товаров 6,19 %, что купил пользователь, приходится на рекомендованное.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4377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622</Words>
  <Application>Microsoft Office PowerPoint</Application>
  <PresentationFormat>Экран (16:9)</PresentationFormat>
  <Paragraphs>88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Calibri</vt:lpstr>
      <vt:lpstr>Cambria Math</vt:lpstr>
      <vt:lpstr>Roboto Light</vt:lpstr>
      <vt:lpstr>Symbol</vt:lpstr>
      <vt:lpstr>Helvetica Neue</vt:lpstr>
      <vt:lpstr>Arial</vt:lpstr>
      <vt:lpstr>Times New Roman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Деревянов Сергей</dc:creator>
  <cp:lastModifiedBy>Деревянов Сергей</cp:lastModifiedBy>
  <cp:revision>54</cp:revision>
  <dcterms:modified xsi:type="dcterms:W3CDTF">2023-01-11T18:20:43Z</dcterms:modified>
</cp:coreProperties>
</file>