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05ED-9EE9-4CF8-9512-CBEAC5D17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1542B-17FC-417F-B6A5-AAF8347A4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9D50E-3F26-4908-8EDE-0F01126B0783}"/>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7D2CD7DC-3D3C-4021-B28D-BAF1DBAE6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780F3-8D16-4845-980C-95F6EAE68E7E}"/>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30537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773-54EA-427F-BCC7-DEA955727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81EC0-AA76-44A2-B82E-9321D3C8D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6C407-6CE9-4E5A-9452-06E974F28ED1}"/>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01E363D7-6E14-48A8-B310-2F877581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FD085-DCA5-442B-B0A8-B63F56516042}"/>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320131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528A45-0C0B-478A-B8C2-09EA19539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CB3FD-61CA-47A1-B861-C8EAF1EC8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DA5E9-F1A7-4B21-B92D-23FED8B494D3}"/>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35818138-C561-4EC6-AEF0-658A78B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38640-4FB2-4F6C-A9DA-6A87B86C00E4}"/>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261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0261-9255-43E0-AFE2-14BB6F397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F2975-80E4-4EBD-B2B6-D5859F57E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B16AF-9AA9-4062-8B2B-F50A1D5A1BA7}"/>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04E49F1F-9B62-4792-AB91-08F5F28E7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129AA-2025-4D51-9743-3321F9395F28}"/>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240266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C5DA-ACC5-4247-A49B-C986332B0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23743-CCAC-49FF-AB6E-1A07B810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CCCD0-F752-4F10-AE60-37F3BDF8C5C5}"/>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5E3A7838-BCAA-4A92-8DDC-4A41A68B4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597D-7A14-4728-A806-0F1E290D2B9F}"/>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59108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A436-8752-46A1-90E6-5412EFBAE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818E5-5BA2-49BA-B6FB-C66BD131B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12745-4AA7-4143-9875-CC6D4A931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DC96B6-C234-4BEF-8646-F0769A7FC2EF}"/>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6" name="Footer Placeholder 5">
            <a:extLst>
              <a:ext uri="{FF2B5EF4-FFF2-40B4-BE49-F238E27FC236}">
                <a16:creationId xmlns:a16="http://schemas.microsoft.com/office/drawing/2014/main" id="{93DC17AB-4B66-4AB3-A5E8-A765FF688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DECEB-1981-470E-BDFA-5B2B30C00C49}"/>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342084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DA27-4370-4786-B7A4-6950C2E35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1939D-26BC-4157-AF88-06D3C6F11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10AD1-6A73-4652-8F6B-BB11E5D3C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F334A1-FFD3-4C9A-9C33-6C3C70755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87885-F4A3-4E41-8540-2CF64583D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62084-26E5-427A-A951-9D64DF8A69C5}"/>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8" name="Footer Placeholder 7">
            <a:extLst>
              <a:ext uri="{FF2B5EF4-FFF2-40B4-BE49-F238E27FC236}">
                <a16:creationId xmlns:a16="http://schemas.microsoft.com/office/drawing/2014/main" id="{418D037B-542B-4147-A459-8E9D65D44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B7024-6F34-4FC5-A33D-23DD5F73CEA0}"/>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43874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18B7-DAB5-45C1-8B72-3EB6124023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7CEE35-AED9-4C05-9B50-51802ACE6683}"/>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4" name="Footer Placeholder 3">
            <a:extLst>
              <a:ext uri="{FF2B5EF4-FFF2-40B4-BE49-F238E27FC236}">
                <a16:creationId xmlns:a16="http://schemas.microsoft.com/office/drawing/2014/main" id="{F9D1B65D-B638-4AB4-A38A-E29506F08A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D5257-5587-4FD1-A72E-48E554A1E6E4}"/>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80342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F951-313D-42DE-A04A-5E6E49F64BB6}"/>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3" name="Footer Placeholder 2">
            <a:extLst>
              <a:ext uri="{FF2B5EF4-FFF2-40B4-BE49-F238E27FC236}">
                <a16:creationId xmlns:a16="http://schemas.microsoft.com/office/drawing/2014/main" id="{4EB3DF84-A494-461B-8217-DC70F5EE6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4BF35-1648-44EC-B191-B8AEFD66C547}"/>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79262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045-695E-4A31-A7E7-DD910B0C1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8A770-FA25-4437-ADB6-741F06BD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18A2E-B95A-4127-A142-50B51888A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37A8F-E7AA-4250-8986-5BF44182175F}"/>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6" name="Footer Placeholder 5">
            <a:extLst>
              <a:ext uri="{FF2B5EF4-FFF2-40B4-BE49-F238E27FC236}">
                <a16:creationId xmlns:a16="http://schemas.microsoft.com/office/drawing/2014/main" id="{02F0E464-6055-45FF-A49D-B1427F30A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57B6C-ECBB-47B6-8FAF-90F02FC70F7C}"/>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45480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1A39-D92F-47FA-BCED-665735E68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D946F7-6491-43E0-8B1E-2904694C4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14482-39F5-4113-98C8-A427F0C30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B0517-B7AB-480C-8B28-CEEAE6EE3811}"/>
              </a:ext>
            </a:extLst>
          </p:cNvPr>
          <p:cNvSpPr>
            <a:spLocks noGrp="1"/>
          </p:cNvSpPr>
          <p:nvPr>
            <p:ph type="dt" sz="half" idx="10"/>
          </p:nvPr>
        </p:nvSpPr>
        <p:spPr/>
        <p:txBody>
          <a:bodyPr/>
          <a:lstStyle/>
          <a:p>
            <a:fld id="{3BC39719-94BB-4EC7-ACAA-5A117542A0DC}" type="datetimeFigureOut">
              <a:rPr lang="en-US" smtClean="0"/>
              <a:t>4/10/2019</a:t>
            </a:fld>
            <a:endParaRPr lang="en-US"/>
          </a:p>
        </p:txBody>
      </p:sp>
      <p:sp>
        <p:nvSpPr>
          <p:cNvPr id="6" name="Footer Placeholder 5">
            <a:extLst>
              <a:ext uri="{FF2B5EF4-FFF2-40B4-BE49-F238E27FC236}">
                <a16:creationId xmlns:a16="http://schemas.microsoft.com/office/drawing/2014/main" id="{311AF34E-C313-4CFB-A5AD-213E24BB6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026CE-8B4A-4AAE-9EFB-86AF734BCA92}"/>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5126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2A113D-E47E-4851-AFC6-314E86844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AED71-1A17-4693-9D71-64316CF86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F85B8-0B44-4FC7-BC1B-FE7CF7B1F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9719-94BB-4EC7-ACAA-5A117542A0DC}" type="datetimeFigureOut">
              <a:rPr lang="en-US" smtClean="0"/>
              <a:t>4/10/2019</a:t>
            </a:fld>
            <a:endParaRPr lang="en-US"/>
          </a:p>
        </p:txBody>
      </p:sp>
      <p:sp>
        <p:nvSpPr>
          <p:cNvPr id="5" name="Footer Placeholder 4">
            <a:extLst>
              <a:ext uri="{FF2B5EF4-FFF2-40B4-BE49-F238E27FC236}">
                <a16:creationId xmlns:a16="http://schemas.microsoft.com/office/drawing/2014/main" id="{C0D33BCE-F188-4857-872A-EC9F3087E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7D5A7-1FE8-4709-9BF5-6A9035141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973A-3D4E-4565-8323-A12E53D8574B}" type="slidenum">
              <a:rPr lang="en-US" smtClean="0"/>
              <a:t>‹#›</a:t>
            </a:fld>
            <a:endParaRPr lang="en-US"/>
          </a:p>
        </p:txBody>
      </p:sp>
    </p:spTree>
    <p:extLst>
      <p:ext uri="{BB962C8B-B14F-4D97-AF65-F5344CB8AC3E}">
        <p14:creationId xmlns:p14="http://schemas.microsoft.com/office/powerpoint/2010/main" val="329052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9D8-B675-42F8-9DAF-132B8B47CE5F}"/>
              </a:ext>
            </a:extLst>
          </p:cNvPr>
          <p:cNvSpPr>
            <a:spLocks noGrp="1"/>
          </p:cNvSpPr>
          <p:nvPr>
            <p:ph type="ctrTitle"/>
          </p:nvPr>
        </p:nvSpPr>
        <p:spPr/>
        <p:txBody>
          <a:bodyPr/>
          <a:lstStyle/>
          <a:p>
            <a:r>
              <a:rPr lang="en-US" dirty="0"/>
              <a:t>Heatmap</a:t>
            </a:r>
          </a:p>
        </p:txBody>
      </p:sp>
      <p:sp>
        <p:nvSpPr>
          <p:cNvPr id="3" name="Subtitle 2">
            <a:extLst>
              <a:ext uri="{FF2B5EF4-FFF2-40B4-BE49-F238E27FC236}">
                <a16:creationId xmlns:a16="http://schemas.microsoft.com/office/drawing/2014/main" id="{878DBD49-5E09-4B11-BEC7-4FDA4DFF1E7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0536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224C-8491-483D-B204-1A60A92904D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D39642D-0CE6-4746-AFB2-8B11E110DDC2}"/>
              </a:ext>
            </a:extLst>
          </p:cNvPr>
          <p:cNvSpPr>
            <a:spLocks noGrp="1"/>
          </p:cNvSpPr>
          <p:nvPr>
            <p:ph idx="1"/>
          </p:nvPr>
        </p:nvSpPr>
        <p:spPr/>
        <p:txBody>
          <a:bodyPr/>
          <a:lstStyle/>
          <a:p>
            <a:r>
              <a:rPr lang="en-US" dirty="0"/>
              <a:t>One of the major questions for the project was what locations in the LA area experienced higher amounts of parking citations.</a:t>
            </a:r>
          </a:p>
          <a:p>
            <a:r>
              <a:rPr lang="en-US" dirty="0"/>
              <a:t>By identifying these areas, the city could plan to build more parking in the area or open up certain streets in order to mitigate the load, especially during the week as more people commute into the city.</a:t>
            </a:r>
          </a:p>
          <a:p>
            <a:r>
              <a:rPr lang="en-US" dirty="0"/>
              <a:t>To answer this question, an interactive heatmap that layered onto a map of the LA area was created. The intensity of the heatmap was tied to the number of citations in an area.</a:t>
            </a:r>
          </a:p>
        </p:txBody>
      </p:sp>
    </p:spTree>
    <p:extLst>
      <p:ext uri="{BB962C8B-B14F-4D97-AF65-F5344CB8AC3E}">
        <p14:creationId xmlns:p14="http://schemas.microsoft.com/office/powerpoint/2010/main" val="180652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8416-A266-4E95-ACB0-7B14CC120CD8}"/>
              </a:ext>
            </a:extLst>
          </p:cNvPr>
          <p:cNvSpPr>
            <a:spLocks noGrp="1"/>
          </p:cNvSpPr>
          <p:nvPr>
            <p:ph type="title"/>
          </p:nvPr>
        </p:nvSpPr>
        <p:spPr/>
        <p:txBody>
          <a:bodyPr/>
          <a:lstStyle/>
          <a:p>
            <a:r>
              <a:rPr lang="en-US" dirty="0"/>
              <a:t>Libraries/Dependencies</a:t>
            </a:r>
          </a:p>
        </p:txBody>
      </p:sp>
      <p:sp>
        <p:nvSpPr>
          <p:cNvPr id="3" name="Content Placeholder 2">
            <a:extLst>
              <a:ext uri="{FF2B5EF4-FFF2-40B4-BE49-F238E27FC236}">
                <a16:creationId xmlns:a16="http://schemas.microsoft.com/office/drawing/2014/main" id="{CE55AB45-0502-4372-A0B8-C2065F6156F2}"/>
              </a:ext>
            </a:extLst>
          </p:cNvPr>
          <p:cNvSpPr>
            <a:spLocks noGrp="1"/>
          </p:cNvSpPr>
          <p:nvPr>
            <p:ph idx="1"/>
          </p:nvPr>
        </p:nvSpPr>
        <p:spPr/>
        <p:txBody>
          <a:bodyPr/>
          <a:lstStyle/>
          <a:p>
            <a:r>
              <a:rPr lang="en-US" dirty="0"/>
              <a:t>Below are all the libraries used to help create the heatmap.</a:t>
            </a:r>
          </a:p>
        </p:txBody>
      </p:sp>
      <p:pic>
        <p:nvPicPr>
          <p:cNvPr id="5" name="Picture 4">
            <a:extLst>
              <a:ext uri="{FF2B5EF4-FFF2-40B4-BE49-F238E27FC236}">
                <a16:creationId xmlns:a16="http://schemas.microsoft.com/office/drawing/2014/main" id="{84CEE9EA-884B-4F94-9F65-724673ABC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96" y="2321379"/>
            <a:ext cx="9544387" cy="3442411"/>
          </a:xfrm>
          <a:prstGeom prst="rect">
            <a:avLst/>
          </a:prstGeom>
        </p:spPr>
      </p:pic>
    </p:spTree>
    <p:extLst>
      <p:ext uri="{BB962C8B-B14F-4D97-AF65-F5344CB8AC3E}">
        <p14:creationId xmlns:p14="http://schemas.microsoft.com/office/powerpoint/2010/main" val="230607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7302-789C-447F-BD5D-643337F46A20}"/>
              </a:ext>
            </a:extLst>
          </p:cNvPr>
          <p:cNvSpPr>
            <a:spLocks noGrp="1"/>
          </p:cNvSpPr>
          <p:nvPr>
            <p:ph type="title"/>
          </p:nvPr>
        </p:nvSpPr>
        <p:spPr/>
        <p:txBody>
          <a:bodyPr/>
          <a:lstStyle/>
          <a:p>
            <a:r>
              <a:rPr lang="en-US" dirty="0"/>
              <a:t>Gather + Cleanup</a:t>
            </a:r>
          </a:p>
        </p:txBody>
      </p:sp>
      <p:sp>
        <p:nvSpPr>
          <p:cNvPr id="3" name="Content Placeholder 2">
            <a:extLst>
              <a:ext uri="{FF2B5EF4-FFF2-40B4-BE49-F238E27FC236}">
                <a16:creationId xmlns:a16="http://schemas.microsoft.com/office/drawing/2014/main" id="{7CEBDCC9-0DFD-439F-9BB3-9FD52231B872}"/>
              </a:ext>
            </a:extLst>
          </p:cNvPr>
          <p:cNvSpPr>
            <a:spLocks noGrp="1"/>
          </p:cNvSpPr>
          <p:nvPr>
            <p:ph idx="1"/>
          </p:nvPr>
        </p:nvSpPr>
        <p:spPr/>
        <p:txBody>
          <a:bodyPr/>
          <a:lstStyle/>
          <a:p>
            <a:r>
              <a:rPr lang="en-US" dirty="0"/>
              <a:t>To begin creating the heatmap, a random sample of 500K (out of 9.2MM) rows from the CSV were read since the heatmap function in folium would not work with more than this many points of data.</a:t>
            </a:r>
          </a:p>
          <a:p>
            <a:r>
              <a:rPr lang="en-US" dirty="0"/>
              <a:t>After this, similar as for the other charts, the nonessential columns were dropped and then all rows with missing data were dropped as well.</a:t>
            </a:r>
          </a:p>
          <a:p>
            <a:r>
              <a:rPr lang="en-US" dirty="0"/>
              <a:t>Next, any rows that included a Latitude or Longitude value of 99999 were dropped as this was the datasets version of missing data for these columns.</a:t>
            </a:r>
          </a:p>
          <a:p>
            <a:pPr marL="0" indent="0">
              <a:buNone/>
            </a:pPr>
            <a:endParaRPr lang="en-US" dirty="0"/>
          </a:p>
        </p:txBody>
      </p:sp>
    </p:spTree>
    <p:extLst>
      <p:ext uri="{BB962C8B-B14F-4D97-AF65-F5344CB8AC3E}">
        <p14:creationId xmlns:p14="http://schemas.microsoft.com/office/powerpoint/2010/main" val="73756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AF93-FE84-4C33-A55F-AD5CA21148C2}"/>
              </a:ext>
            </a:extLst>
          </p:cNvPr>
          <p:cNvSpPr>
            <a:spLocks noGrp="1"/>
          </p:cNvSpPr>
          <p:nvPr>
            <p:ph type="title"/>
          </p:nvPr>
        </p:nvSpPr>
        <p:spPr/>
        <p:txBody>
          <a:bodyPr/>
          <a:lstStyle/>
          <a:p>
            <a:r>
              <a:rPr lang="en-US" dirty="0"/>
              <a:t>Gather + Cleanup (cont.)</a:t>
            </a:r>
          </a:p>
        </p:txBody>
      </p:sp>
      <p:sp>
        <p:nvSpPr>
          <p:cNvPr id="3" name="Content Placeholder 2">
            <a:extLst>
              <a:ext uri="{FF2B5EF4-FFF2-40B4-BE49-F238E27FC236}">
                <a16:creationId xmlns:a16="http://schemas.microsoft.com/office/drawing/2014/main" id="{2812280E-019F-45ED-B74C-BD00322D700B}"/>
              </a:ext>
            </a:extLst>
          </p:cNvPr>
          <p:cNvSpPr>
            <a:spLocks noGrp="1"/>
          </p:cNvSpPr>
          <p:nvPr>
            <p:ph idx="1"/>
          </p:nvPr>
        </p:nvSpPr>
        <p:spPr/>
        <p:txBody>
          <a:bodyPr/>
          <a:lstStyle/>
          <a:p>
            <a:r>
              <a:rPr lang="en-US" dirty="0"/>
              <a:t>Once the unusable rows were removed, the Lat/Long values were converted to a decimal value so that folium could understand them. The columns were also renamed since the dataset had them backwards.</a:t>
            </a:r>
          </a:p>
          <a:p>
            <a:r>
              <a:rPr lang="en-US" dirty="0"/>
              <a:t>This concluded the cleanup for the heatmap. At the end, the number of columns left were checked to ensure that there was a robust enough dataset left after all of the removals.</a:t>
            </a:r>
          </a:p>
          <a:p>
            <a:r>
              <a:rPr lang="en-US" dirty="0"/>
              <a:t>On average, the remaining dataset retained ~450K out of the original 500K rows.</a:t>
            </a:r>
          </a:p>
          <a:p>
            <a:endParaRPr lang="en-US" dirty="0"/>
          </a:p>
        </p:txBody>
      </p:sp>
    </p:spTree>
    <p:extLst>
      <p:ext uri="{BB962C8B-B14F-4D97-AF65-F5344CB8AC3E}">
        <p14:creationId xmlns:p14="http://schemas.microsoft.com/office/powerpoint/2010/main" val="376124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1501-1108-4B8D-9F4C-27A9943FA7B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2AED5BC-6602-4CE0-B153-DD3B69EFE879}"/>
              </a:ext>
            </a:extLst>
          </p:cNvPr>
          <p:cNvSpPr>
            <a:spLocks noGrp="1"/>
          </p:cNvSpPr>
          <p:nvPr>
            <p:ph idx="1"/>
          </p:nvPr>
        </p:nvSpPr>
        <p:spPr/>
        <p:txBody>
          <a:bodyPr/>
          <a:lstStyle/>
          <a:p>
            <a:r>
              <a:rPr lang="en-US" dirty="0"/>
              <a:t>To create the heatmap, a blank map of LA was created in folium first.</a:t>
            </a:r>
          </a:p>
          <a:p>
            <a:r>
              <a:rPr lang="en-US" dirty="0"/>
              <a:t>The Lat/Long values were converted into a matrix that was then used in the </a:t>
            </a:r>
            <a:r>
              <a:rPr lang="en-US" dirty="0" err="1"/>
              <a:t>HeatMap</a:t>
            </a:r>
            <a:r>
              <a:rPr lang="en-US" dirty="0"/>
              <a:t> function in folium.</a:t>
            </a:r>
          </a:p>
          <a:p>
            <a:r>
              <a:rPr lang="en-US" dirty="0"/>
              <a:t>The maximum intensity value for the heatmap was set to 25, meaning that 25 citations in an area yielded the darkest coloring.</a:t>
            </a:r>
          </a:p>
          <a:p>
            <a:r>
              <a:rPr lang="en-US" dirty="0"/>
              <a:t>The folium heatmap has the functionality to zoom in and out, and the intensity levels are averaged at farther zoom levels to allow the maximum intensity to remain relevant at all zoom levels.</a:t>
            </a:r>
          </a:p>
        </p:txBody>
      </p:sp>
    </p:spTree>
    <p:extLst>
      <p:ext uri="{BB962C8B-B14F-4D97-AF65-F5344CB8AC3E}">
        <p14:creationId xmlns:p14="http://schemas.microsoft.com/office/powerpoint/2010/main" val="51896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Heatmap</vt:lpstr>
      <vt:lpstr>Overview</vt:lpstr>
      <vt:lpstr>Libraries/Dependencies</vt:lpstr>
      <vt:lpstr>Gather + Cleanup</vt:lpstr>
      <vt:lpstr>Gather + Cleanup (cont.)</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Heatmap</dc:title>
  <dc:creator>Siddhant Desai</dc:creator>
  <cp:lastModifiedBy>Siddhant Desai</cp:lastModifiedBy>
  <cp:revision>5</cp:revision>
  <dcterms:created xsi:type="dcterms:W3CDTF">2019-04-10T22:11:16Z</dcterms:created>
  <dcterms:modified xsi:type="dcterms:W3CDTF">2019-04-10T22:48:41Z</dcterms:modified>
</cp:coreProperties>
</file>