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League Spartan"/>
      <p:regular r:id="rId19"/>
      <p:bold r:id="rId20"/>
    </p:embeddedFont>
    <p:embeddedFont>
      <p:font typeface="Roboto"/>
      <p:regular r:id="rId21"/>
      <p:bold r:id="rId22"/>
      <p:italic r:id="rId23"/>
      <p:boldItalic r:id="rId24"/>
    </p:embeddedFont>
    <p:embeddedFont>
      <p:font typeface="Montserrat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  <p:embeddedFont>
      <p:font typeface="Poppins"/>
      <p:regular r:id="rId33"/>
      <p:bold r:id="rId34"/>
      <p:italic r:id="rId35"/>
      <p:boldItalic r:id="rId36"/>
    </p:embeddedFont>
    <p:embeddedFont>
      <p:font typeface="Lato Light"/>
      <p:regular r:id="rId37"/>
      <p:bold r:id="rId38"/>
      <p:italic r:id="rId39"/>
      <p:boldItalic r:id="rId40"/>
    </p:embeddedFont>
    <p:embeddedFont>
      <p:font typeface="Open Sans Medium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087AE29-7479-4D9B-BB15-4BDAE79D4DF7}">
  <a:tblStyle styleId="{4087AE29-7479-4D9B-BB15-4BDAE79D4DF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Light-boldItalic.fntdata"/><Relationship Id="rId20" Type="http://schemas.openxmlformats.org/officeDocument/2006/relationships/font" Target="fonts/LeagueSpartan-bold.fntdata"/><Relationship Id="rId42" Type="http://schemas.openxmlformats.org/officeDocument/2006/relationships/font" Target="fonts/OpenSansMedium-bold.fntdata"/><Relationship Id="rId41" Type="http://schemas.openxmlformats.org/officeDocument/2006/relationships/font" Target="fonts/OpenSansMedium-regular.fntdata"/><Relationship Id="rId22" Type="http://schemas.openxmlformats.org/officeDocument/2006/relationships/font" Target="fonts/Roboto-bold.fntdata"/><Relationship Id="rId44" Type="http://schemas.openxmlformats.org/officeDocument/2006/relationships/font" Target="fonts/OpenSansMedium-boldItalic.fntdata"/><Relationship Id="rId21" Type="http://schemas.openxmlformats.org/officeDocument/2006/relationships/font" Target="fonts/Roboto-regular.fntdata"/><Relationship Id="rId43" Type="http://schemas.openxmlformats.org/officeDocument/2006/relationships/font" Target="fonts/OpenSansMedium-italic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5.xml"/><Relationship Id="rId33" Type="http://schemas.openxmlformats.org/officeDocument/2006/relationships/font" Target="fonts/Poppins-regular.fntdata"/><Relationship Id="rId10" Type="http://schemas.openxmlformats.org/officeDocument/2006/relationships/slide" Target="slides/slide4.xml"/><Relationship Id="rId32" Type="http://schemas.openxmlformats.org/officeDocument/2006/relationships/font" Target="fonts/Lato-boldItalic.fntdata"/><Relationship Id="rId13" Type="http://schemas.openxmlformats.org/officeDocument/2006/relationships/slide" Target="slides/slide7.xml"/><Relationship Id="rId35" Type="http://schemas.openxmlformats.org/officeDocument/2006/relationships/font" Target="fonts/Poppins-italic.fntdata"/><Relationship Id="rId12" Type="http://schemas.openxmlformats.org/officeDocument/2006/relationships/slide" Target="slides/slide6.xml"/><Relationship Id="rId34" Type="http://schemas.openxmlformats.org/officeDocument/2006/relationships/font" Target="fonts/Poppins-bold.fntdata"/><Relationship Id="rId15" Type="http://schemas.openxmlformats.org/officeDocument/2006/relationships/slide" Target="slides/slide9.xml"/><Relationship Id="rId37" Type="http://schemas.openxmlformats.org/officeDocument/2006/relationships/font" Target="fonts/LatoLight-regular.fntdata"/><Relationship Id="rId14" Type="http://schemas.openxmlformats.org/officeDocument/2006/relationships/slide" Target="slides/slide8.xml"/><Relationship Id="rId36" Type="http://schemas.openxmlformats.org/officeDocument/2006/relationships/font" Target="fonts/Poppins-boldItalic.fntdata"/><Relationship Id="rId17" Type="http://schemas.openxmlformats.org/officeDocument/2006/relationships/slide" Target="slides/slide11.xml"/><Relationship Id="rId39" Type="http://schemas.openxmlformats.org/officeDocument/2006/relationships/font" Target="fonts/LatoLight-italic.fntdata"/><Relationship Id="rId16" Type="http://schemas.openxmlformats.org/officeDocument/2006/relationships/slide" Target="slides/slide10.xml"/><Relationship Id="rId38" Type="http://schemas.openxmlformats.org/officeDocument/2006/relationships/font" Target="fonts/LatoLight-bold.fntdata"/><Relationship Id="rId19" Type="http://schemas.openxmlformats.org/officeDocument/2006/relationships/font" Target="fonts/LeagueSpartan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a00ce51659_0_9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a00ce51659_0_9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a00ce51659_0_9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a00ce51659_0_9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SLIDES_API1480704443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SLIDES_API1480704443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SLIDES_API1480704443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SLIDES_API1480704443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SLIDES_API148070444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SLIDES_API148070444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SLIDES_API1480704443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SLIDES_API148070444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SLIDES_API1480704443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SLIDES_API1480704443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a00ce51659_0_8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a00ce51659_0_8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a00ce51659_0_9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a00ce51659_0_9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a00ce51659_0_9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a00ce51659_0_9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a00ce51659_0_9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a00ce51659_0_9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a00ce51659_0_9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a00ce51659_0_9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Introduction_Slide_1">
  <p:cSld name="TITLE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/>
          <p:nvPr>
            <p:ph type="title"/>
          </p:nvPr>
        </p:nvSpPr>
        <p:spPr>
          <a:xfrm>
            <a:off x="632175" y="920625"/>
            <a:ext cx="76797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32" name="Google Shape;13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13"/>
          <p:cNvSpPr txBox="1"/>
          <p:nvPr>
            <p:ph idx="1" type="body"/>
          </p:nvPr>
        </p:nvSpPr>
        <p:spPr>
          <a:xfrm>
            <a:off x="632175" y="1717350"/>
            <a:ext cx="5520900" cy="26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id="134" name="Google Shape;13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727196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3"/>
          <p:cNvPicPr preferRelativeResize="0"/>
          <p:nvPr/>
        </p:nvPicPr>
        <p:blipFill rotWithShape="1">
          <a:blip r:embed="rId3">
            <a:alphaModFix/>
          </a:blip>
          <a:srcRect b="0" l="7871" r="4470" t="0"/>
          <a:stretch/>
        </p:blipFill>
        <p:spPr>
          <a:xfrm rot="5399995">
            <a:off x="5161977" y="1270987"/>
            <a:ext cx="5149824" cy="2601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398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62">
          <p15:clr>
            <a:srgbClr val="E46962"/>
          </p15:clr>
        </p15:guide>
        <p15:guide id="6" pos="458">
          <p15:clr>
            <a:srgbClr val="E46962"/>
          </p15:clr>
        </p15:guide>
        <p15:guide id="7" orient="horz" pos="1082">
          <p15:clr>
            <a:srgbClr val="E46962"/>
          </p15:clr>
        </p15:guide>
        <p15:guide id="8" orient="horz" pos="903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2">
  <p:cSld name="TITLE_1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14"/>
          <p:cNvPicPr preferRelativeResize="0"/>
          <p:nvPr/>
        </p:nvPicPr>
        <p:blipFill rotWithShape="1">
          <a:blip r:embed="rId2">
            <a:alphaModFix/>
          </a:blip>
          <a:srcRect b="0" l="0" r="49205" t="0"/>
          <a:stretch/>
        </p:blipFill>
        <p:spPr>
          <a:xfrm flipH="1">
            <a:off x="0" y="-348137"/>
            <a:ext cx="1836600" cy="35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4"/>
          <p:cNvPicPr preferRelativeResize="0"/>
          <p:nvPr/>
        </p:nvPicPr>
        <p:blipFill rotWithShape="1">
          <a:blip r:embed="rId2">
            <a:alphaModFix/>
          </a:blip>
          <a:srcRect b="0" l="0" r="49205" t="0"/>
          <a:stretch/>
        </p:blipFill>
        <p:spPr>
          <a:xfrm rot="10800000">
            <a:off x="0" y="1892238"/>
            <a:ext cx="1836600" cy="35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14"/>
          <p:cNvSpPr/>
          <p:nvPr>
            <p:ph idx="2" type="pic"/>
          </p:nvPr>
        </p:nvSpPr>
        <p:spPr>
          <a:xfrm>
            <a:off x="642700" y="632300"/>
            <a:ext cx="2615100" cy="391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41" name="Google Shape;141;p14"/>
          <p:cNvSpPr/>
          <p:nvPr/>
        </p:nvSpPr>
        <p:spPr>
          <a:xfrm rot="-695">
            <a:off x="8410293" y="4393362"/>
            <a:ext cx="1484700" cy="1476900"/>
          </a:xfrm>
          <a:prstGeom prst="pie">
            <a:avLst>
              <a:gd fmla="val 10804369" name="adj1"/>
              <a:gd fmla="val 16200000" name="adj2"/>
            </a:avLst>
          </a:prstGeom>
          <a:gradFill>
            <a:gsLst>
              <a:gs pos="0">
                <a:srgbClr val="FFC982"/>
              </a:gs>
              <a:gs pos="100000">
                <a:srgbClr val="F58F09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C2C2C"/>
              </a:solidFill>
            </a:endParaRPr>
          </a:p>
        </p:txBody>
      </p:sp>
      <p:sp>
        <p:nvSpPr>
          <p:cNvPr id="142" name="Google Shape;142;p14"/>
          <p:cNvSpPr txBox="1"/>
          <p:nvPr>
            <p:ph type="title"/>
          </p:nvPr>
        </p:nvSpPr>
        <p:spPr>
          <a:xfrm>
            <a:off x="4722075" y="997400"/>
            <a:ext cx="3589800" cy="65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43" name="Google Shape;143;p14"/>
          <p:cNvSpPr/>
          <p:nvPr/>
        </p:nvSpPr>
        <p:spPr>
          <a:xfrm>
            <a:off x="4800600" y="632300"/>
            <a:ext cx="775500" cy="131400"/>
          </a:xfrm>
          <a:prstGeom prst="roundRect">
            <a:avLst>
              <a:gd fmla="val 50000" name="adj"/>
            </a:avLst>
          </a:prstGeom>
          <a:solidFill>
            <a:srgbClr val="F47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4"/>
          <p:cNvSpPr txBox="1"/>
          <p:nvPr>
            <p:ph idx="1" type="subTitle"/>
          </p:nvPr>
        </p:nvSpPr>
        <p:spPr>
          <a:xfrm>
            <a:off x="4722075" y="1959150"/>
            <a:ext cx="3589800" cy="27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3024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5_1">
  <p:cSld name="CUSTOM_2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idx="1" type="subTitle"/>
          </p:nvPr>
        </p:nvSpPr>
        <p:spPr>
          <a:xfrm>
            <a:off x="6354875" y="1183150"/>
            <a:ext cx="2318400" cy="9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47" name="Google Shape;147;p15"/>
          <p:cNvSpPr txBox="1"/>
          <p:nvPr>
            <p:ph idx="2" type="subTitle"/>
          </p:nvPr>
        </p:nvSpPr>
        <p:spPr>
          <a:xfrm>
            <a:off x="6354875" y="2399350"/>
            <a:ext cx="2318400" cy="10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48" name="Google Shape;148;p15"/>
          <p:cNvSpPr txBox="1"/>
          <p:nvPr>
            <p:ph idx="3" type="subTitle"/>
          </p:nvPr>
        </p:nvSpPr>
        <p:spPr>
          <a:xfrm>
            <a:off x="456925" y="1278100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49" name="Google Shape;149;p15"/>
          <p:cNvSpPr txBox="1"/>
          <p:nvPr>
            <p:ph idx="4" type="subTitle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50" name="Google Shape;150;p15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grpSp>
        <p:nvGrpSpPr>
          <p:cNvPr id="151" name="Google Shape;151;p15"/>
          <p:cNvGrpSpPr/>
          <p:nvPr/>
        </p:nvGrpSpPr>
        <p:grpSpPr>
          <a:xfrm>
            <a:off x="3095387" y="1241947"/>
            <a:ext cx="2953226" cy="2951755"/>
            <a:chOff x="3102288" y="1429998"/>
            <a:chExt cx="2953226" cy="2951755"/>
          </a:xfrm>
        </p:grpSpPr>
        <p:sp>
          <p:nvSpPr>
            <p:cNvPr id="152" name="Google Shape;152;p15"/>
            <p:cNvSpPr/>
            <p:nvPr/>
          </p:nvSpPr>
          <p:spPr>
            <a:xfrm>
              <a:off x="4016728" y="1429998"/>
              <a:ext cx="1634040" cy="1193736"/>
            </a:xfrm>
            <a:custGeom>
              <a:rect b="b" l="l" r="r" t="t"/>
              <a:pathLst>
                <a:path extrusionOk="0" h="21010" w="21600">
                  <a:moveTo>
                    <a:pt x="21600" y="8145"/>
                  </a:moveTo>
                  <a:cubicBezTo>
                    <a:pt x="19118" y="4624"/>
                    <a:pt x="15943" y="2102"/>
                    <a:pt x="12437" y="865"/>
                  </a:cubicBezTo>
                  <a:cubicBezTo>
                    <a:pt x="8312" y="-590"/>
                    <a:pt x="3942" y="-201"/>
                    <a:pt x="0" y="1973"/>
                  </a:cubicBezTo>
                  <a:lnTo>
                    <a:pt x="0" y="21010"/>
                  </a:lnTo>
                  <a:cubicBezTo>
                    <a:pt x="500" y="19693"/>
                    <a:pt x="1192" y="18521"/>
                    <a:pt x="2034" y="17562"/>
                  </a:cubicBezTo>
                  <a:cubicBezTo>
                    <a:pt x="2905" y="16572"/>
                    <a:pt x="3919" y="15829"/>
                    <a:pt x="5014" y="15380"/>
                  </a:cubicBezTo>
                  <a:lnTo>
                    <a:pt x="21600" y="8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3102288" y="1570339"/>
              <a:ext cx="1038072" cy="1787832"/>
            </a:xfrm>
            <a:custGeom>
              <a:rect b="b" l="l" r="r" t="t"/>
              <a:pathLst>
                <a:path extrusionOk="0" h="21600" w="21156">
                  <a:moveTo>
                    <a:pt x="17200" y="0"/>
                  </a:moveTo>
                  <a:cubicBezTo>
                    <a:pt x="12221" y="1401"/>
                    <a:pt x="7988" y="3585"/>
                    <a:pt x="4962" y="6316"/>
                  </a:cubicBezTo>
                  <a:cubicBezTo>
                    <a:pt x="1268" y="9650"/>
                    <a:pt x="-444" y="13619"/>
                    <a:pt x="98" y="17595"/>
                  </a:cubicBezTo>
                  <a:lnTo>
                    <a:pt x="21156" y="21600"/>
                  </a:lnTo>
                  <a:cubicBezTo>
                    <a:pt x="19937" y="20911"/>
                    <a:pt x="18965" y="20084"/>
                    <a:pt x="18298" y="19168"/>
                  </a:cubicBezTo>
                  <a:cubicBezTo>
                    <a:pt x="17547" y="18136"/>
                    <a:pt x="17200" y="17017"/>
                    <a:pt x="17283" y="15894"/>
                  </a:cubicBezTo>
                  <a:lnTo>
                    <a:pt x="172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3115511" y="3097809"/>
              <a:ext cx="1752732" cy="1245780"/>
            </a:xfrm>
            <a:custGeom>
              <a:rect b="b" l="l" r="r" t="t"/>
              <a:pathLst>
                <a:path extrusionOk="0" h="21600" w="21600">
                  <a:moveTo>
                    <a:pt x="21600" y="6445"/>
                  </a:moveTo>
                  <a:lnTo>
                    <a:pt x="13829" y="21600"/>
                  </a:lnTo>
                  <a:cubicBezTo>
                    <a:pt x="10009" y="20297"/>
                    <a:pt x="6587" y="17300"/>
                    <a:pt x="4071" y="13051"/>
                  </a:cubicBezTo>
                  <a:cubicBezTo>
                    <a:pt x="1866" y="9328"/>
                    <a:pt x="455" y="4804"/>
                    <a:pt x="0" y="0"/>
                  </a:cubicBezTo>
                  <a:lnTo>
                    <a:pt x="15759" y="7124"/>
                  </a:lnTo>
                  <a:cubicBezTo>
                    <a:pt x="16726" y="7545"/>
                    <a:pt x="17742" y="7698"/>
                    <a:pt x="18751" y="7576"/>
                  </a:cubicBezTo>
                  <a:cubicBezTo>
                    <a:pt x="19743" y="7456"/>
                    <a:pt x="20710" y="7073"/>
                    <a:pt x="21600" y="64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4311781" y="2799840"/>
              <a:ext cx="1526364" cy="1581913"/>
            </a:xfrm>
            <a:custGeom>
              <a:rect b="b" l="l" r="r" t="t"/>
              <a:pathLst>
                <a:path extrusionOk="0" h="21243" w="21600">
                  <a:moveTo>
                    <a:pt x="12593" y="0"/>
                  </a:moveTo>
                  <a:lnTo>
                    <a:pt x="21600" y="11784"/>
                  </a:lnTo>
                  <a:cubicBezTo>
                    <a:pt x="19267" y="15419"/>
                    <a:pt x="15759" y="18239"/>
                    <a:pt x="11598" y="19826"/>
                  </a:cubicBezTo>
                  <a:cubicBezTo>
                    <a:pt x="7919" y="21229"/>
                    <a:pt x="3894" y="21600"/>
                    <a:pt x="0" y="20896"/>
                  </a:cubicBezTo>
                  <a:lnTo>
                    <a:pt x="10857" y="6567"/>
                  </a:lnTo>
                  <a:cubicBezTo>
                    <a:pt x="11599" y="5663"/>
                    <a:pt x="12137" y="4623"/>
                    <a:pt x="12439" y="3514"/>
                  </a:cubicBezTo>
                  <a:cubicBezTo>
                    <a:pt x="12751" y="2366"/>
                    <a:pt x="12804" y="1168"/>
                    <a:pt x="125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4676823" y="1946286"/>
              <a:ext cx="1378690" cy="1668222"/>
            </a:xfrm>
            <a:custGeom>
              <a:rect b="b" l="l" r="r" t="t"/>
              <a:pathLst>
                <a:path extrusionOk="0" h="21600" w="21337">
                  <a:moveTo>
                    <a:pt x="0" y="4387"/>
                  </a:moveTo>
                  <a:lnTo>
                    <a:pt x="15846" y="0"/>
                  </a:lnTo>
                  <a:cubicBezTo>
                    <a:pt x="19012" y="3104"/>
                    <a:pt x="20914" y="6970"/>
                    <a:pt x="21275" y="11038"/>
                  </a:cubicBezTo>
                  <a:cubicBezTo>
                    <a:pt x="21600" y="14704"/>
                    <a:pt x="20656" y="18371"/>
                    <a:pt x="18557" y="21600"/>
                  </a:cubicBezTo>
                  <a:lnTo>
                    <a:pt x="6371" y="7619"/>
                  </a:lnTo>
                  <a:cubicBezTo>
                    <a:pt x="5672" y="6816"/>
                    <a:pt x="4801" y="6128"/>
                    <a:pt x="3803" y="5590"/>
                  </a:cubicBezTo>
                  <a:cubicBezTo>
                    <a:pt x="2651" y="4968"/>
                    <a:pt x="1355" y="4558"/>
                    <a:pt x="0" y="43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57" name="Google Shape;157;p15"/>
            <p:cNvSpPr txBox="1"/>
            <p:nvPr/>
          </p:nvSpPr>
          <p:spPr>
            <a:xfrm>
              <a:off x="4444343" y="1670781"/>
              <a:ext cx="3123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01</a:t>
              </a:r>
              <a:endParaRPr b="1" sz="1600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158" name="Google Shape;158;p15"/>
            <p:cNvSpPr txBox="1"/>
            <p:nvPr/>
          </p:nvSpPr>
          <p:spPr>
            <a:xfrm>
              <a:off x="5443660" y="2500224"/>
              <a:ext cx="3606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02</a:t>
              </a:r>
              <a:endParaRPr b="1" sz="1600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159" name="Google Shape;159;p15"/>
            <p:cNvSpPr txBox="1"/>
            <p:nvPr/>
          </p:nvSpPr>
          <p:spPr>
            <a:xfrm>
              <a:off x="4929328" y="3709325"/>
              <a:ext cx="3687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03</a:t>
              </a:r>
              <a:endParaRPr b="1" sz="1600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160" name="Google Shape;160;p15"/>
            <p:cNvSpPr txBox="1"/>
            <p:nvPr/>
          </p:nvSpPr>
          <p:spPr>
            <a:xfrm>
              <a:off x="3677557" y="3598802"/>
              <a:ext cx="3867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04</a:t>
              </a:r>
              <a:endParaRPr b="1" sz="1600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161" name="Google Shape;161;p15"/>
            <p:cNvSpPr txBox="1"/>
            <p:nvPr/>
          </p:nvSpPr>
          <p:spPr>
            <a:xfrm>
              <a:off x="3395840" y="2345006"/>
              <a:ext cx="3804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05</a:t>
              </a:r>
              <a:endParaRPr b="1" sz="1600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</p:grpSp>
      <p:sp>
        <p:nvSpPr>
          <p:cNvPr id="162" name="Google Shape;162;p15"/>
          <p:cNvSpPr txBox="1"/>
          <p:nvPr>
            <p:ph idx="5" type="subTitle"/>
          </p:nvPr>
        </p:nvSpPr>
        <p:spPr>
          <a:xfrm>
            <a:off x="6354875" y="3668350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4_1">
  <p:cSld name="CUSTOM_1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"/>
          <p:cNvSpPr/>
          <p:nvPr/>
        </p:nvSpPr>
        <p:spPr>
          <a:xfrm>
            <a:off x="3036788" y="1364028"/>
            <a:ext cx="1519962" cy="1966570"/>
          </a:xfrm>
          <a:custGeom>
            <a:rect b="b" l="l" r="r" t="t"/>
            <a:pathLst>
              <a:path extrusionOk="0" h="6447770" w="4983482">
                <a:moveTo>
                  <a:pt x="4983482" y="0"/>
                </a:moveTo>
                <a:lnTo>
                  <a:pt x="4983482" y="1152"/>
                </a:lnTo>
                <a:lnTo>
                  <a:pt x="4884042" y="6173"/>
                </a:lnTo>
                <a:cubicBezTo>
                  <a:pt x="4168136" y="78877"/>
                  <a:pt x="3609474" y="683482"/>
                  <a:pt x="3609474" y="1418570"/>
                </a:cubicBezTo>
                <a:cubicBezTo>
                  <a:pt x="3609474" y="2107715"/>
                  <a:pt x="4100486" y="2682178"/>
                  <a:pt x="4751750" y="2811200"/>
                </a:cubicBezTo>
                <a:lnTo>
                  <a:pt x="4877001" y="2829915"/>
                </a:lnTo>
                <a:lnTo>
                  <a:pt x="4799835" y="2833812"/>
                </a:lnTo>
                <a:cubicBezTo>
                  <a:pt x="3688520" y="2946672"/>
                  <a:pt x="2821298" y="3885212"/>
                  <a:pt x="2821298" y="5026303"/>
                </a:cubicBezTo>
                <a:lnTo>
                  <a:pt x="2829563" y="5189982"/>
                </a:lnTo>
                <a:lnTo>
                  <a:pt x="2810610" y="5314168"/>
                </a:lnTo>
                <a:cubicBezTo>
                  <a:pt x="2678226" y="5961114"/>
                  <a:pt x="2105809" y="6447770"/>
                  <a:pt x="1419727" y="6447770"/>
                </a:cubicBezTo>
                <a:cubicBezTo>
                  <a:pt x="635633" y="6447770"/>
                  <a:pt x="0" y="5812137"/>
                  <a:pt x="0" y="5028043"/>
                </a:cubicBezTo>
                <a:lnTo>
                  <a:pt x="2309" y="4982324"/>
                </a:lnTo>
                <a:lnTo>
                  <a:pt x="1157" y="4982324"/>
                </a:lnTo>
                <a:lnTo>
                  <a:pt x="6545" y="4769242"/>
                </a:lnTo>
                <a:cubicBezTo>
                  <a:pt x="136898" y="2197684"/>
                  <a:pt x="2198840" y="135741"/>
                  <a:pt x="4770399" y="538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6"/>
          <p:cNvSpPr/>
          <p:nvPr/>
        </p:nvSpPr>
        <p:spPr>
          <a:xfrm>
            <a:off x="4138040" y="1363675"/>
            <a:ext cx="1966570" cy="1519962"/>
          </a:xfrm>
          <a:custGeom>
            <a:rect b="b" l="l" r="r" t="t"/>
            <a:pathLst>
              <a:path extrusionOk="0" h="4983482" w="6447769">
                <a:moveTo>
                  <a:pt x="1419727" y="0"/>
                </a:moveTo>
                <a:lnTo>
                  <a:pt x="1465447" y="2309"/>
                </a:lnTo>
                <a:lnTo>
                  <a:pt x="1465447" y="1157"/>
                </a:lnTo>
                <a:lnTo>
                  <a:pt x="1678528" y="6545"/>
                </a:lnTo>
                <a:cubicBezTo>
                  <a:pt x="4250087" y="136898"/>
                  <a:pt x="6312029" y="2198841"/>
                  <a:pt x="6442381" y="4770399"/>
                </a:cubicBezTo>
                <a:lnTo>
                  <a:pt x="6447769" y="4983482"/>
                </a:lnTo>
                <a:lnTo>
                  <a:pt x="6446619" y="4983482"/>
                </a:lnTo>
                <a:lnTo>
                  <a:pt x="6441597" y="4884041"/>
                </a:lnTo>
                <a:cubicBezTo>
                  <a:pt x="6368893" y="4168135"/>
                  <a:pt x="5764288" y="3609473"/>
                  <a:pt x="5029200" y="3609473"/>
                </a:cubicBezTo>
                <a:cubicBezTo>
                  <a:pt x="4294112" y="3609473"/>
                  <a:pt x="3689507" y="4168135"/>
                  <a:pt x="3616803" y="4884041"/>
                </a:cubicBezTo>
                <a:lnTo>
                  <a:pt x="3614562" y="4928423"/>
                </a:lnTo>
                <a:lnTo>
                  <a:pt x="3608185" y="4802127"/>
                </a:lnTo>
                <a:cubicBezTo>
                  <a:pt x="3495325" y="3690812"/>
                  <a:pt x="2556784" y="2823590"/>
                  <a:pt x="1415693" y="2823590"/>
                </a:cubicBezTo>
                <a:lnTo>
                  <a:pt x="1267636" y="2831067"/>
                </a:lnTo>
                <a:lnTo>
                  <a:pt x="1133602" y="2810611"/>
                </a:lnTo>
                <a:cubicBezTo>
                  <a:pt x="486657" y="2678226"/>
                  <a:pt x="0" y="2105810"/>
                  <a:pt x="0" y="1419727"/>
                </a:cubicBezTo>
                <a:cubicBezTo>
                  <a:pt x="0" y="635633"/>
                  <a:pt x="635633" y="0"/>
                  <a:pt x="14197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6"/>
          <p:cNvSpPr/>
          <p:nvPr/>
        </p:nvSpPr>
        <p:spPr>
          <a:xfrm>
            <a:off x="3037141" y="2911624"/>
            <a:ext cx="1966570" cy="1519962"/>
          </a:xfrm>
          <a:custGeom>
            <a:rect b="b" l="l" r="r" t="t"/>
            <a:pathLst>
              <a:path extrusionOk="0" h="4983481" w="6447771">
                <a:moveTo>
                  <a:pt x="0" y="0"/>
                </a:moveTo>
                <a:lnTo>
                  <a:pt x="1152" y="0"/>
                </a:lnTo>
                <a:lnTo>
                  <a:pt x="6173" y="99439"/>
                </a:lnTo>
                <a:cubicBezTo>
                  <a:pt x="78877" y="815345"/>
                  <a:pt x="683482" y="1374007"/>
                  <a:pt x="1418570" y="1374007"/>
                </a:cubicBezTo>
                <a:cubicBezTo>
                  <a:pt x="2107715" y="1374007"/>
                  <a:pt x="2682178" y="882996"/>
                  <a:pt x="2811200" y="231731"/>
                </a:cubicBezTo>
                <a:lnTo>
                  <a:pt x="2828419" y="116492"/>
                </a:lnTo>
                <a:lnTo>
                  <a:pt x="2831519" y="177872"/>
                </a:lnTo>
                <a:cubicBezTo>
                  <a:pt x="2944379" y="1289187"/>
                  <a:pt x="3882919" y="2156409"/>
                  <a:pt x="5024010" y="2156409"/>
                </a:cubicBezTo>
                <a:lnTo>
                  <a:pt x="5148631" y="2150116"/>
                </a:lnTo>
                <a:lnTo>
                  <a:pt x="5173203" y="2151357"/>
                </a:lnTo>
                <a:cubicBezTo>
                  <a:pt x="5889109" y="2224061"/>
                  <a:pt x="6447771" y="2828666"/>
                  <a:pt x="6447771" y="3563754"/>
                </a:cubicBezTo>
                <a:cubicBezTo>
                  <a:pt x="6447771" y="4347848"/>
                  <a:pt x="5812138" y="4983481"/>
                  <a:pt x="5028044" y="4983481"/>
                </a:cubicBezTo>
                <a:lnTo>
                  <a:pt x="4982325" y="4981172"/>
                </a:lnTo>
                <a:lnTo>
                  <a:pt x="4982325" y="4982324"/>
                </a:lnTo>
                <a:lnTo>
                  <a:pt x="4769242" y="4976936"/>
                </a:lnTo>
                <a:cubicBezTo>
                  <a:pt x="2197683" y="4846583"/>
                  <a:pt x="135741" y="2784641"/>
                  <a:pt x="5388" y="21308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6"/>
          <p:cNvSpPr/>
          <p:nvPr/>
        </p:nvSpPr>
        <p:spPr>
          <a:xfrm>
            <a:off x="4585148" y="2464634"/>
            <a:ext cx="1519961" cy="1966570"/>
          </a:xfrm>
          <a:custGeom>
            <a:rect b="b" l="l" r="r" t="t"/>
            <a:pathLst>
              <a:path extrusionOk="0" h="6447772" w="4983480">
                <a:moveTo>
                  <a:pt x="3563753" y="0"/>
                </a:moveTo>
                <a:cubicBezTo>
                  <a:pt x="4347847" y="0"/>
                  <a:pt x="4983480" y="635633"/>
                  <a:pt x="4983480" y="1419727"/>
                </a:cubicBezTo>
                <a:lnTo>
                  <a:pt x="4981172" y="1465449"/>
                </a:lnTo>
                <a:lnTo>
                  <a:pt x="4982322" y="1465449"/>
                </a:lnTo>
                <a:lnTo>
                  <a:pt x="4976934" y="1678530"/>
                </a:lnTo>
                <a:cubicBezTo>
                  <a:pt x="4846582" y="4250089"/>
                  <a:pt x="2784640" y="6312031"/>
                  <a:pt x="213081" y="6442384"/>
                </a:cubicBezTo>
                <a:lnTo>
                  <a:pt x="0" y="6447772"/>
                </a:lnTo>
                <a:lnTo>
                  <a:pt x="0" y="6446619"/>
                </a:lnTo>
                <a:lnTo>
                  <a:pt x="99439" y="6441598"/>
                </a:lnTo>
                <a:cubicBezTo>
                  <a:pt x="815345" y="6368894"/>
                  <a:pt x="1374007" y="5764289"/>
                  <a:pt x="1374007" y="5029201"/>
                </a:cubicBezTo>
                <a:cubicBezTo>
                  <a:pt x="1374007" y="4294113"/>
                  <a:pt x="815345" y="3689508"/>
                  <a:pt x="99439" y="3616804"/>
                </a:cubicBezTo>
                <a:lnTo>
                  <a:pt x="74876" y="3615564"/>
                </a:lnTo>
                <a:lnTo>
                  <a:pt x="175579" y="3610479"/>
                </a:lnTo>
                <a:cubicBezTo>
                  <a:pt x="1286894" y="3497619"/>
                  <a:pt x="2154116" y="2559078"/>
                  <a:pt x="2154116" y="1417987"/>
                </a:cubicBezTo>
                <a:lnTo>
                  <a:pt x="2149115" y="1318948"/>
                </a:lnTo>
                <a:lnTo>
                  <a:pt x="2151356" y="1274568"/>
                </a:lnTo>
                <a:cubicBezTo>
                  <a:pt x="2224060" y="558662"/>
                  <a:pt x="2828665" y="0"/>
                  <a:pt x="356375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6"/>
          <p:cNvSpPr txBox="1"/>
          <p:nvPr>
            <p:ph idx="1" type="subTitle"/>
          </p:nvPr>
        </p:nvSpPr>
        <p:spPr>
          <a:xfrm>
            <a:off x="467425" y="1394975"/>
            <a:ext cx="219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9" name="Google Shape;169;p16"/>
          <p:cNvSpPr txBox="1"/>
          <p:nvPr/>
        </p:nvSpPr>
        <p:spPr>
          <a:xfrm>
            <a:off x="32401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0" name="Google Shape;170;p16"/>
          <p:cNvSpPr txBox="1"/>
          <p:nvPr/>
        </p:nvSpPr>
        <p:spPr>
          <a:xfrm>
            <a:off x="4305541" y="161187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1" name="Google Shape;171;p16"/>
          <p:cNvSpPr txBox="1"/>
          <p:nvPr/>
        </p:nvSpPr>
        <p:spPr>
          <a:xfrm>
            <a:off x="54216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2" name="Google Shape;172;p16"/>
          <p:cNvSpPr txBox="1"/>
          <p:nvPr/>
        </p:nvSpPr>
        <p:spPr>
          <a:xfrm>
            <a:off x="4305541" y="3817250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04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3" name="Google Shape;173;p16"/>
          <p:cNvSpPr txBox="1"/>
          <p:nvPr>
            <p:ph idx="2" type="subTitle"/>
          </p:nvPr>
        </p:nvSpPr>
        <p:spPr>
          <a:xfrm>
            <a:off x="467425" y="3096425"/>
            <a:ext cx="219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4" name="Google Shape;174;p16"/>
          <p:cNvSpPr txBox="1"/>
          <p:nvPr>
            <p:ph idx="3" type="subTitle"/>
          </p:nvPr>
        </p:nvSpPr>
        <p:spPr>
          <a:xfrm>
            <a:off x="6302925" y="1394975"/>
            <a:ext cx="2277300" cy="1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5" name="Google Shape;175;p16"/>
          <p:cNvSpPr txBox="1"/>
          <p:nvPr>
            <p:ph idx="4" type="subTitle"/>
          </p:nvPr>
        </p:nvSpPr>
        <p:spPr>
          <a:xfrm>
            <a:off x="6302925" y="3096425"/>
            <a:ext cx="2277300" cy="1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6" name="Google Shape;176;p16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Outro_1">
  <p:cSld name="TITLE_1_1_1_1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17"/>
          <p:cNvSpPr txBox="1"/>
          <p:nvPr>
            <p:ph type="title"/>
          </p:nvPr>
        </p:nvSpPr>
        <p:spPr>
          <a:xfrm>
            <a:off x="530400" y="2208300"/>
            <a:ext cx="80832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pic>
        <p:nvPicPr>
          <p:cNvPr id="180" name="Google Shape;180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54825" y="1117275"/>
            <a:ext cx="590075" cy="59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324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"/>
          <p:cNvSpPr txBox="1"/>
          <p:nvPr>
            <p:ph type="title"/>
          </p:nvPr>
        </p:nvSpPr>
        <p:spPr>
          <a:xfrm>
            <a:off x="632175" y="920625"/>
            <a:ext cx="76797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an ERP-CRM Chatbot</a:t>
            </a:r>
            <a:endParaRPr/>
          </a:p>
        </p:txBody>
      </p:sp>
      <p:sp>
        <p:nvSpPr>
          <p:cNvPr id="186" name="Google Shape;186;p18"/>
          <p:cNvSpPr txBox="1"/>
          <p:nvPr>
            <p:ph idx="1" type="body"/>
          </p:nvPr>
        </p:nvSpPr>
        <p:spPr>
          <a:xfrm>
            <a:off x="632175" y="1717350"/>
            <a:ext cx="5520900" cy="28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Teams :-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0000"/>
                </a:solidFill>
              </a:rPr>
              <a:t>1.Sarath</a:t>
            </a:r>
            <a:endParaRPr sz="15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0000"/>
                </a:solidFill>
              </a:rPr>
              <a:t>2.Pijush</a:t>
            </a:r>
            <a:endParaRPr sz="15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FF0000"/>
                </a:solidFill>
              </a:rPr>
              <a:t>3.Vijitha</a:t>
            </a:r>
            <a:endParaRPr sz="15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 txBox="1"/>
          <p:nvPr>
            <p:ph type="title"/>
          </p:nvPr>
        </p:nvSpPr>
        <p:spPr>
          <a:xfrm>
            <a:off x="632175" y="920625"/>
            <a:ext cx="76797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and problem</a:t>
            </a:r>
            <a:endParaRPr/>
          </a:p>
        </p:txBody>
      </p:sp>
      <p:sp>
        <p:nvSpPr>
          <p:cNvPr id="241" name="Google Shape;241;p27"/>
          <p:cNvSpPr txBox="1"/>
          <p:nvPr>
            <p:ph idx="1" type="body"/>
          </p:nvPr>
        </p:nvSpPr>
        <p:spPr>
          <a:xfrm>
            <a:off x="632175" y="1717350"/>
            <a:ext cx="5520900" cy="29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 model that we build is </a:t>
            </a:r>
            <a:r>
              <a:rPr lang="en"/>
              <a:t>working</a:t>
            </a:r>
            <a:r>
              <a:rPr lang="en"/>
              <a:t> fine for simple question involving the single table schema and limit the joint condition maximum of two table 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Sometimes the model could not able to distinguish schema and </a:t>
            </a:r>
            <a:r>
              <a:rPr lang="en"/>
              <a:t>between</a:t>
            </a:r>
            <a:r>
              <a:rPr lang="en"/>
              <a:t> the attributes between the two table .So we are working to fixed this </a:t>
            </a:r>
            <a:r>
              <a:rPr lang="en"/>
              <a:t>issue</a:t>
            </a:r>
            <a:r>
              <a:rPr lang="en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Some query we are not getting the output ,we are </a:t>
            </a:r>
            <a:r>
              <a:rPr lang="en"/>
              <a:t>working</a:t>
            </a:r>
            <a:r>
              <a:rPr lang="en"/>
              <a:t> to  further tune the model and make much more flexibility so that it can works better in  complex theory.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Time to get response from LLM is </a:t>
            </a:r>
            <a:r>
              <a:rPr lang="en"/>
              <a:t>little</a:t>
            </a:r>
            <a:r>
              <a:rPr lang="en"/>
              <a:t> higher,,we are working on the model and  make the problem fixed to get more accurate and fast response rate 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 txBox="1"/>
          <p:nvPr>
            <p:ph idx="1" type="subTitle"/>
          </p:nvPr>
        </p:nvSpPr>
        <p:spPr>
          <a:xfrm>
            <a:off x="467425" y="1394975"/>
            <a:ext cx="219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Benefits of using an ERP-CRM chatbot</a:t>
            </a:r>
            <a:endParaRPr/>
          </a:p>
        </p:txBody>
      </p:sp>
      <p:sp>
        <p:nvSpPr>
          <p:cNvPr id="247" name="Google Shape;247;p28"/>
          <p:cNvSpPr txBox="1"/>
          <p:nvPr>
            <p:ph idx="2" type="subTitle"/>
          </p:nvPr>
        </p:nvSpPr>
        <p:spPr>
          <a:xfrm>
            <a:off x="467425" y="3096425"/>
            <a:ext cx="219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Efficiency in handling customer queries</a:t>
            </a:r>
            <a:endParaRPr/>
          </a:p>
        </p:txBody>
      </p:sp>
      <p:sp>
        <p:nvSpPr>
          <p:cNvPr id="248" name="Google Shape;248;p28"/>
          <p:cNvSpPr txBox="1"/>
          <p:nvPr>
            <p:ph idx="3" type="subTitle"/>
          </p:nvPr>
        </p:nvSpPr>
        <p:spPr>
          <a:xfrm>
            <a:off x="6302925" y="1394975"/>
            <a:ext cx="2277300" cy="1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Improvement in overall system performance</a:t>
            </a:r>
            <a:endParaRPr/>
          </a:p>
        </p:txBody>
      </p:sp>
      <p:sp>
        <p:nvSpPr>
          <p:cNvPr id="249" name="Google Shape;249;p28"/>
          <p:cNvSpPr txBox="1"/>
          <p:nvPr>
            <p:ph idx="4" type="subTitle"/>
          </p:nvPr>
        </p:nvSpPr>
        <p:spPr>
          <a:xfrm>
            <a:off x="6302925" y="3096425"/>
            <a:ext cx="2277300" cy="1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Future enhancements and possibilities</a:t>
            </a:r>
            <a:endParaRPr/>
          </a:p>
        </p:txBody>
      </p:sp>
      <p:sp>
        <p:nvSpPr>
          <p:cNvPr id="250" name="Google Shape;250;p28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9"/>
          <p:cNvSpPr txBox="1"/>
          <p:nvPr>
            <p:ph type="title"/>
          </p:nvPr>
        </p:nvSpPr>
        <p:spPr>
          <a:xfrm>
            <a:off x="530400" y="2208300"/>
            <a:ext cx="80832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your time and attention 🙂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"/>
          <p:cNvSpPr txBox="1"/>
          <p:nvPr>
            <p:ph type="title"/>
          </p:nvPr>
        </p:nvSpPr>
        <p:spPr>
          <a:xfrm>
            <a:off x="632175" y="920625"/>
            <a:ext cx="76797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an ERP-CRM Chatbot</a:t>
            </a:r>
            <a:endParaRPr/>
          </a:p>
        </p:txBody>
      </p:sp>
      <p:sp>
        <p:nvSpPr>
          <p:cNvPr id="192" name="Google Shape;192;p19"/>
          <p:cNvSpPr txBox="1"/>
          <p:nvPr>
            <p:ph idx="1" type="body"/>
          </p:nvPr>
        </p:nvSpPr>
        <p:spPr>
          <a:xfrm>
            <a:off x="632175" y="1717350"/>
            <a:ext cx="5520900" cy="10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This presentation provides an overview of how to create an ERP-CRM chatbot using a large language model. It also includes examples of test cases scenarios that we tested and generating SQL queries based on given input.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7767" r="27762" t="0"/>
          <a:stretch/>
        </p:blipFill>
        <p:spPr>
          <a:xfrm>
            <a:off x="642700" y="632300"/>
            <a:ext cx="2615100" cy="3918900"/>
          </a:xfrm>
          <a:prstGeom prst="roundRect">
            <a:avLst>
              <a:gd fmla="val 16667" name="adj"/>
            </a:avLst>
          </a:prstGeom>
        </p:spPr>
      </p:pic>
      <p:sp>
        <p:nvSpPr>
          <p:cNvPr id="198" name="Google Shape;198;p20"/>
          <p:cNvSpPr txBox="1"/>
          <p:nvPr>
            <p:ph type="title"/>
          </p:nvPr>
        </p:nvSpPr>
        <p:spPr>
          <a:xfrm>
            <a:off x="4722075" y="997400"/>
            <a:ext cx="3589800" cy="65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Cases</a:t>
            </a:r>
            <a:endParaRPr/>
          </a:p>
        </p:txBody>
      </p:sp>
      <p:sp>
        <p:nvSpPr>
          <p:cNvPr id="199" name="Google Shape;199;p20"/>
          <p:cNvSpPr txBox="1"/>
          <p:nvPr>
            <p:ph idx="1" type="subTitle"/>
          </p:nvPr>
        </p:nvSpPr>
        <p:spPr>
          <a:xfrm>
            <a:off x="4722075" y="1959150"/>
            <a:ext cx="3589800" cy="27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 case 1: Given input question, generate SQL query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 case 2: Verify response time of the chatbot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 case 3: Test different scenarios of ERP and CRM integration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 case 4: Validate accuracy of language model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"/>
          <p:cNvSpPr txBox="1"/>
          <p:nvPr>
            <p:ph idx="1" type="subTitle"/>
          </p:nvPr>
        </p:nvSpPr>
        <p:spPr>
          <a:xfrm>
            <a:off x="6354875" y="1183150"/>
            <a:ext cx="2318400" cy="9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Consider the given input</a:t>
            </a:r>
            <a:endParaRPr/>
          </a:p>
        </p:txBody>
      </p:sp>
      <p:sp>
        <p:nvSpPr>
          <p:cNvPr id="205" name="Google Shape;205;p21"/>
          <p:cNvSpPr txBox="1"/>
          <p:nvPr>
            <p:ph idx="2" type="subTitle"/>
          </p:nvPr>
        </p:nvSpPr>
        <p:spPr>
          <a:xfrm>
            <a:off x="6354875" y="2399350"/>
            <a:ext cx="2318400" cy="10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Analyze the schema</a:t>
            </a:r>
            <a:endParaRPr/>
          </a:p>
        </p:txBody>
      </p:sp>
      <p:sp>
        <p:nvSpPr>
          <p:cNvPr id="206" name="Google Shape;206;p21"/>
          <p:cNvSpPr txBox="1"/>
          <p:nvPr>
            <p:ph idx="3" type="subTitle"/>
          </p:nvPr>
        </p:nvSpPr>
        <p:spPr>
          <a:xfrm>
            <a:off x="456925" y="1278100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Formulate the SQL query</a:t>
            </a:r>
            <a:endParaRPr/>
          </a:p>
        </p:txBody>
      </p:sp>
      <p:sp>
        <p:nvSpPr>
          <p:cNvPr id="207" name="Google Shape;207;p21"/>
          <p:cNvSpPr txBox="1"/>
          <p:nvPr>
            <p:ph idx="4" type="subTitle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Validate the query against the schema</a:t>
            </a:r>
            <a:endParaRPr/>
          </a:p>
        </p:txBody>
      </p:sp>
      <p:sp>
        <p:nvSpPr>
          <p:cNvPr id="208" name="Google Shape;208;p21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Generating SQL Queries</a:t>
            </a:r>
            <a:endParaRPr/>
          </a:p>
        </p:txBody>
      </p:sp>
      <p:sp>
        <p:nvSpPr>
          <p:cNvPr id="209" name="Google Shape;209;p21"/>
          <p:cNvSpPr txBox="1"/>
          <p:nvPr>
            <p:ph idx="5" type="subTitle"/>
          </p:nvPr>
        </p:nvSpPr>
        <p:spPr>
          <a:xfrm>
            <a:off x="6354875" y="3668350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Execute the query and retrieve results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"/>
          <p:cNvSpPr txBox="1"/>
          <p:nvPr>
            <p:ph type="title"/>
          </p:nvPr>
        </p:nvSpPr>
        <p:spPr>
          <a:xfrm>
            <a:off x="1040350" y="154075"/>
            <a:ext cx="76797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of the test case </a:t>
            </a:r>
            <a:r>
              <a:rPr lang="en"/>
              <a:t>scenarios</a:t>
            </a:r>
            <a:endParaRPr/>
          </a:p>
        </p:txBody>
      </p:sp>
      <p:graphicFrame>
        <p:nvGraphicFramePr>
          <p:cNvPr id="215" name="Google Shape;215;p22"/>
          <p:cNvGraphicFramePr/>
          <p:nvPr/>
        </p:nvGraphicFramePr>
        <p:xfrm>
          <a:off x="801100" y="88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{4087AE29-7479-4D9B-BB15-4BDAE79D4DF7}</a:tableStyleId>
              </a:tblPr>
              <a:tblGrid>
                <a:gridCol w="2036600"/>
                <a:gridCol w="2036600"/>
                <a:gridCol w="2036600"/>
              </a:tblGrid>
              <a:tr h="411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Question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Query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Comments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061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List out all the customers whose first names start with A</a:t>
                      </a:r>
                      <a:endParaRPr sz="1050"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0000"/>
                          </a:solidFill>
                          <a:highlight>
                            <a:schemeClr val="dk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SELECT customer_first_name FROM Customers WHERE customer_first_name LIKE "%A%"</a:t>
                      </a:r>
                      <a:endParaRPr sz="900">
                        <a:solidFill>
                          <a:srgbClr val="FF0000"/>
                        </a:solidFill>
                        <a:highlight>
                          <a:schemeClr val="dk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FF0000"/>
                          </a:solidFill>
                          <a:highlight>
                            <a:schemeClr val="dk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Not get the output with Start with “A” ,Getting a random output</a:t>
                      </a:r>
                      <a:endParaRPr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952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FF0000"/>
                          </a:solidFill>
                          <a:highlight>
                            <a:schemeClr val="dk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list out the last names of the customers only</a:t>
                      </a:r>
                      <a:endParaRPr sz="1050">
                        <a:solidFill>
                          <a:srgbClr val="FF0000"/>
                        </a:solidFill>
                        <a:highlight>
                          <a:schemeClr val="dk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FF0000"/>
                          </a:solidFill>
                          <a:highlight>
                            <a:schemeClr val="dk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SELECT customer_last_name FROM Customers</a:t>
                      </a:r>
                      <a:endParaRPr sz="1050">
                        <a:solidFill>
                          <a:srgbClr val="FF0000"/>
                        </a:solidFill>
                        <a:highlight>
                          <a:schemeClr val="dk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00FF00"/>
                          </a:solidFill>
                          <a:highlight>
                            <a:schemeClr val="dk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Working fine</a:t>
                      </a:r>
                      <a:endParaRPr>
                        <a:solidFill>
                          <a:srgbClr val="00FF00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688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FF0000"/>
                          </a:solidFill>
                          <a:highlight>
                            <a:schemeClr val="dk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List out the name of the customers who belongs from “Colorado”</a:t>
                      </a:r>
                      <a:endParaRPr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B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B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00FF00"/>
                          </a:solidFill>
                          <a:highlight>
                            <a:schemeClr val="dk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Error(Red Screen Json error) (Now it fixed)</a:t>
                      </a:r>
                      <a:endParaRPr>
                        <a:solidFill>
                          <a:srgbClr val="00FF00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B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1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50">
                          <a:solidFill>
                            <a:srgbClr val="FF0000"/>
                          </a:solidFill>
                          <a:highlight>
                            <a:schemeClr val="dk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count the customers whose gender is male</a:t>
                      </a:r>
                      <a:endParaRPr sz="1050">
                        <a:solidFill>
                          <a:srgbClr val="FF0000"/>
                        </a:solidFill>
                        <a:highlight>
                          <a:schemeClr val="dk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50">
                          <a:solidFill>
                            <a:srgbClr val="FF0000"/>
                          </a:solidFill>
                          <a:highlight>
                            <a:schemeClr val="dk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SELECT count(*) FROM Customers WHERE gender = "M"</a:t>
                      </a:r>
                      <a:endParaRPr sz="1050">
                        <a:solidFill>
                          <a:srgbClr val="FF0000"/>
                        </a:solidFill>
                        <a:highlight>
                          <a:schemeClr val="dk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50">
                          <a:solidFill>
                            <a:srgbClr val="FF0000"/>
                          </a:solidFill>
                          <a:highlight>
                            <a:schemeClr val="dk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Not got the exact output  (As on the table The Gender is a </a:t>
                      </a:r>
                      <a:r>
                        <a:rPr lang="en" sz="1050">
                          <a:solidFill>
                            <a:srgbClr val="FF0000"/>
                          </a:solidFill>
                          <a:highlight>
                            <a:schemeClr val="dk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numerical</a:t>
                      </a:r>
                      <a:r>
                        <a:rPr lang="en" sz="1050">
                          <a:solidFill>
                            <a:srgbClr val="FF0000"/>
                          </a:solidFill>
                          <a:highlight>
                            <a:schemeClr val="dk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 value not the proper denomination)</a:t>
                      </a:r>
                      <a:endParaRPr sz="1050">
                        <a:solidFill>
                          <a:srgbClr val="FF0000"/>
                        </a:solidFill>
                        <a:highlight>
                          <a:schemeClr val="dk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0" name="Google Shape;220;p23"/>
          <p:cNvGraphicFramePr/>
          <p:nvPr/>
        </p:nvGraphicFramePr>
        <p:xfrm>
          <a:off x="875175" y="543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{4087AE29-7479-4D9B-BB15-4BDAE79D4DF7}</a:tableStyleId>
              </a:tblPr>
              <a:tblGrid>
                <a:gridCol w="2036600"/>
                <a:gridCol w="2036600"/>
                <a:gridCol w="2036600"/>
              </a:tblGrid>
              <a:tr h="362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Question</a:t>
                      </a:r>
                      <a:endParaRPr b="1"/>
                    </a:p>
                  </a:txBody>
                  <a:tcPr marT="91425" marB="91425" marR="91425" marL="91425">
                    <a:lnB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Query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Comments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4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50">
                          <a:solidFill>
                            <a:srgbClr val="FF0000"/>
                          </a:solidFill>
                          <a:highlight>
                            <a:schemeClr val="dk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list out the names of the customers</a:t>
                      </a:r>
                      <a:endParaRPr sz="1050">
                        <a:solidFill>
                          <a:srgbClr val="FF0000"/>
                        </a:solidFill>
                        <a:highlight>
                          <a:schemeClr val="dk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50">
                          <a:solidFill>
                            <a:srgbClr val="FF0000"/>
                          </a:solidFill>
                          <a:highlight>
                            <a:schemeClr val="dk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SELECT customer_first_name FROM Customers</a:t>
                      </a:r>
                      <a:endParaRPr sz="1050">
                        <a:solidFill>
                          <a:srgbClr val="FF0000"/>
                        </a:solidFill>
                        <a:highlight>
                          <a:schemeClr val="dk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FF0000"/>
                          </a:solidFill>
                          <a:highlight>
                            <a:schemeClr val="dk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Partially Right (We only got the first name only ) not the middle and last name</a:t>
                      </a:r>
                      <a:endParaRPr sz="1050">
                        <a:solidFill>
                          <a:srgbClr val="FF0000"/>
                        </a:solidFill>
                        <a:highlight>
                          <a:schemeClr val="dk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FF0000"/>
                          </a:solidFill>
                          <a:highlight>
                            <a:schemeClr val="dk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050">
                        <a:solidFill>
                          <a:srgbClr val="FF0000"/>
                        </a:solidFill>
                        <a:highlight>
                          <a:schemeClr val="dk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50">
                          <a:solidFill>
                            <a:srgbClr val="FF0000"/>
                          </a:solidFill>
                          <a:highlight>
                            <a:schemeClr val="dk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050">
                        <a:solidFill>
                          <a:srgbClr val="FF0000"/>
                        </a:solidFill>
                        <a:highlight>
                          <a:schemeClr val="dk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7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50">
                          <a:solidFill>
                            <a:srgbClr val="FF0000"/>
                          </a:solidFill>
                          <a:highlight>
                            <a:schemeClr val="dk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what is the maximum transaction done by the customers</a:t>
                      </a:r>
                      <a:endParaRPr sz="1050">
                        <a:solidFill>
                          <a:srgbClr val="FF0000"/>
                        </a:solidFill>
                        <a:highlight>
                          <a:schemeClr val="dk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50">
                          <a:solidFill>
                            <a:srgbClr val="FF0000"/>
                          </a:solidFill>
                          <a:highlight>
                            <a:schemeClr val="dk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SELECT max(transaction_amount) FROM Financial_transactions</a:t>
                      </a:r>
                      <a:endParaRPr sz="1050">
                        <a:solidFill>
                          <a:srgbClr val="FF0000"/>
                        </a:solidFill>
                        <a:highlight>
                          <a:schemeClr val="dk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50">
                          <a:solidFill>
                            <a:srgbClr val="00FF00"/>
                          </a:solidFill>
                          <a:highlight>
                            <a:schemeClr val="dk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Working fine</a:t>
                      </a:r>
                      <a:endParaRPr sz="1050">
                        <a:solidFill>
                          <a:srgbClr val="00FF00"/>
                        </a:solidFill>
                        <a:highlight>
                          <a:schemeClr val="dk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5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50">
                          <a:solidFill>
                            <a:srgbClr val="FF0000"/>
                          </a:solidFill>
                          <a:highlight>
                            <a:schemeClr val="dk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how many transactions happen after "2018-03-15"</a:t>
                      </a:r>
                      <a:endParaRPr sz="1050">
                        <a:solidFill>
                          <a:srgbClr val="FF0000"/>
                        </a:solidFill>
                        <a:highlight>
                          <a:schemeClr val="dk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50">
                          <a:solidFill>
                            <a:srgbClr val="FF0000"/>
                          </a:solidFill>
                          <a:highlight>
                            <a:schemeClr val="dk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SELECT count(*) FROM Financial_transactions WHERE transaction_date &gt; "2018-03-15"</a:t>
                      </a:r>
                      <a:endParaRPr sz="1050">
                        <a:solidFill>
                          <a:srgbClr val="FF0000"/>
                        </a:solidFill>
                        <a:highlight>
                          <a:schemeClr val="dk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50">
                          <a:solidFill>
                            <a:srgbClr val="00FF00"/>
                          </a:solidFill>
                          <a:highlight>
                            <a:schemeClr val="dk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Working fine</a:t>
                      </a:r>
                      <a:endParaRPr sz="1050">
                        <a:solidFill>
                          <a:srgbClr val="00FF00"/>
                        </a:solidFill>
                        <a:highlight>
                          <a:schemeClr val="dk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6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50">
                          <a:solidFill>
                            <a:srgbClr val="FF0000"/>
                          </a:solidFill>
                          <a:highlight>
                            <a:schemeClr val="dk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Which ID has done the most transactions</a:t>
                      </a:r>
                      <a:endParaRPr sz="1050">
                        <a:solidFill>
                          <a:srgbClr val="FF0000"/>
                        </a:solidFill>
                        <a:highlight>
                          <a:schemeClr val="dk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50">
                          <a:solidFill>
                            <a:srgbClr val="FF0000"/>
                          </a:solidFill>
                          <a:highlight>
                            <a:schemeClr val="dk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SELECT account_id FROM Financial_transactions GROUP BY account_id ORDER BY count(*) DESC LIMIT 1</a:t>
                      </a:r>
                      <a:endParaRPr sz="1050">
                        <a:solidFill>
                          <a:srgbClr val="FF0000"/>
                        </a:solidFill>
                        <a:highlight>
                          <a:schemeClr val="dk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50">
                          <a:solidFill>
                            <a:srgbClr val="00FF00"/>
                          </a:solidFill>
                          <a:highlight>
                            <a:schemeClr val="dk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Working fine</a:t>
                      </a:r>
                      <a:endParaRPr sz="1050">
                        <a:solidFill>
                          <a:srgbClr val="00FF00"/>
                        </a:solidFill>
                        <a:highlight>
                          <a:schemeClr val="dk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" name="Google Shape;225;p24"/>
          <p:cNvGraphicFramePr/>
          <p:nvPr/>
        </p:nvGraphicFramePr>
        <p:xfrm>
          <a:off x="811675" y="88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{4087AE29-7479-4D9B-BB15-4BDAE79D4DF7}</a:tableStyleId>
              </a:tblPr>
              <a:tblGrid>
                <a:gridCol w="2036600"/>
                <a:gridCol w="2036600"/>
                <a:gridCol w="2036600"/>
              </a:tblGrid>
              <a:tr h="362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Question</a:t>
                      </a:r>
                      <a:endParaRPr b="1"/>
                    </a:p>
                  </a:txBody>
                  <a:tcPr marT="91425" marB="91425" marR="91425" marL="91425">
                    <a:lnB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Query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Comments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4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50">
                          <a:solidFill>
                            <a:srgbClr val="FF0000"/>
                          </a:solidFill>
                          <a:highlight>
                            <a:schemeClr val="dk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what are the IDs of transactions and their amounts that happened after 2018-03-15</a:t>
                      </a:r>
                      <a:endParaRPr sz="1050">
                        <a:solidFill>
                          <a:srgbClr val="FF0000"/>
                        </a:solidFill>
                        <a:highlight>
                          <a:schemeClr val="dk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50">
                          <a:solidFill>
                            <a:srgbClr val="FF0000"/>
                          </a:solidFill>
                          <a:highlight>
                            <a:schemeClr val="dk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SELECT transaction_id, transaction_amount FROM Financial_transactions WHERE transaction_date &gt; "2018-03-15"</a:t>
                      </a:r>
                      <a:endParaRPr sz="1050">
                        <a:solidFill>
                          <a:srgbClr val="FF0000"/>
                        </a:solidFill>
                        <a:highlight>
                          <a:schemeClr val="dk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50">
                          <a:solidFill>
                            <a:srgbClr val="00FF00"/>
                          </a:solidFill>
                          <a:highlight>
                            <a:schemeClr val="dk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Working fine</a:t>
                      </a:r>
                      <a:endParaRPr sz="1050">
                        <a:solidFill>
                          <a:srgbClr val="00FF00"/>
                        </a:solidFill>
                        <a:highlight>
                          <a:schemeClr val="dk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7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50">
                          <a:solidFill>
                            <a:srgbClr val="FF0000"/>
                          </a:solidFill>
                          <a:highlight>
                            <a:schemeClr val="dk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what is the maximum transaction amount that the customer has done and on what date</a:t>
                      </a:r>
                      <a:endParaRPr sz="1050">
                        <a:solidFill>
                          <a:srgbClr val="FF0000"/>
                        </a:solidFill>
                        <a:highlight>
                          <a:schemeClr val="dk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50">
                          <a:solidFill>
                            <a:srgbClr val="FF0000"/>
                          </a:solidFill>
                          <a:highlight>
                            <a:schemeClr val="dk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SELECT max(transaction_amount), transaction_date FROM Financial_transactions</a:t>
                      </a:r>
                      <a:endParaRPr sz="1050">
                        <a:solidFill>
                          <a:srgbClr val="FF0000"/>
                        </a:solidFill>
                        <a:highlight>
                          <a:schemeClr val="dk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50">
                          <a:solidFill>
                            <a:srgbClr val="00FF00"/>
                          </a:solidFill>
                          <a:highlight>
                            <a:schemeClr val="dk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Working fine</a:t>
                      </a:r>
                      <a:endParaRPr sz="1050">
                        <a:solidFill>
                          <a:srgbClr val="00FF00"/>
                        </a:solidFill>
                        <a:highlight>
                          <a:schemeClr val="dk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5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50">
                          <a:solidFill>
                            <a:srgbClr val="FF0000"/>
                          </a:solidFill>
                          <a:highlight>
                            <a:schemeClr val="dk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which account ID did a single transaction</a:t>
                      </a:r>
                      <a:endParaRPr sz="1050">
                        <a:solidFill>
                          <a:srgbClr val="FF0000"/>
                        </a:solidFill>
                        <a:highlight>
                          <a:schemeClr val="dk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50">
                          <a:solidFill>
                            <a:srgbClr val="FF0000"/>
                          </a:solidFill>
                          <a:highlight>
                            <a:schemeClr val="dk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SELECT account_id FROM Financial_transactions GROUP BY account_id HAVING count(*) = 1</a:t>
                      </a:r>
                      <a:endParaRPr sz="1050">
                        <a:solidFill>
                          <a:srgbClr val="FF0000"/>
                        </a:solidFill>
                        <a:highlight>
                          <a:schemeClr val="dk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50">
                          <a:solidFill>
                            <a:srgbClr val="00FF00"/>
                          </a:solidFill>
                          <a:highlight>
                            <a:schemeClr val="dk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Working fine</a:t>
                      </a:r>
                      <a:endParaRPr sz="1050">
                        <a:solidFill>
                          <a:srgbClr val="00FF00"/>
                        </a:solidFill>
                        <a:highlight>
                          <a:schemeClr val="dk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6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50">
                          <a:solidFill>
                            <a:srgbClr val="FF0000"/>
                          </a:solidFill>
                          <a:highlight>
                            <a:schemeClr val="dk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how many refunds have happened in the whole transaction</a:t>
                      </a:r>
                      <a:endParaRPr sz="1050">
                        <a:solidFill>
                          <a:srgbClr val="FF0000"/>
                        </a:solidFill>
                        <a:highlight>
                          <a:schemeClr val="dk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50">
                          <a:solidFill>
                            <a:srgbClr val="FF0000"/>
                          </a:solidFill>
                          <a:highlight>
                            <a:schemeClr val="dk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SELECT count(*) FROM Financial_transactions WHERE transaction_type = 'Refund'</a:t>
                      </a:r>
                      <a:endParaRPr sz="1050">
                        <a:solidFill>
                          <a:srgbClr val="FF0000"/>
                        </a:solidFill>
                        <a:highlight>
                          <a:schemeClr val="dk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50">
                          <a:solidFill>
                            <a:srgbClr val="00FF00"/>
                          </a:solidFill>
                          <a:highlight>
                            <a:schemeClr val="dk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Working fine</a:t>
                      </a:r>
                      <a:endParaRPr sz="1050">
                        <a:solidFill>
                          <a:srgbClr val="00FF00"/>
                        </a:solidFill>
                        <a:highlight>
                          <a:schemeClr val="dk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0" name="Google Shape;230;p25"/>
          <p:cNvGraphicFramePr/>
          <p:nvPr/>
        </p:nvGraphicFramePr>
        <p:xfrm>
          <a:off x="883650" y="16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{4087AE29-7479-4D9B-BB15-4BDAE79D4DF7}</a:tableStyleId>
              </a:tblPr>
              <a:tblGrid>
                <a:gridCol w="2036600"/>
                <a:gridCol w="2036600"/>
                <a:gridCol w="2036600"/>
              </a:tblGrid>
              <a:tr h="29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Question</a:t>
                      </a:r>
                      <a:endParaRPr b="1"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</a:rPr>
                        <a:t>Query</a:t>
                      </a:r>
                      <a:endParaRPr b="1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</a:rPr>
                        <a:t>Comments</a:t>
                      </a:r>
                      <a:endParaRPr b="1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0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50">
                          <a:solidFill>
                            <a:srgbClr val="FF0000"/>
                          </a:solidFill>
                          <a:highlight>
                            <a:schemeClr val="dk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what is the invoice number of order ID 9</a:t>
                      </a:r>
                      <a:endParaRPr sz="1050">
                        <a:solidFill>
                          <a:srgbClr val="FF0000"/>
                        </a:solidFill>
                        <a:highlight>
                          <a:schemeClr val="dk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50">
                          <a:solidFill>
                            <a:srgbClr val="FF0000"/>
                          </a:solidFill>
                          <a:highlight>
                            <a:schemeClr val="dk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SELECT invoice_number FROM Invoices WHERE order_id = 9</a:t>
                      </a:r>
                      <a:endParaRPr sz="1050">
                        <a:solidFill>
                          <a:srgbClr val="FF0000"/>
                        </a:solidFill>
                        <a:highlight>
                          <a:schemeClr val="dk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50">
                          <a:solidFill>
                            <a:srgbClr val="00FF00"/>
                          </a:solidFill>
                          <a:highlight>
                            <a:schemeClr val="dk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Working fine</a:t>
                      </a:r>
                      <a:endParaRPr sz="1050">
                        <a:solidFill>
                          <a:srgbClr val="00FF00"/>
                        </a:solidFill>
                        <a:highlight>
                          <a:schemeClr val="dk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75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50">
                          <a:solidFill>
                            <a:srgbClr val="FF0000"/>
                          </a:solidFill>
                          <a:highlight>
                            <a:schemeClr val="dk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what are the names of order item products from the products table for bought orders between 2012-12-04 and 2015-08-06</a:t>
                      </a:r>
                      <a:endParaRPr sz="1050">
                        <a:solidFill>
                          <a:srgbClr val="FF0000"/>
                        </a:solidFill>
                        <a:highlight>
                          <a:schemeClr val="dk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50">
                          <a:solidFill>
                            <a:srgbClr val="FF0000"/>
                          </a:solidFill>
                          <a:highlight>
                            <a:schemeClr val="dk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SELECT T2.product_name FROM Order_Items AS T1 JOIN Products AS T2 ON T1.product_id = T2.product_id WHERE T1.date_order_placed &gt;= "2012-12-04" AND T1.date_order_placed = "2015-08-06"</a:t>
                      </a:r>
                      <a:endParaRPr sz="1050">
                        <a:solidFill>
                          <a:srgbClr val="FF0000"/>
                        </a:solidFill>
                        <a:highlight>
                          <a:schemeClr val="dk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50">
                          <a:solidFill>
                            <a:srgbClr val="FF0000"/>
                          </a:solidFill>
                          <a:highlight>
                            <a:schemeClr val="dk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Joint does not occur more than 2 table ,their is a limit as of now ,But we going to tune the model to work for more complex query</a:t>
                      </a:r>
                      <a:endParaRPr sz="1050">
                        <a:solidFill>
                          <a:srgbClr val="FF0000"/>
                        </a:solidFill>
                        <a:highlight>
                          <a:schemeClr val="dk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75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50">
                          <a:solidFill>
                            <a:srgbClr val="FF0000"/>
                          </a:solidFill>
                          <a:highlight>
                            <a:schemeClr val="dk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what are the names of order item products for bought orders between 2012-12-04 and 2015-08-06</a:t>
                      </a:r>
                      <a:endParaRPr sz="1050">
                        <a:solidFill>
                          <a:srgbClr val="FF0000"/>
                        </a:solidFill>
                        <a:highlight>
                          <a:schemeClr val="dk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50">
                          <a:solidFill>
                            <a:srgbClr val="FF0000"/>
                          </a:solidFill>
                          <a:highlight>
                            <a:schemeClr val="dk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SELECT T2.product_name FROM Order_Items AS T1 JOIN Orders AS T2 ON T1.order_id = T2.order_id WHERE T2.date_order_placed &gt;= "2012-12-04" AND T2.date_order_placed = "2015-08-06"</a:t>
                      </a:r>
                      <a:endParaRPr sz="1050">
                        <a:solidFill>
                          <a:srgbClr val="FF0000"/>
                        </a:solidFill>
                        <a:highlight>
                          <a:schemeClr val="dk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50">
                          <a:solidFill>
                            <a:srgbClr val="FF0000"/>
                          </a:solidFill>
                          <a:highlight>
                            <a:schemeClr val="dk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Same as above</a:t>
                      </a:r>
                      <a:endParaRPr sz="1050">
                        <a:solidFill>
                          <a:srgbClr val="FF0000"/>
                        </a:solidFill>
                        <a:highlight>
                          <a:schemeClr val="dk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" name="Google Shape;235;p26"/>
          <p:cNvGraphicFramePr/>
          <p:nvPr/>
        </p:nvGraphicFramePr>
        <p:xfrm>
          <a:off x="991575" y="583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{4087AE29-7479-4D9B-BB15-4BDAE79D4DF7}</a:tableStyleId>
              </a:tblPr>
              <a:tblGrid>
                <a:gridCol w="2036600"/>
                <a:gridCol w="2036600"/>
                <a:gridCol w="2036600"/>
              </a:tblGrid>
              <a:tr h="362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Question</a:t>
                      </a:r>
                      <a:endParaRPr b="1"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</a:rPr>
                        <a:t>Query</a:t>
                      </a:r>
                      <a:endParaRPr b="1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</a:rPr>
                        <a:t>Comments</a:t>
                      </a:r>
                      <a:endParaRPr b="1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4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50">
                          <a:solidFill>
                            <a:srgbClr val="FF0000"/>
                          </a:solidFill>
                          <a:highlight>
                            <a:schemeClr val="dk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how many products are present of the color red</a:t>
                      </a:r>
                      <a:endParaRPr sz="1050">
                        <a:solidFill>
                          <a:srgbClr val="FF0000"/>
                        </a:solidFill>
                        <a:highlight>
                          <a:schemeClr val="dk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50">
                          <a:solidFill>
                            <a:srgbClr val="FF0000"/>
                          </a:solidFill>
                          <a:highlight>
                            <a:schemeClr val="dk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SELECT count(*) FROM products WHERE product_color = "red"</a:t>
                      </a:r>
                      <a:endParaRPr sz="1050">
                        <a:solidFill>
                          <a:srgbClr val="FF0000"/>
                        </a:solidFill>
                        <a:highlight>
                          <a:schemeClr val="dk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50">
                          <a:solidFill>
                            <a:srgbClr val="00FF00"/>
                          </a:solidFill>
                          <a:highlight>
                            <a:schemeClr val="dk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Working fine</a:t>
                      </a:r>
                      <a:endParaRPr sz="1050">
                        <a:solidFill>
                          <a:srgbClr val="00FF00"/>
                        </a:solidFill>
                        <a:highlight>
                          <a:schemeClr val="dk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7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50">
                          <a:solidFill>
                            <a:srgbClr val="FF0000"/>
                          </a:solidFill>
                          <a:highlight>
                            <a:schemeClr val="dk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Retrieve the product name and order ID of all order items</a:t>
                      </a:r>
                      <a:endParaRPr sz="1050">
                        <a:solidFill>
                          <a:srgbClr val="FF0000"/>
                        </a:solidFill>
                        <a:highlight>
                          <a:schemeClr val="dk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50">
                          <a:solidFill>
                            <a:srgbClr val="FF0000"/>
                          </a:solidFill>
                          <a:highlight>
                            <a:schemeClr val="dk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SELECT T2.product_name, T1.order_id FROM Order_Items AS T1 JOIN Products AS T2 ON T1.product_id = T2.product_id</a:t>
                      </a:r>
                      <a:endParaRPr sz="1050">
                        <a:solidFill>
                          <a:srgbClr val="FF0000"/>
                        </a:solidFill>
                        <a:highlight>
                          <a:schemeClr val="dk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50">
                          <a:solidFill>
                            <a:srgbClr val="00FF00"/>
                          </a:solidFill>
                          <a:highlight>
                            <a:schemeClr val="dk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Working fine</a:t>
                      </a:r>
                      <a:endParaRPr sz="1050">
                        <a:solidFill>
                          <a:srgbClr val="00FF00"/>
                        </a:solidFill>
                        <a:highlight>
                          <a:schemeClr val="dk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5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50">
                          <a:solidFill>
                            <a:srgbClr val="FF0000"/>
                          </a:solidFill>
                          <a:highlight>
                            <a:schemeClr val="dk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Get the transaction IDs, transaction dates, and invoice numbers for all financial transactions.</a:t>
                      </a:r>
                      <a:endParaRPr sz="1050">
                        <a:solidFill>
                          <a:srgbClr val="FF0000"/>
                        </a:solidFill>
                        <a:highlight>
                          <a:schemeClr val="dk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50">
                          <a:solidFill>
                            <a:srgbClr val="FF0000"/>
                          </a:solidFill>
                          <a:highlight>
                            <a:schemeClr val="dk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SELECT transaction_id, transaction_date, invoice_number FROM Financial_transactions</a:t>
                      </a:r>
                      <a:endParaRPr sz="1050">
                        <a:solidFill>
                          <a:srgbClr val="FF0000"/>
                        </a:solidFill>
                        <a:highlight>
                          <a:schemeClr val="dk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50">
                          <a:solidFill>
                            <a:srgbClr val="00FF00"/>
                          </a:solidFill>
                          <a:highlight>
                            <a:schemeClr val="dk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Working fine for 2 joins</a:t>
                      </a:r>
                      <a:endParaRPr sz="1050">
                        <a:solidFill>
                          <a:srgbClr val="00FF00"/>
                        </a:solidFill>
                        <a:highlight>
                          <a:schemeClr val="dk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6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50">
                          <a:solidFill>
                            <a:srgbClr val="FF0000"/>
                          </a:solidFill>
                          <a:highlight>
                            <a:schemeClr val="dk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Retrieve the customer first names and account names for customers who have accounts</a:t>
                      </a:r>
                      <a:endParaRPr sz="1050">
                        <a:solidFill>
                          <a:srgbClr val="FF0000"/>
                        </a:solidFill>
                        <a:highlight>
                          <a:schemeClr val="dk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50">
                          <a:solidFill>
                            <a:srgbClr val="FF0000"/>
                          </a:solidFill>
                          <a:highlight>
                            <a:schemeClr val="dk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SELECT T2.customer_first_name, T1.account_name FROM Accounts AS T1 JOIN customers AS T2 ON T1.customer_id = T2.customer_id</a:t>
                      </a:r>
                      <a:endParaRPr sz="1050">
                        <a:solidFill>
                          <a:srgbClr val="FF0000"/>
                        </a:solidFill>
                        <a:highlight>
                          <a:schemeClr val="dk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50">
                          <a:solidFill>
                            <a:srgbClr val="FF0000"/>
                          </a:solidFill>
                          <a:highlight>
                            <a:schemeClr val="dk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Not Working as we </a:t>
                      </a:r>
                      <a:r>
                        <a:rPr lang="en" sz="1050">
                          <a:solidFill>
                            <a:srgbClr val="FF0000"/>
                          </a:solidFill>
                          <a:highlight>
                            <a:schemeClr val="dk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don't</a:t>
                      </a:r>
                      <a:r>
                        <a:rPr lang="en" sz="1050">
                          <a:solidFill>
                            <a:srgbClr val="FF0000"/>
                          </a:solidFill>
                          <a:highlight>
                            <a:schemeClr val="dk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 get the desire output ,the model could not distinguish between Customer and Account  Schema</a:t>
                      </a:r>
                      <a:endParaRPr sz="1050">
                        <a:solidFill>
                          <a:srgbClr val="FF0000"/>
                        </a:solidFill>
                        <a:highlight>
                          <a:schemeClr val="dk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