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4"/>
    <p:sldMasterId id="2147483843" r:id="rId5"/>
    <p:sldMasterId id="2147483833" r:id="rId6"/>
    <p:sldMasterId id="2147483803" r:id="rId7"/>
    <p:sldMasterId id="2147483773" r:id="rId8"/>
    <p:sldMasterId id="2147483755" r:id="rId9"/>
    <p:sldMasterId id="2147483854" r:id="rId10"/>
    <p:sldMasterId id="2147483869" r:id="rId11"/>
  </p:sldMasterIdLst>
  <p:notesMasterIdLst>
    <p:notesMasterId r:id="rId26"/>
  </p:notesMasterIdLst>
  <p:handoutMasterIdLst>
    <p:handoutMasterId r:id="rId27"/>
  </p:handoutMasterIdLst>
  <p:sldIdLst>
    <p:sldId id="286" r:id="rId12"/>
    <p:sldId id="302" r:id="rId13"/>
    <p:sldId id="308" r:id="rId14"/>
    <p:sldId id="318" r:id="rId15"/>
    <p:sldId id="316" r:id="rId16"/>
    <p:sldId id="319" r:id="rId17"/>
    <p:sldId id="309" r:id="rId18"/>
    <p:sldId id="310" r:id="rId19"/>
    <p:sldId id="311" r:id="rId20"/>
    <p:sldId id="320" r:id="rId21"/>
    <p:sldId id="313" r:id="rId22"/>
    <p:sldId id="312" r:id="rId23"/>
    <p:sldId id="315" r:id="rId24"/>
    <p:sldId id="317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936" userDrawn="1">
          <p15:clr>
            <a:srgbClr val="A4A3A4"/>
          </p15:clr>
        </p15:guide>
        <p15:guide id="4" pos="3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5C1"/>
    <a:srgbClr val="2C2C2C"/>
    <a:srgbClr val="1B1B1B"/>
    <a:srgbClr val="494949"/>
    <a:srgbClr val="471935"/>
    <a:srgbClr val="6D9644"/>
    <a:srgbClr val="9E3A22"/>
    <a:srgbClr val="006E9A"/>
    <a:srgbClr val="C89D00"/>
    <a:srgbClr val="0B1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6590" autoAdjust="0"/>
  </p:normalViewPr>
  <p:slideViewPr>
    <p:cSldViewPr snapToObjects="1">
      <p:cViewPr varScale="1">
        <p:scale>
          <a:sx n="67" d="100"/>
          <a:sy n="67" d="100"/>
        </p:scale>
        <p:origin x="568" y="44"/>
      </p:cViewPr>
      <p:guideLst>
        <p:guide orient="horz" pos="2160"/>
        <p:guide pos="3840"/>
        <p:guide pos="3936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361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C1A331-5310-4818-AC10-A0B358F26D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DB457-D9C3-46A5-B6FD-5589255DE6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D2DB2-69CE-4E4C-A9C5-74599D4C580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74CB9-3962-4959-8590-B7B276897D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C9A24-3C0F-477A-B9F2-1DAE94A4A8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D46FD-6AF1-461B-A28A-AC789C65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7B8588-1665-0A4A-AD47-68FFFFC620D1}" type="datetimeFigureOut">
              <a:rPr lang="ja-JP" altLang="en-US" smtClean="0"/>
              <a:pPr/>
              <a:t>2020/5/26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9AAED7-EB68-B44B-A29A-E9CFE7A1147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 (White B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" y="-1400"/>
            <a:ext cx="12192119" cy="47258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5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DATA, Inc.&gt;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dirty="0"/>
              <a:t>[Title]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3C8BAF-CD2F-48D5-AFFF-51A20BD31040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NTT DATA, Inc. All rights reserved.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2AEB1-8896-406F-9B09-D99121BAF5B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8800" y="421200"/>
            <a:ext cx="2362466" cy="7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30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9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446181" y="2955131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446181" y="4591845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9743" y="3084514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721227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D620418-EEB2-4760-B008-A8F072EDD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9B2C728-A5A1-4484-A619-4E9E480843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B014FE1-F0E6-4EE1-923A-906D66CBA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orient="horz" pos="912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6293CAC-E1C7-430F-9B47-1D1372474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BFC91C-8CCE-4BFA-A2DB-040D53241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2BDF944-3173-46A4-AE85-8B2DF233C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2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229CF78-FD03-4D68-8B06-A070ACC25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3E5A779-8138-44AD-8594-A3305B773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4B3573-DB9B-417D-84AB-8F4B0464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9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F93357-ACE0-401E-B673-E62DD3B4B6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2ECDED-16BD-46CC-9E54-CE94F63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6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7B60F81-633F-4646-AA98-205101671A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6447254"/>
              </p:ext>
            </p:extLst>
          </p:nvPr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4403474F-4C11-4C2F-9EC3-2AA63BBDF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Generic Description of Client (Title Case)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2D38-5330-481A-8A2D-27515EAB6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834197-400F-446C-8C06-80562BDF75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09CAB2B-0D59-4F3A-8262-32034F757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4C75FEB-4BF0-4940-9459-71F22DCD8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0DB331-BCC2-4933-82DD-8532EA7B4D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8768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628198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Huma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D060813-35FD-49A2-8E36-AEA23C17F6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6DFEA91-6D5D-4821-BB70-31F926CD2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4AEFB69-85BA-4D0C-BFA2-34ABA6779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20018E5-3262-4051-AFC3-3172D793DBC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86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Smart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0B15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94F3CAE-F017-42CE-84B2-45CA72900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88D7D23-6380-4790-9407-F2DB10096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EED1E5A-B740-4A27-9D93-3496F12EAD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1DB5E23D-9A6F-46FB-82D8-1B163F8593F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59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Smar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006E9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CDF98F7-BF4B-495B-85C0-8FAC45DA4E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A8203C1-F66F-4CD4-A085-98D0ECF26A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714C0430-F884-4B31-924F-470F853576E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E15998DD-6261-420B-99FD-4065E95FFB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4435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 userDrawn="1">
          <p15:clr>
            <a:srgbClr val="FBAE40"/>
          </p15:clr>
        </p15:guide>
        <p15:guide id="2" pos="748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06D9256-69F4-4846-8406-BC377285E3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38A7FD6-9D39-40A8-B4A5-64479B40DF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EAA0B5C-CEEE-4E55-8CC5-8378DAEADFF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D6D1061-9EA6-4D4B-85E3-6D2CB2297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6624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B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21">
            <a:extLst>
              <a:ext uri="{FF2B5EF4-FFF2-40B4-BE49-F238E27FC236}">
                <a16:creationId xmlns:a16="http://schemas.microsoft.com/office/drawing/2014/main" id="{D613633F-7BD8-4411-96EE-EAB1597F46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" y="-1891"/>
            <a:ext cx="12192118" cy="4726291"/>
          </a:xfrm>
          <a:prstGeom prst="rect">
            <a:avLst/>
          </a:prstGeom>
        </p:spPr>
      </p:pic>
      <p:sp>
        <p:nvSpPr>
          <p:cNvPr id="17" name="正方形/長方形 16"/>
          <p:cNvSpPr/>
          <p:nvPr userDrawn="1"/>
        </p:nvSpPr>
        <p:spPr>
          <a:xfrm>
            <a:off x="0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FEE76F-2258-4144-9F94-AF2261817D3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DATA, Inc.&gt;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2E76A378-9C19-4F49-B868-7D70D581E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dirty="0"/>
              <a:t>[Title]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BA0EB-7D02-4113-A1C3-72AC880B02B2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NTT DATA, Inc. All rights reserved.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141FCE-4A85-4EF9-BF9C-7D232ECA62E9}"/>
              </a:ext>
            </a:extLst>
          </p:cNvPr>
          <p:cNvGrpSpPr/>
          <p:nvPr userDrawn="1"/>
        </p:nvGrpSpPr>
        <p:grpSpPr>
          <a:xfrm>
            <a:off x="9448800" y="420688"/>
            <a:ext cx="2362201" cy="779463"/>
            <a:chOff x="9448800" y="420688"/>
            <a:chExt cx="2362201" cy="7794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0078B01-F2D4-45D1-A8C4-90D47C6DD9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6350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513B6B-CDCC-40A4-A37E-C2EB994ED7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52100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BC33C89-EC67-4D2F-A6EE-863292BC3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98163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1ADD4C2-FD7D-4546-8105-1EA5A026FA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37863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1194320-9F06-431F-9BDC-947B71B7B2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74400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90DB181-586C-456D-B766-891913E0C4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45838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07738A0-14FD-4368-B380-F6CB143482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82375" y="952501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3FF45CE-4C51-4EF9-BB23-02D011AE4A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15738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2423C39-CE55-4F44-9B2E-832B24B3FC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55325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AF7ED2F0-5CB7-4EAA-8E2F-3D45C26100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91913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AD04F93F-6338-422F-9789-8F3798C77A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3488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2004A02-D254-46FB-A812-5D3B5E23F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18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F4B7B48-B459-436C-A4FD-4AA8B0A938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09250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D8AAE14-7E59-452F-A2C5-9D369D13DE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48800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758EC59-75A7-40B3-A034-3EC1F8977D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図 17">
            <a:extLst>
              <a:ext uri="{FF2B5EF4-FFF2-40B4-BE49-F238E27FC236}">
                <a16:creationId xmlns:a16="http://schemas.microsoft.com/office/drawing/2014/main" id="{743BC5BA-71FF-4218-8270-D502E56EDF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7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97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D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84F0463-89F9-4D4B-B255-1EFE739F2F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299AA9-FFE3-4ECF-B834-64F0717EAF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2D9BF53-29B6-4650-8772-EC4754B0B2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C464D6E-7468-4617-B3DD-E7BDF06968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1031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Delightful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C89D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1A26B08-9158-4967-B8A3-A95F4ABF91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444E9A-BCF2-4F85-8931-4AC8301996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7185149-67AC-4278-9BF7-17496CDD86C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8E05802-5710-4A68-83B2-38D56E4DAE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6902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FFFFF"/>
          </p15:clr>
        </p15:guide>
        <p15:guide id="2" pos="7488" userDrawn="1">
          <p15:clr>
            <a:srgbClr val="FFFFFF"/>
          </p15:clr>
        </p15:guide>
        <p15:guide id="3" pos="192" userDrawn="1">
          <p15:clr>
            <a:srgbClr val="FFFF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Dynamic R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9E3A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C9EC8F5-2F55-4C9F-90DE-8D9761994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2D50C-217A-4E68-9AFC-24E027388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F2D367C-3145-4484-8B03-3DD825210F7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586F2BBD-8D2D-490B-8A3E-C3DF3CBACE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7733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6D96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1C4E59A7-29AB-413D-999E-CE16C2494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4DD840-BBD0-42CF-AA51-B2D658DB29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1F59812-0A57-4D06-8C90-0F39D7BFE4C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95D1EB72-428F-4777-913A-8768E6C56E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824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Purple Tinted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4719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07C339E-F549-4195-B2AF-6498D38ED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B760E1B-4F8A-478E-807E-2E72332393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EC6E173-FBBF-4238-8F99-F007BE92FB8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4CB3A1FD-6E15-4FCB-8185-36559E2833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6154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E209CA9E-EA71-4D07-95CE-EA78E13E3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[Agenda]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143000"/>
            <a:ext cx="8229600" cy="5257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F93CD1FC-848D-4FBD-B222-AB1FF81F9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5603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046D4B9-1B5E-4C59-9152-A25FEA8BF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3D31B2B-5576-40AE-B059-57C11E6089D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78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14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E617D-734F-4979-AA28-151FD13FA1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A4EEE-264C-42B7-9C67-2AF5171A4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E1A09D-4386-4027-B225-F549DC0B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66800"/>
            <a:ext cx="1173479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193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144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840" userDrawn="1">
          <p15:clr>
            <a:srgbClr val="FBAE40"/>
          </p15:clr>
        </p15:guide>
        <p15:guide id="8" orient="horz" pos="2256" userDrawn="1">
          <p15:clr>
            <a:srgbClr val="FBAE40"/>
          </p15:clr>
        </p15:guide>
        <p15:guide id="9" orient="horz" pos="67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65324-DF08-40A7-8C24-F703E437B0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53064-8875-4497-9F5F-2E3267940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21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672" userDrawn="1">
          <p15:clr>
            <a:srgbClr val="FBAE40"/>
          </p15:clr>
        </p15:guide>
        <p15:guide id="5" orient="horz" pos="144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  <p15:guide id="7" pos="3840" userDrawn="1">
          <p15:clr>
            <a:srgbClr val="FBAE40"/>
          </p15:clr>
        </p15:guide>
        <p15:guide id="8" orient="horz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/>
          <p:nvPr userDrawn="1"/>
        </p:nvCxnSpPr>
        <p:spPr>
          <a:xfrm>
            <a:off x="4184986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/>
          <p:nvPr userDrawn="1"/>
        </p:nvCxnSpPr>
        <p:spPr>
          <a:xfrm>
            <a:off x="8007007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16C34B-1F98-482E-9707-9104D28E0B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E32ED-97A5-4487-AA5E-D634C8C951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D42E8D99-ACDC-4B18-BB03-6B2FDEC2F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B707C5-9432-42A5-AF05-9DC709A2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58842B-A662-4100-A167-60B0C97821D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79220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0AEB42-84B1-4A48-AC27-91C814F36F7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01242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23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56" userDrawn="1">
          <p15:clr>
            <a:srgbClr val="FBAE40"/>
          </p15:clr>
        </p15:guide>
        <p15:guide id="3" orient="horz" pos="144" userDrawn="1">
          <p15:clr>
            <a:srgbClr val="FBAE40"/>
          </p15:clr>
        </p15:guide>
        <p15:guide id="4" orient="horz" pos="480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  <p15:guide id="6" pos="144" userDrawn="1">
          <p15:clr>
            <a:srgbClr val="FBAE40"/>
          </p15:clr>
        </p15:guide>
        <p15:guide id="7" pos="7536" userDrawn="1">
          <p15:clr>
            <a:srgbClr val="FBAE40"/>
          </p15:clr>
        </p15:guide>
        <p15:guide id="8" orient="horz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539768" y="2763043"/>
            <a:ext cx="1112971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539768" y="4399756"/>
            <a:ext cx="1112971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026" y="1219200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2026" y="2855913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42026" y="4492627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65562C-9532-42CA-8773-230E46F36A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8A776-01DF-46FF-806F-860D46A355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AA8F8661-4F4A-4873-B6AD-B80E3F5C2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77888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56" userDrawn="1">
          <p15:clr>
            <a:srgbClr val="FBAE40"/>
          </p15:clr>
        </p15:guide>
        <p15:guide id="3" orient="horz" pos="480" userDrawn="1">
          <p15:clr>
            <a:srgbClr val="FBAE40"/>
          </p15:clr>
        </p15:guide>
        <p15:guide id="4" orient="horz" pos="144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  <p15:guide id="7" pos="144" userDrawn="1">
          <p15:clr>
            <a:srgbClr val="FBAE40"/>
          </p15:clr>
        </p15:guide>
        <p15:guide id="8" pos="7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 (White NTT DA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" y="-1400"/>
            <a:ext cx="12192119" cy="47258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DATA, Inc.&gt;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dirty="0"/>
              <a:t>[Title]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F996963-4A1F-8846-B376-4BC33022D1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3C8BAF-CD2F-48D5-AFFF-51A20BD31040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NTT DATA, Inc. All rights reserved.</a:t>
            </a:r>
            <a:endParaRPr lang="en-US" dirty="0"/>
          </a:p>
        </p:txBody>
      </p:sp>
      <p:pic>
        <p:nvPicPr>
          <p:cNvPr id="9" name="図 17">
            <a:extLst>
              <a:ext uri="{FF2B5EF4-FFF2-40B4-BE49-F238E27FC236}">
                <a16:creationId xmlns:a16="http://schemas.microsoft.com/office/drawing/2014/main" id="{F726A3C3-B8A5-43F5-948F-FCDA2DECB25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97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1" y="822702"/>
            <a:ext cx="117348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447800"/>
            <a:ext cx="11734798" cy="464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DCE89E-B0BB-4DB0-B64E-C47E9E1129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66104-F1BE-4312-8D6F-A1C9DCFA9D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3372FC32-76FC-4A0B-BE6A-7BF0D18AE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38125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40014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912" userDrawn="1">
          <p15:clr>
            <a:srgbClr val="FBAE40"/>
          </p15:clr>
        </p15:guide>
        <p15:guide id="6" orient="horz" pos="2352" userDrawn="1">
          <p15:clr>
            <a:srgbClr val="FBAE40"/>
          </p15:clr>
        </p15:guide>
        <p15:guide id="7" orient="horz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6764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764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6764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1142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9624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A12A54-C04E-4D3E-A356-18832C413E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76D62-9095-4CC9-AAEC-54D9B8D817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75224CC-0348-4098-8942-204F9E67E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484116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  <p15:guide id="3" orient="horz" pos="144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pos="7536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70"/>
            <a:ext cx="12192000" cy="7619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FBAFDBD-4F80-4A0F-A248-507747BC9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11734800" cy="762000"/>
          </a:xfrm>
          <a:prstGeom prst="rect">
            <a:avLst/>
          </a:prstGeom>
        </p:spPr>
        <p:txBody>
          <a:bodyPr lIns="91440" tIns="0" bIns="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FC0774-65A7-4809-A081-4833B76F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066800"/>
            <a:ext cx="10972800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47BE6-3BD8-4958-B41B-C016D80DD3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D79A7-C516-4193-99B9-AD23DD1E4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2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6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9AFFB-49B2-40F2-A0B2-F831AF0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E33CB52-140F-43B8-9740-0B9705DE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4897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672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034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EA3AB6-365F-458D-8ADF-AF1ABAE3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AD6A1-5123-4132-BA3B-7EAFBD4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8D4509B-79EF-4773-9AA3-D9B05AB2C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75593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672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pos="144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580AF351-5E3F-4D4F-B815-A3641CC4C1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E9DA52-4E40-491D-BA4C-899F8CAD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B899D-0E58-43A5-A90C-0F2D79E5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949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9AFFB-49B2-40F2-A0B2-F831AF0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9F260035-2659-46AC-BDD3-C534795A102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B92469F-F6B8-4A5B-A69A-AA795CB1E3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0430969"/>
              </p:ext>
            </p:extLst>
          </p:nvPr>
        </p:nvGraphicFramePr>
        <p:xfrm>
          <a:off x="4419600" y="13985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3D3F4D71-4452-43DF-A863-B46E2CA26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1828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Generic Description of Client (Title Case)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5A263C5-67C5-495B-BE59-7EAB1AFF31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8382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1ED3C6-6349-4039-929C-BA184FB93C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07A7BEB-CEBC-407B-B8EC-02D1A773A1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1736DF4-7D7B-48C5-A0F2-687BA8177C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9071C8E3-6909-4EEB-8FD3-284D89B2B3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4196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304372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44">
          <p15:clr>
            <a:srgbClr val="FBAE40"/>
          </p15:clr>
        </p15:guide>
        <p15:guide id="3" pos="7536">
          <p15:clr>
            <a:srgbClr val="FBAE40"/>
          </p15:clr>
        </p15:guide>
        <p15:guide id="4" orient="horz" pos="67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219200"/>
            <a:ext cx="82296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7C4AA2A-197A-4B99-BAF5-0EE7A4E24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6517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46147D7-EF7B-4676-8C20-6201FD4A1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D7CD6DF3-5D41-48DD-97D8-2C9CE57E1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[Agenda]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D599A0A-DB22-4898-8B14-89283687F7D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05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536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11734800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E617D-734F-4979-AA28-151FD13FA1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A4EEE-264C-42B7-9C67-2AF5171A4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E522E55-9217-43B4-875B-8251839A3D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147481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672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066800"/>
            <a:ext cx="0" cy="50292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5257800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65324-DF08-40A7-8C24-F703E437B0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53064-8875-4497-9F5F-2E3267940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A032B032-90AA-4040-AD1C-3FA348BCEC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47470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  <p15:guide id="3" orient="horz" pos="672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pos="75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 (Human Blue NTT DA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21">
            <a:extLst>
              <a:ext uri="{FF2B5EF4-FFF2-40B4-BE49-F238E27FC236}">
                <a16:creationId xmlns:a16="http://schemas.microsoft.com/office/drawing/2014/main" id="{D613633F-7BD8-4411-96EE-EAB1597F46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0" y="3160"/>
            <a:ext cx="12183842" cy="4721240"/>
          </a:xfrm>
          <a:prstGeom prst="rect">
            <a:avLst/>
          </a:prstGeom>
        </p:spPr>
      </p:pic>
      <p:sp>
        <p:nvSpPr>
          <p:cNvPr id="17" name="正方形/長方形 16"/>
          <p:cNvSpPr/>
          <p:nvPr userDrawn="1"/>
        </p:nvSpPr>
        <p:spPr>
          <a:xfrm>
            <a:off x="0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56301A5-B670-D145-90FB-73C1609B8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02144" y="254820"/>
            <a:ext cx="2635200" cy="9028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FEE76F-2258-4144-9F94-AF2261817D3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DATA, Inc.&gt;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2E76A378-9C19-4F49-B868-7D70D581E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dirty="0"/>
              <a:t>[Title]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BA0EB-7D02-4113-A1C3-72AC880B02B2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NTT DATA, Inc. All rights reserved.</a:t>
            </a:r>
            <a:endParaRPr lang="en-US" dirty="0"/>
          </a:p>
        </p:txBody>
      </p:sp>
      <p:pic>
        <p:nvPicPr>
          <p:cNvPr id="9" name="図 17">
            <a:extLst>
              <a:ext uri="{FF2B5EF4-FFF2-40B4-BE49-F238E27FC236}">
                <a16:creationId xmlns:a16="http://schemas.microsoft.com/office/drawing/2014/main" id="{8E846098-E9B2-47B1-B500-9468728096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97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01" y="1066800"/>
            <a:ext cx="3335707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8994" y="1066800"/>
            <a:ext cx="0" cy="50292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1A51A2-3FD3-42C5-B611-8E5D15E0DE6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26180" y="1066800"/>
            <a:ext cx="3335707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6F1D6C-ED5D-4681-A05D-6AAEF415C44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236259" y="1066800"/>
            <a:ext cx="3335707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7999073" y="1066800"/>
            <a:ext cx="0" cy="50292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E32ED-97A5-4487-AA5E-D634C8C951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2FD3C53B-1507-4001-BD6F-458113592C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3100ABF8-C5D9-4DD8-9312-4D017DC746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591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608013" y="2763044"/>
            <a:ext cx="1097280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608013" y="4399758"/>
            <a:ext cx="1097280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245391"/>
            <a:ext cx="10968194" cy="13985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1" y="2882105"/>
            <a:ext cx="10968194" cy="13985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1" y="4518818"/>
            <a:ext cx="10968194" cy="13985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8A776-01DF-46FF-806F-860D46A355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7D682DC5-837E-4949-9555-95723C04B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9B29447-73B6-4921-92BC-A7AD57694C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139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56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  <p15:guide id="6" orient="horz" pos="672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66104-F1BE-4312-8D6F-A1C9DCFA9D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DA386F-50CD-4B13-B2A0-8479732513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1" y="822702"/>
            <a:ext cx="117348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8A0D4E-5616-43AE-83AA-D6FE9FEE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447800"/>
            <a:ext cx="11734798" cy="464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2C04161A-87F2-42B6-B11E-A54C8BEC6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EF2FB94D-2322-481E-882F-9E003F316E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4760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352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912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600200"/>
            <a:ext cx="4067176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00200"/>
            <a:ext cx="4060825" cy="36576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600200"/>
            <a:ext cx="4060825" cy="36576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29618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8100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76D62-9095-4CC9-AAEC-54D9B8D817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3E7915DD-ACFC-4B75-A110-DB1EE4F5F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0FFD18B-9EFE-4610-AA5C-DD14643DC7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088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536" userDrawn="1">
          <p15:clr>
            <a:srgbClr val="FBAE40"/>
          </p15:clr>
        </p15:guide>
        <p15:guide id="3" pos="14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Title and Contents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70"/>
            <a:ext cx="12192000" cy="7619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FBAFDBD-4F80-4A0F-A248-507747BC9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11734800" cy="761930"/>
          </a:xfrm>
          <a:prstGeom prst="rect">
            <a:avLst/>
          </a:prstGeom>
        </p:spPr>
        <p:txBody>
          <a:bodyPr lIns="91440" tIns="0" bIns="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FC0774-65A7-4809-A081-4833B76F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11734800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D79A7-C516-4193-99B9-AD23DD1E4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6DF11852-6E6F-48BF-BB2E-477C95E490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4839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  <p15:guide id="6" orient="horz" pos="672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3CF5831-59EC-44EE-A1E5-B3DBF77C2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BF3871B-06EE-45C2-A04E-D901977F3E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5326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536" userDrawn="1">
          <p15:clr>
            <a:srgbClr val="FBAE40"/>
          </p15:clr>
        </p15:guide>
        <p15:guide id="3" pos="14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76400"/>
            <a:ext cx="12192000" cy="3505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AD6A1-5123-4132-BA3B-7EAFBD4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0CEB71F5-C176-4514-9552-CFE35A043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B0B6E3D-4760-4292-8585-9979F23F78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8954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536" userDrawn="1">
          <p15:clr>
            <a:srgbClr val="FBAE40"/>
          </p15:clr>
        </p15:guide>
        <p15:guide id="3" pos="14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580AF351-5E3F-4D4F-B815-A3641CC4C1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B899D-0E58-43A5-A90C-0F2D79E5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DCCC6E5-1C14-41ED-916B-1315345D615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7586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A23DF285-CB2D-41B8-A2EB-1374B2F8DA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07D02874-E7E6-4907-898C-5C75642B113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9476174"/>
              </p:ext>
            </p:extLst>
          </p:nvPr>
        </p:nvGraphicFramePr>
        <p:xfrm>
          <a:off x="4419600" y="13985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0BC770AF-24E2-4C08-A8B3-2ECE802A7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1828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Generic Description of Client (Title Case)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75EB3E-0743-4A56-891E-CC829B1B3D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8382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6EC129-120B-4BE4-85C9-6A6833F03D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D36E62A-38F2-4174-A289-DE4E1D5B62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277D081-F21E-4957-82C5-277BEAF54A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18840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C485E21-A832-4D6B-9D99-4A6F4CB7EB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4196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-- Remove Before Presenting -- For the Development of “Success Stories” Only (unnamed or anonymous case studies)</a:t>
            </a: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461C162D-4BEC-4DFB-B542-22F3AB60BE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7128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36">
          <p15:clr>
            <a:srgbClr val="FBAE40"/>
          </p15:clr>
        </p15:guide>
        <p15:guide id="3" pos="14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H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0A88977-4CEB-4716-9A5A-FA33DE0D7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46888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C0B9ED4-C41F-4A39-B108-DE8981337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0017BF-7274-41B3-ADA4-0885D90B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5A69391-8B52-46DF-8A2E-FB5640E6B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6A6098F-0F3F-49BE-B96C-4D2CBF53599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6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H-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E4D8CF-0D05-45F7-8EE6-FF44BB9F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BA10AE1-3D57-4205-BB6A-E3BB463E3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FD1BB08-7F92-4AC5-95F5-578AB56946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79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1769206-D62B-46A2-9CF9-169444FAE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90656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447800"/>
            <a:ext cx="5257959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447800"/>
            <a:ext cx="5257959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E773D54-ACFE-447C-A964-DD2B3203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325DB94-C9F2-4373-A916-98ABE7549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0084916-3B0A-4573-AB63-6302DE95D3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641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00" y="1447800"/>
            <a:ext cx="338328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1A51A2-3FD3-42C5-B611-8E5D15E0DE6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26180" y="1447800"/>
            <a:ext cx="338328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6F1D6C-ED5D-4681-A05D-6AAEF415C44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236258" y="1447800"/>
            <a:ext cx="338328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212780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22860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C4A5581-5F27-4C51-8D67-5269D3597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DA5B610D-7953-49C5-B17B-9B268258D0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D74DEA1B-FFB0-425F-9584-7C98762FD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474646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orient="horz" pos="912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307901" y="3104356"/>
            <a:ext cx="1127449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307901" y="4741070"/>
            <a:ext cx="1127449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97025"/>
            <a:ext cx="10972800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2618" y="3233739"/>
            <a:ext cx="10972800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0" y="4870452"/>
            <a:ext cx="10972800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57C47067-172C-4B2B-934B-9F4E83AB27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3BB3D96-357A-49AB-AF36-94FACE9CAE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736A2F2C-D703-4F4C-B762-BCC8B4F9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297149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912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227E07E9-A071-4B70-8BBF-CB562A093B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5988067-D387-49C0-9EEE-1519048B2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85C206-5DB6-4C7E-B571-867C3A7086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57B89C-F555-4A85-A5C9-19946ECF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1AAFE85-2C1B-4E97-BD20-130EC28399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31340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152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pos="19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429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429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55919DD-7F52-4699-90F4-E8F1F819DF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AB3E19EF-A707-42A6-8F08-CC3179A26E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262C186A-F574-4AB9-A192-7EE0182AE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68472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6FDDF12-D290-45AB-B04B-CABB7DB7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6811EAF-B125-496F-B641-7B754A8F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3C81DB7-DE80-4648-A5E9-8CF00E228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2685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28800"/>
            <a:ext cx="12192000" cy="345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E3D3D84-42A8-4560-B3F5-4524AF82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5445DE3-5C4D-446A-8EC1-DFE1DF10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8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186DC4C8-0ED3-42DC-AA83-0638B2E5B0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6FDDF12-D290-45AB-B04B-CABB7DB7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6811EAF-B125-496F-B641-7B754A8F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10" name="Body Copy">
            <a:extLst>
              <a:ext uri="{FF2B5EF4-FFF2-40B4-BE49-F238E27FC236}">
                <a16:creationId xmlns:a16="http://schemas.microsoft.com/office/drawing/2014/main" id="{5EC6DFC6-1882-4ED4-986E-64E2E08398F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1612314"/>
              </p:ext>
            </p:extLst>
          </p:nvPr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11" name="Title 3">
            <a:extLst>
              <a:ext uri="{FF2B5EF4-FFF2-40B4-BE49-F238E27FC236}">
                <a16:creationId xmlns:a16="http://schemas.microsoft.com/office/drawing/2014/main" id="{61146DAC-6107-4D6C-869F-9907A877FF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Generic Description of Client (Title Case)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415A2E0-F1B9-4EBA-96F5-F78EE92F1E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Subhead (Sentence case, no punctuation)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BC8320F-9087-4AAE-B75A-D1EA89FFB2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D2B5CD-2966-48E6-94D1-D7E9052FF2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996F948-5017-45BB-9C36-0B24384091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9A897374-B66C-40CB-93D1-274A35D36F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8768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-- Remove Before Presenting -- For the Development of “Success Stories” Only (unnamed or anonymous case studies)</a:t>
            </a:r>
          </a:p>
        </p:txBody>
      </p:sp>
    </p:spTree>
    <p:extLst>
      <p:ext uri="{BB962C8B-B14F-4D97-AF65-F5344CB8AC3E}">
        <p14:creationId xmlns:p14="http://schemas.microsoft.com/office/powerpoint/2010/main" val="293429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 - White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9257D-02E0-47E5-8066-3653BB63A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77727F-6303-4D84-A7F7-DDCF08B2190A}"/>
              </a:ext>
            </a:extLst>
          </p:cNvPr>
          <p:cNvGrpSpPr/>
          <p:nvPr userDrawn="1"/>
        </p:nvGrpSpPr>
        <p:grpSpPr>
          <a:xfrm>
            <a:off x="4261573" y="2829464"/>
            <a:ext cx="3686134" cy="1216322"/>
            <a:chOff x="9448800" y="420688"/>
            <a:chExt cx="2362201" cy="779463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733B983-86BF-4752-A889-9E202C3AA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6350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C251DB1-02C0-45BA-B3A1-0806863C2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2100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E3F7F53-2B38-4DC0-93E5-1895DA6C1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163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3C34EF4-885E-4B65-A5D6-F4E78AF0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7863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1C6FF6B-CF73-4BC4-8630-88246AA5D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74400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E4361F4-9E1F-4BAE-BF14-E19373EE4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5838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D242030-ED87-46B4-96AA-30AC2E9C29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82375" y="952501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4BFF621-DD2D-4C10-B007-66375143B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5738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22D2733-D388-400E-9F2E-FFBEF33015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5325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D021B19-354D-441D-8610-89897C441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1913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56727DE-0334-451B-A088-7FFD57373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3488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3ED9D30-3E88-4BF4-971B-55673B42F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18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E774B1DA-5930-434A-9CFA-EEB247072A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09250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8313F940-5692-49BA-A350-AB859961A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8800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E8B024-B444-4D02-8ED3-D4B4C2A08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33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uman Agenda Slide - BH-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1534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30175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1084B5D6-E13F-49DD-9723-965CD017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C4CCBF6-B1C3-46CC-A9D2-020E438386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54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 - Human Blue 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7C81CB-B857-43DB-A5F9-7A9A19A321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6825" y="2829025"/>
            <a:ext cx="3657600" cy="12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067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 - Black 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7C81CB-B857-43DB-A5F9-7A9A19A321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6825" y="2829025"/>
            <a:ext cx="3657600" cy="12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047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- White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33CCCD6-2B32-724F-8E6B-82620F2B10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9257D-02E0-47E5-8066-3653BB63A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28847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- Human Blue 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5" name="図 12">
            <a:extLst>
              <a:ext uri="{FF2B5EF4-FFF2-40B4-BE49-F238E27FC236}">
                <a16:creationId xmlns:a16="http://schemas.microsoft.com/office/drawing/2014/main" id="{97CA28FC-98C8-42DD-9BDF-1E0E15F661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2500" y="2720338"/>
            <a:ext cx="4127000" cy="1417323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12134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- Black 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5" name="図 12">
            <a:extLst>
              <a:ext uri="{FF2B5EF4-FFF2-40B4-BE49-F238E27FC236}">
                <a16:creationId xmlns:a16="http://schemas.microsoft.com/office/drawing/2014/main" id="{97CA28FC-98C8-42DD-9BDF-1E0E15F661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2500" y="2720338"/>
            <a:ext cx="4127000" cy="1417323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22342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1524000" y="673768"/>
            <a:ext cx="9144000" cy="549843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1EDD12F-E7E9-46F4-A0A2-8EA6B7B479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3781934-54E2-4A85-90B7-6C4D9224A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3315B48-646C-4569-A5B1-3E1F043F25F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8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70DC4F-2996-4CBA-9314-DA8DDC6172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/>
            </a:lvl1pPr>
          </a:lstStyle>
          <a:p>
            <a:r>
              <a:rPr lang="en-US" dirty="0"/>
              <a:t>Select Image </a:t>
            </a:r>
            <a:br>
              <a:rPr lang="en-US" dirty="0"/>
            </a:br>
            <a:r>
              <a:rPr lang="en-US" dirty="0"/>
              <a:t>(1280x720px @ 96dpi)</a:t>
            </a:r>
          </a:p>
        </p:txBody>
      </p:sp>
    </p:spTree>
    <p:extLst>
      <p:ext uri="{BB962C8B-B14F-4D97-AF65-F5344CB8AC3E}">
        <p14:creationId xmlns:p14="http://schemas.microsoft.com/office/powerpoint/2010/main" val="161037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714189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  <p15:guide id="5" orient="horz" pos="28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47800"/>
            <a:ext cx="5410200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6" y="1447800"/>
            <a:ext cx="5413362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135ECDE-9650-420F-B887-80D8299F5C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28CFF88-D122-4C72-90AF-98AEC7B19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4634491-90BC-4AE1-BB5A-332230E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8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4986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07007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767CBE20-A9B1-4A35-83D8-A73BEBC38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3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B5A437-9046-4D9A-B9A8-6545E19F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B101C1CC-2FB9-44F0-AA12-C9ED765644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0EF105-BA09-4670-B8E9-4C9C082BE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9220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807397-FCCB-47FB-AD0D-F4EF80200F3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01242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27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pos="1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43AACC-E6A3-4545-99FC-8515D810C3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05" r:id="rId3"/>
    <p:sldLayoutId id="2147483701" r:id="rId4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DEE24DF-B91C-4576-BFF5-B02A5E213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065F47C-01F7-42CF-BA47-6ACD89130B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4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74" r:id="rId11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032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pos="19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486400"/>
            <a:ext cx="762000" cy="1371601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18DC6EA-A69D-4D67-A8FB-5DEACE8BC13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6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6400"/>
            <a:ext cx="762000" cy="1371601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670C703-6CA0-47CC-9863-75BA63A4336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8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76" r:id="rId1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6402"/>
            <a:ext cx="761999" cy="1371599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2020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1747B91-575E-43FE-838A-7834E85DAF5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4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875" r:id="rId1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0E8E794-BE56-4FEE-B70C-A1443CE9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37A2302-E131-483F-9D96-B80667361E8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877" r:id="rId10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>
            <a:extLst>
              <a:ext uri="{FF2B5EF4-FFF2-40B4-BE49-F238E27FC236}">
                <a16:creationId xmlns:a16="http://schemas.microsoft.com/office/drawing/2014/main" id="{41D58A3C-E02C-4C9E-81B4-EF78C42B93DA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2F0E52C-F694-4FD9-8441-2BDF61A42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D2FB1D3-F8C4-4CE8-9D91-71CE28020DC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71" r:id="rId3"/>
    <p:sldLayoutId id="2147483867" r:id="rId4"/>
    <p:sldLayoutId id="2147483868" r:id="rId5"/>
    <p:sldLayoutId id="2147483872" r:id="rId6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A0AD46F-27B4-4E2A-9436-A8D40D192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3" r:id="rId2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7948B302-772C-4D9A-892D-8233DB8C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38" y="4770438"/>
            <a:ext cx="7091362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haroni" panose="020B0604020202020204" pitchFamily="2" charset="-79"/>
                <a:cs typeface="Aharoni" panose="020B0604020202020204" pitchFamily="2" charset="-79"/>
              </a:rPr>
              <a:t>An Intro to GraphQL!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17733DD-8B2A-47C1-8371-BA8541309AD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76638" y="5601855"/>
            <a:ext cx="7091362" cy="10128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Shreyas Devalapurkar</a:t>
            </a:r>
          </a:p>
        </p:txBody>
      </p:sp>
    </p:spTree>
    <p:extLst>
      <p:ext uri="{BB962C8B-B14F-4D97-AF65-F5344CB8AC3E}">
        <p14:creationId xmlns:p14="http://schemas.microsoft.com/office/powerpoint/2010/main" val="377833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10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36DCA7-A307-429A-9A32-367CF515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112" y="609600"/>
            <a:ext cx="8839200" cy="5205306"/>
          </a:xfrm>
        </p:spPr>
      </p:pic>
    </p:spTree>
    <p:extLst>
      <p:ext uri="{BB962C8B-B14F-4D97-AF65-F5344CB8AC3E}">
        <p14:creationId xmlns:p14="http://schemas.microsoft.com/office/powerpoint/2010/main" val="227822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371600"/>
            <a:ext cx="9296400" cy="5184648"/>
          </a:xfrm>
        </p:spPr>
        <p:txBody>
          <a:bodyPr/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Clients can dictate exactly what they need from the server and receive that data in a predictable way.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No more overfetching of data. AKA: Downloading superfluous data.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No more underfetching of data. AKA: The n+1 problem.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Strongly typed, allowing consumers to know what form data exists in.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Rapid product iterations on frontend.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Advantages of GraphQL</a:t>
            </a:r>
          </a:p>
        </p:txBody>
      </p:sp>
    </p:spTree>
    <p:extLst>
      <p:ext uri="{BB962C8B-B14F-4D97-AF65-F5344CB8AC3E}">
        <p14:creationId xmlns:p14="http://schemas.microsoft.com/office/powerpoint/2010/main" val="33686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371600"/>
            <a:ext cx="9296400" cy="4495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https://github.com/sdevalapurkar/graphql-goodreads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For Reference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DAF11D25-DC6C-4B3D-88E7-8D4EAF8B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08" y="2438400"/>
            <a:ext cx="1008269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371600"/>
            <a:ext cx="9296400" cy="4495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 would sincerely like to thank: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9579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Alex Joyeux – Team Pomme</a:t>
            </a:r>
          </a:p>
          <a:p>
            <a:pPr marL="79579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James Jose - Career Mentor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49083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371600"/>
            <a:ext cx="9296400" cy="4495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Hope that was enjoyable! Thank you 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Have a great rest of your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Any questions?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Thank you!! and Questions??</a:t>
            </a:r>
          </a:p>
        </p:txBody>
      </p:sp>
    </p:spTree>
    <p:extLst>
      <p:ext uri="{BB962C8B-B14F-4D97-AF65-F5344CB8AC3E}">
        <p14:creationId xmlns:p14="http://schemas.microsoft.com/office/powerpoint/2010/main" val="269063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9645D-86B8-4F6E-8426-FABE65238C4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/>
          <a:lstStyle/>
          <a:p>
            <a:pPr defTabSz="609555">
              <a:spcAft>
                <a:spcPts val="600"/>
              </a:spcAft>
            </a:pPr>
            <a:r>
              <a:rPr lang="en-US"/>
              <a:t>© 2020 NTT DATA, Inc. All rights reserved.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8B94D49C-1DA7-4E7C-8FBA-135376D3A6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762244" y="6556248"/>
            <a:ext cx="667512" cy="182880"/>
          </a:xfrm>
        </p:spPr>
        <p:txBody>
          <a:bodyPr/>
          <a:lstStyle/>
          <a:p>
            <a:pPr algn="ctr">
              <a:spcAft>
                <a:spcPts val="600"/>
              </a:spcAft>
            </a:pPr>
            <a:fld id="{92EA2340-BE12-4138-BE15-7C339B03EB4B}" type="slidenum">
              <a:rPr lang="en-US" smtClean="0"/>
              <a:pPr algn="ctr"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Picture 6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2AF4E7D3-A9C5-4875-9313-FAA6B76A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038225"/>
            <a:ext cx="7162800" cy="5296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B2FC4932-8A0F-40D1-9338-F3F68C98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8700"/>
            <a:ext cx="5943600" cy="3619500"/>
          </a:xfrm>
        </p:spPr>
        <p:txBody>
          <a:bodyPr/>
          <a:lstStyle/>
          <a:p>
            <a:r>
              <a:rPr lang="en-US" sz="40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The WHO</a:t>
            </a:r>
            <a:b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Shreyas Devalapurkar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Software Engineer @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Team Apple (Justice)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2800" b="1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132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 query language for your API</a:t>
            </a:r>
          </a:p>
          <a:p>
            <a:pPr marL="0" indent="0">
              <a:buNone/>
            </a:pP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Built by Facebook and currently used by:</a:t>
            </a:r>
          </a:p>
          <a:p>
            <a:pPr marL="0" indent="0" algn="ctr">
              <a:buNone/>
            </a:pP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The WHAT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AA2F50-9E52-4586-BD8D-0C717E7C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10000"/>
            <a:ext cx="9760452" cy="18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0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371600"/>
            <a:ext cx="9296400" cy="4495800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Ask for what you need, get that. Exactly that.</a:t>
            </a: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Get many resources. One request.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The WHY</a:t>
            </a:r>
          </a:p>
        </p:txBody>
      </p:sp>
    </p:spTree>
    <p:extLst>
      <p:ext uri="{BB962C8B-B14F-4D97-AF65-F5344CB8AC3E}">
        <p14:creationId xmlns:p14="http://schemas.microsoft.com/office/powerpoint/2010/main" val="17248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Our Internal Photo App API: NTTGram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81D49E-5A9D-4FA0-99E1-093B54D8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497" y="1172048"/>
            <a:ext cx="6698156" cy="53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6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Our Internal Photo App API: NTTGram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9B78B0-3B35-4F78-BB17-1E3564D62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20" y="1553758"/>
            <a:ext cx="7761678" cy="463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2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26366"/>
            <a:ext cx="9296400" cy="4495800"/>
          </a:xfrm>
        </p:spPr>
        <p:txBody>
          <a:bodyPr/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 data description language -&gt; Schema.</a:t>
            </a: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 query resolution mechanism -&gt; Resolvers.</a:t>
            </a: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 query language and data format -&gt; Queries.</a:t>
            </a:r>
          </a:p>
          <a:p>
            <a:pPr marL="0" indent="0">
              <a:buNone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The HOW</a:t>
            </a:r>
          </a:p>
        </p:txBody>
      </p:sp>
    </p:spTree>
    <p:extLst>
      <p:ext uri="{BB962C8B-B14F-4D97-AF65-F5344CB8AC3E}">
        <p14:creationId xmlns:p14="http://schemas.microsoft.com/office/powerpoint/2010/main" val="380504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109C594D-FBC7-43F7-A3BF-588739571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7072"/>
            <a:ext cx="2703242" cy="4953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40080"/>
            <a:ext cx="11582393" cy="552204"/>
          </a:xfrm>
        </p:spPr>
        <p:txBody>
          <a:bodyPr anchor="t">
            <a:noAutofit/>
          </a:bodyPr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Let’s Build Goodreads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</p:spPr>
        <p:txBody>
          <a:bodyPr anchor="ctr">
            <a:normAutofit/>
          </a:bodyPr>
          <a:lstStyle/>
          <a:p>
            <a:pPr defTabSz="609555">
              <a:lnSpc>
                <a:spcPct val="90000"/>
              </a:lnSpc>
              <a:spcAft>
                <a:spcPts val="600"/>
              </a:spcAft>
            </a:pPr>
            <a:r>
              <a:rPr lang="en-US" sz="600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2EA2340-BE12-4138-BE15-7C339B03EB4B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EC2D3-0094-4C38-A480-7CF1B99A5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517072"/>
            <a:ext cx="2600325" cy="4953000"/>
          </a:xfrm>
          <a:prstGeom prst="rect">
            <a:avLst/>
          </a:prstGeom>
          <a:noFill/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9E895C-C93A-4561-898F-6D7A13ED9DC9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8458200" y="1491673"/>
            <a:ext cx="2638459" cy="4953000"/>
          </a:xfrm>
        </p:spPr>
      </p:pic>
    </p:spTree>
    <p:extLst>
      <p:ext uri="{BB962C8B-B14F-4D97-AF65-F5344CB8AC3E}">
        <p14:creationId xmlns:p14="http://schemas.microsoft.com/office/powerpoint/2010/main" val="55825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1E0B0-8B05-4E27-BA54-6690DB561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C239F-E558-443C-B386-7C2309EF8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728D2-D90C-47A2-876C-044DB2E5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524000"/>
            <a:ext cx="9296400" cy="4495800"/>
          </a:xfrm>
        </p:spPr>
        <p:txBody>
          <a:bodyPr/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We need a schema to describe the data we need to provide.</a:t>
            </a:r>
          </a:p>
          <a:p>
            <a:pPr marL="79579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Note: We are modelling how data is related together, not implementing how data is related together.</a:t>
            </a:r>
          </a:p>
          <a:p>
            <a:pPr marL="795799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For every type and for every field on that type, GraphQL is going to execute a resolver for that field.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Queries! Time to get the data from our API.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C256F8-273A-4AE4-9A51-476724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Deeper Dive</a:t>
            </a:r>
          </a:p>
        </p:txBody>
      </p:sp>
    </p:spTree>
    <p:extLst>
      <p:ext uri="{BB962C8B-B14F-4D97-AF65-F5344CB8AC3E}">
        <p14:creationId xmlns:p14="http://schemas.microsoft.com/office/powerpoint/2010/main" val="358580864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noFill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C7E4532B-3B17-4CD3-9312-15E0A94CDD05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anded Header - Human (BH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0521A6B9-75F9-441C-BEDC-6293976E021C}"/>
    </a:ext>
  </a:extLst>
</a:theme>
</file>

<file path=ppt/theme/theme3.xml><?xml version="1.0" encoding="utf-8"?>
<a:theme xmlns:a="http://schemas.openxmlformats.org/drawingml/2006/main" name="Divider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EB28FC67-2505-4E18-9181-72279D188D81}"/>
    </a:ext>
  </a:extLst>
</a:theme>
</file>

<file path=ppt/theme/theme4.xml><?xml version="1.0" encoding="utf-8"?>
<a:theme xmlns:a="http://schemas.openxmlformats.org/drawingml/2006/main" name="Branded Footer - Human (BF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0A09764F-EFB8-4BD8-B002-93EC938B34C4}"/>
    </a:ext>
  </a:extLst>
</a:theme>
</file>

<file path=ppt/theme/theme5.xml><?xml version="1.0" encoding="utf-8"?>
<a:theme xmlns:a="http://schemas.openxmlformats.org/drawingml/2006/main" name="Branded Footer - Black (BF-B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5A280148-AB7A-448D-AF54-2C202B7C1A63}"/>
    </a:ext>
  </a:extLst>
</a:theme>
</file>

<file path=ppt/theme/theme6.xml><?xml version="1.0" encoding="utf-8"?>
<a:theme xmlns:a="http://schemas.openxmlformats.org/drawingml/2006/main" name="Branded Header - Black (BH-B) 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2924DEC1-8276-4A9E-A3F8-6D75A10DFEA6}"/>
    </a:ext>
  </a:extLst>
</a:theme>
</file>

<file path=ppt/theme/theme7.xml><?xml version="1.0" encoding="utf-8"?>
<a:theme xmlns:a="http://schemas.openxmlformats.org/drawingml/2006/main" name="Closing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515397F6-FD83-4667-B309-9FD68A267014}"/>
    </a:ext>
  </a:extLst>
</a:theme>
</file>

<file path=ppt/theme/theme8.xml><?xml version="1.0" encoding="utf-8"?>
<a:theme xmlns:a="http://schemas.openxmlformats.org/drawingml/2006/main" name="Misc. Layout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-2020.potx" id="{DA333F01-C82D-45D1-A260-C1837AF8FC07}" vid="{0EF340B6-9F8F-440D-8886-EBEEFC3F42B5}"/>
    </a:ext>
  </a:extLst>
</a:theme>
</file>

<file path=ppt/theme/theme9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AAD425DB8944A9429E667FDB02E14" ma:contentTypeVersion="12" ma:contentTypeDescription="Create a new document." ma:contentTypeScope="" ma:versionID="77b9d2b135b1aeed3ae2debe66ab3149">
  <xsd:schema xmlns:xsd="http://www.w3.org/2001/XMLSchema" xmlns:xs="http://www.w3.org/2001/XMLSchema" xmlns:p="http://schemas.microsoft.com/office/2006/metadata/properties" xmlns:ns2="3a884021-5369-4551-a855-26e134b18cff" xmlns:ns3="b9a6bc27-5d57-4cc4-be66-4aa825f7ece8" targetNamespace="http://schemas.microsoft.com/office/2006/metadata/properties" ma:root="true" ma:fieldsID="6924178f852ad791473bb19eac6d36e5" ns2:_="" ns3:_="">
    <xsd:import namespace="3a884021-5369-4551-a855-26e134b18cff"/>
    <xsd:import namespace="b9a6bc27-5d57-4cc4-be66-4aa825f7e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884021-5369-4551-a855-26e134b18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6bc27-5d57-4cc4-be66-4aa825f7e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418DFE-5498-4FB4-9200-9B4D5E7E9E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884021-5369-4551-a855-26e134b18cff"/>
    <ds:schemaRef ds:uri="b9a6bc27-5d57-4cc4-be66-4aa825f7e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B8C4BB-FAC4-4C20-83B4-FA192FC0B3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C42828-34E3-4BEF-83BE-9A2F1DCCF0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449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HGPGothicE</vt:lpstr>
      <vt:lpstr>MS PGothic</vt:lpstr>
      <vt:lpstr>Aharoni</vt:lpstr>
      <vt:lpstr>Arial</vt:lpstr>
      <vt:lpstr>Calibri</vt:lpstr>
      <vt:lpstr>Title Slides</vt:lpstr>
      <vt:lpstr>Branded Header - Human (BH-H)</vt:lpstr>
      <vt:lpstr>Divider Slides</vt:lpstr>
      <vt:lpstr>Branded Footer - Human (BF-H)</vt:lpstr>
      <vt:lpstr>Branded Footer - Black (BF-B)</vt:lpstr>
      <vt:lpstr>Branded Header - Black (BH-B) </vt:lpstr>
      <vt:lpstr>Closing Slides</vt:lpstr>
      <vt:lpstr>Misc. Layouts</vt:lpstr>
      <vt:lpstr>An Intro to GraphQL!</vt:lpstr>
      <vt:lpstr>The WHO  Shreyas Devalapurkar  Software Engineer @ Team Apple (Justice) </vt:lpstr>
      <vt:lpstr>The WHAT</vt:lpstr>
      <vt:lpstr>The WHY</vt:lpstr>
      <vt:lpstr>Our Internal Photo App API: NTTGram</vt:lpstr>
      <vt:lpstr>Our Internal Photo App API: NTTGram</vt:lpstr>
      <vt:lpstr>The HOW</vt:lpstr>
      <vt:lpstr>Let’s Build Goodreads</vt:lpstr>
      <vt:lpstr>Deeper Dive</vt:lpstr>
      <vt:lpstr>PowerPoint Presentation</vt:lpstr>
      <vt:lpstr>Advantages of GraphQL</vt:lpstr>
      <vt:lpstr>For Reference</vt:lpstr>
      <vt:lpstr>Acknowledgements</vt:lpstr>
      <vt:lpstr>Thank you!! and 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Rest From REST: GraphQL!</dc:title>
  <dc:creator>Devalapurkar, Shreyas</dc:creator>
  <cp:lastModifiedBy>Devalapurkar, Shreyas</cp:lastModifiedBy>
  <cp:revision>15</cp:revision>
  <dcterms:created xsi:type="dcterms:W3CDTF">2020-04-24T20:05:26Z</dcterms:created>
  <dcterms:modified xsi:type="dcterms:W3CDTF">2020-05-26T22:37:56Z</dcterms:modified>
</cp:coreProperties>
</file>