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843" r:id="rId5"/>
    <p:sldMasterId id="2147483833" r:id="rId6"/>
    <p:sldMasterId id="2147483803" r:id="rId7"/>
    <p:sldMasterId id="2147483773" r:id="rId8"/>
    <p:sldMasterId id="2147483755" r:id="rId9"/>
    <p:sldMasterId id="2147483854" r:id="rId10"/>
    <p:sldMasterId id="2147483869" r:id="rId11"/>
  </p:sldMasterIdLst>
  <p:notesMasterIdLst>
    <p:notesMasterId r:id="rId26"/>
  </p:notesMasterIdLst>
  <p:handoutMasterIdLst>
    <p:handoutMasterId r:id="rId27"/>
  </p:handoutMasterIdLst>
  <p:sldIdLst>
    <p:sldId id="286" r:id="rId12"/>
    <p:sldId id="302" r:id="rId13"/>
    <p:sldId id="308" r:id="rId14"/>
    <p:sldId id="318" r:id="rId15"/>
    <p:sldId id="316" r:id="rId16"/>
    <p:sldId id="319" r:id="rId17"/>
    <p:sldId id="309" r:id="rId18"/>
    <p:sldId id="310" r:id="rId19"/>
    <p:sldId id="311" r:id="rId20"/>
    <p:sldId id="320" r:id="rId21"/>
    <p:sldId id="313" r:id="rId22"/>
    <p:sldId id="312" r:id="rId23"/>
    <p:sldId id="315" r:id="rId24"/>
    <p:sldId id="31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2C2C2C"/>
    <a:srgbClr val="1B1B1B"/>
    <a:srgbClr val="494949"/>
    <a:srgbClr val="471935"/>
    <a:srgbClr val="6D9644"/>
    <a:srgbClr val="9E3A22"/>
    <a:srgbClr val="006E9A"/>
    <a:srgbClr val="C89D00"/>
    <a:srgbClr val="0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6590" autoAdjust="0"/>
  </p:normalViewPr>
  <p:slideViewPr>
    <p:cSldViewPr snapToObject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  <p:guide pos="3936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6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A331-5310-4818-AC10-A0B358F26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DB457-D9C3-46A5-B6FD-5589255DE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D2DB2-69CE-4E4C-A9C5-74599D4C580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4CB9-3962-4959-8590-B7B27689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9A24-3C0F-477A-B9F2-1DAE94A4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D46FD-6AF1-461B-A28A-AC789C65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7B8588-1665-0A4A-AD47-68FFFFC620D1}" type="datetimeFigureOut">
              <a:rPr lang="ja-JP" altLang="en-US" smtClean="0"/>
              <a:pPr/>
              <a:t>2020/5/28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9AAED7-EB68-B44B-A29A-E9CFE7A114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2AEB1-8896-406F-9B09-D99121BAF5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62819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6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14C0430-F884-4B31-924F-470F853576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15998DD-6261-420B-99FD-4065E95FF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435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748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AA0B5C-CEEE-4E55-8CC5-8378DAEADF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D6D1061-9EA6-4D4B-85E3-6D2CB229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62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891"/>
            <a:ext cx="12192118" cy="4726291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41FCE-4A85-4EF9-BF9C-7D232ECA62E9}"/>
              </a:ext>
            </a:extLst>
          </p:cNvPr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0078B01-F2D4-45D1-A8C4-90D47C6DD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513B6B-CDCC-40A4-A37E-C2EB994ED7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C33C89-EC67-4D2F-A6EE-863292BC3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1ADD4C2-FD7D-4546-8105-1EA5A026F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1194320-9F06-431F-9BDC-947B71B7B2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0DB181-586C-456D-B766-891913E0C4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07738A0-14FD-4368-B380-F6CB143482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3FF45CE-4C51-4EF9-BB23-02D011AE4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2423C39-CE55-4F44-9B2E-832B24B3FC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F7ED2F0-5CB7-4EAA-8E2F-3D45C2610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D04F93F-6338-422F-9789-8F3798C77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2004A02-D254-46FB-A812-5D3B5E23F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F4B7B48-B459-436C-A4FD-4AA8B0A938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D8AAE14-7E59-452F-A2C5-9D369D13D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758EC59-75A7-40B3-A034-3EC1F8977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図 17">
            <a:extLst>
              <a:ext uri="{FF2B5EF4-FFF2-40B4-BE49-F238E27FC236}">
                <a16:creationId xmlns:a16="http://schemas.microsoft.com/office/drawing/2014/main" id="{743BC5BA-71FF-4218-8270-D502E56ED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D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2D9BF53-29B6-4650-8772-EC4754B0B2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64D6E-7468-4617-B3DD-E7BDF0696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1031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elightful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7185149-67AC-4278-9BF7-17496CDD86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E05802-5710-4A68-83B2-38D56E4DA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90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FFFFF"/>
          </p15:clr>
        </p15:guide>
        <p15:guide id="2" pos="7488" userDrawn="1">
          <p15:clr>
            <a:srgbClr val="FFFFFF"/>
          </p15:clr>
        </p15:guide>
        <p15:guide id="3" pos="192" userDrawn="1">
          <p15:clr>
            <a:srgbClr val="FF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ynamic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F2D367C-3145-4484-8B03-3DD825210F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6F2BBD-8D2D-490B-8A3E-C3DF3CBAC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73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Purple Tinted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EC6E173-FBBF-4238-8F99-F007BE92FB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CB3A1FD-6E15-4FCB-8185-36559E283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5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D31B2B-5576-40AE-B059-57C11E6089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7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1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  <p15:guide id="8" orient="horz" pos="2256" userDrawn="1">
          <p15:clr>
            <a:srgbClr val="FBAE40"/>
          </p15:clr>
        </p15:guide>
        <p15:guide id="9" orient="horz" pos="67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23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orient="horz" pos="480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pos="144" userDrawn="1">
          <p15:clr>
            <a:srgbClr val="FBAE40"/>
          </p15:clr>
        </p15:guide>
        <p15:guide id="7" pos="7536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7888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  <p15:guide id="7" pos="144" userDrawn="1">
          <p15:clr>
            <a:srgbClr val="FBAE40"/>
          </p15:clr>
        </p15:guide>
        <p15:guide id="8" pos="7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Whit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996963-4A1F-8846-B376-4BC33022D1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F726A3C3-B8A5-43F5-948F-FCDA2DECB2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014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2352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841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4897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5593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F260035-2659-46AC-BDD3-C534795A10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B92469F-F6B8-4A5B-A69A-AA795CB1E3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0430969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3D3F4D71-4452-43DF-A863-B46E2CA26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A263C5-67C5-495B-BE59-7EAB1AFF3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1ED3C6-6349-4039-929C-BA184FB93C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07A7BEB-CEBC-407B-B8EC-02D1A773A1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1736DF4-7D7B-48C5-A0F2-687BA8177C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9071C8E3-6909-4EEB-8FD3-284D89B2B3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304372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9200"/>
            <a:ext cx="82296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7C4AA2A-197A-4B99-BAF5-0EE7A4E24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6517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46147D7-EF7B-4676-8C20-6201FD4A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7CD6DF3-5D41-48DD-97D8-2C9CE57E1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D599A0A-DB22-4898-8B14-89283687F7D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0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E522E55-9217-43B4-875B-8251839A3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14748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032B032-90AA-4040-AD1C-3FA348BCE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747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orient="horz" pos="672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0" y="3160"/>
            <a:ext cx="12183842" cy="4721240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1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8994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9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799907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2FD3C53B-1507-4001-BD6F-458113592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100ABF8-C5D9-4DD8-9312-4D017DC746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9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608013" y="2763044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608013" y="4399758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45391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2882105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1" y="4518818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D682DC5-837E-4949-9555-95723C04B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B29447-73B6-4921-92BC-A7AD57694C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13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DA386F-50CD-4B13-B2A0-847973251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0D4E-5616-43AE-83AA-D6FE9FEE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C04161A-87F2-42B6-B11E-A54C8BEC6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2FB94D-2322-481E-882F-9E003F316E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476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00200"/>
            <a:ext cx="4067176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E7915DD-ACFC-4B75-A110-DB1EE4F5F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0FFD18B-9EFE-4610-AA5C-DD14643DC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8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193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DF11852-6E6F-48BF-BB2E-477C95E49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83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CF5831-59EC-44EE-A1E5-B3DBF77C2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BF3871B-06EE-45C2-A04E-D901977F3E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532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12192000" cy="350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CEB71F5-C176-4514-9552-CFE35A043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B0B6E3D-4760-4292-8585-9979F23F78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95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DCCC6E5-1C14-41ED-916B-1315345D6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586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A23DF285-CB2D-41B8-A2EB-1374B2F8DA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07D02874-E7E6-4907-898C-5C75642B11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9476174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0BC770AF-24E2-4C08-A8B3-2ECE802A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75EB3E-0743-4A56-891E-CC829B1B3D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6EC129-120B-4BE4-85C9-6A6833F03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36E62A-38F2-4174-A289-DE4E1D5B6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277D081-F21E-4957-82C5-277BEAF54A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C485E21-A832-4D6B-9D99-4A6F4CB7EB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61C162D-4BEC-4DFB-B542-22F3AB60BE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712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36">
          <p15:clr>
            <a:srgbClr val="FBAE40"/>
          </p15:clr>
        </p15:guide>
        <p15:guide id="3" pos="1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0A88977-4CEB-4716-9A5A-FA33DE0D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46888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C0B9ED4-C41F-4A39-B108-DE8981337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017BF-7274-41B3-ADA4-0885D90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5A69391-8B52-46DF-8A2E-FB5640E6B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A6098F-0F3F-49BE-B96C-4D2CBF53599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7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69206-D62B-46A2-9CF9-169444FAE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065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773D54-ACFE-447C-A964-DD2B320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325DB94-C9F2-4373-A916-98ABE7549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0084916-3B0A-4573-AB63-6302DE95D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41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8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21278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2286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C4A5581-5F27-4C51-8D67-5269D359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A5B610D-7953-49C5-B17B-9B268258D0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4DEA1B-FFB0-425F-9584-7C98762FD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74646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307901" y="3104356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307901" y="4741070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7025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2618" y="3233739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4870452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7C47067-172C-4B2B-934B-9F4E83AB27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BB3D96-357A-49AB-AF36-94FACE9CA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6A2F2C-D703-4F4C-B762-BCC8B4F9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7149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27E07E9-A071-4B70-8BBF-CB562A093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988067-D387-49C0-9EEE-1519048B2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85C206-5DB6-4C7E-B571-867C3A7086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7B89C-F555-4A85-A5C9-19946ECF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1AAFE85-2C1B-4E97-BD20-130EC2839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3134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15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55919DD-7F52-4699-90F4-E8F1F81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B3E19EF-A707-42A6-8F08-CC3179A2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2C186A-F574-4AB9-A192-7EE0182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847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3C81DB7-DE80-4648-A5E9-8CF00E228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685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345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3D3D84-42A8-4560-B3F5-4524AF8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445DE3-5C4D-446A-8EC1-DFE1DF10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8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186DC4C8-0ED3-42DC-AA83-0638B2E5B0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10" name="Body Copy">
            <a:extLst>
              <a:ext uri="{FF2B5EF4-FFF2-40B4-BE49-F238E27FC236}">
                <a16:creationId xmlns:a16="http://schemas.microsoft.com/office/drawing/2014/main" id="{5EC6DFC6-1882-4ED4-986E-64E2E08398F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161231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1" name="Title 3">
            <a:extLst>
              <a:ext uri="{FF2B5EF4-FFF2-40B4-BE49-F238E27FC236}">
                <a16:creationId xmlns:a16="http://schemas.microsoft.com/office/drawing/2014/main" id="{61146DAC-6107-4D6C-869F-9907A877F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415A2E0-F1B9-4EBA-96F5-F78EE92F1E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BC8320F-9087-4AAE-B75A-D1EA89FFB2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D2B5CD-2966-48E6-94D1-D7E9052FF2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996F948-5017-45BB-9C36-0B24384091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9A897374-B66C-40CB-93D1-274A35D36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2934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77727F-6303-4D84-A7F7-DDCF08B2190A}"/>
              </a:ext>
            </a:extLst>
          </p:cNvPr>
          <p:cNvGrpSpPr/>
          <p:nvPr userDrawn="1"/>
        </p:nvGrpSpPr>
        <p:grpSpPr>
          <a:xfrm>
            <a:off x="4261573" y="2829464"/>
            <a:ext cx="3686134" cy="1216322"/>
            <a:chOff x="9448800" y="420688"/>
            <a:chExt cx="2362201" cy="7794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733B983-86BF-4752-A889-9E202C3A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251DB1-02C0-45BA-B3A1-0806863C2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E3F7F53-2B38-4DC0-93E5-1895DA6C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3C34EF4-885E-4B65-A5D6-F4E78AF0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6FF6B-CF73-4BC4-8630-88246AA5D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E4361F4-9E1F-4BAE-BF14-E19373EE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D242030-ED87-46B4-96AA-30AC2E9C2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4BFF621-DD2D-4C10-B007-66375143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22D2733-D388-400E-9F2E-FFBEF3301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D021B19-354D-441D-8610-89897C441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56727DE-0334-451B-A088-7FFD5737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3ED9D30-3E88-4BF4-971B-55673B42F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774B1DA-5930-434A-9CFA-EEB247072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313F940-5692-49BA-A350-AB859961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E8B024-B444-4D02-8ED3-D4B4C2A0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3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67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47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CCCD6-2B32-724F-8E6B-82620F2B10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28847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1213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22342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3315B48-646C-4569-A5B1-3E1F043F25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 dirty="0"/>
              <a:t>Select Image </a:t>
            </a:r>
            <a:br>
              <a:rPr lang="en-US" dirty="0"/>
            </a:br>
            <a:r>
              <a:rPr lang="en-US" dirty="0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6103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418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8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2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05" r:id="rId3"/>
    <p:sldLayoutId id="2147483701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74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1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18DC6EA-A69D-4D67-A8FB-5DEACE8BC1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670C703-6CA0-47CC-9863-75BA63A43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76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2"/>
            <a:ext cx="761999" cy="1371599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1747B91-575E-43FE-838A-7834E85DAF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875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E8E794-BE56-4FEE-B70C-A1443CE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7A2302-E131-483F-9D96-B80667361E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877" r:id="rId10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41D58A3C-E02C-4C9E-81B4-EF78C42B93DA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F0E52C-F694-4FD9-8441-2BDF61A42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2FB1D3-F8C4-4CE8-9D91-71CE28020DC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71" r:id="rId3"/>
    <p:sldLayoutId id="2147483867" r:id="rId4"/>
    <p:sldLayoutId id="2147483868" r:id="rId5"/>
    <p:sldLayoutId id="2147483872" r:id="rId6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A0AD46F-27B4-4E2A-9436-A8D40D19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7948B302-772C-4D9A-892D-8233DB8C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38" y="4770438"/>
            <a:ext cx="7091362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Intro to Apollo &amp; GraphQL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17733DD-8B2A-47C1-8371-BA8541309AD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76638" y="5601855"/>
            <a:ext cx="7091362" cy="10128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Shreyas Devalapurkar</a:t>
            </a:r>
          </a:p>
        </p:txBody>
      </p:sp>
    </p:spTree>
    <p:extLst>
      <p:ext uri="{BB962C8B-B14F-4D97-AF65-F5344CB8AC3E}">
        <p14:creationId xmlns:p14="http://schemas.microsoft.com/office/powerpoint/2010/main" val="37783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6DCA7-A307-429A-9A32-367CF515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12" y="609600"/>
            <a:ext cx="8839200" cy="5205306"/>
          </a:xfrm>
        </p:spPr>
      </p:pic>
    </p:spTree>
    <p:extLst>
      <p:ext uri="{BB962C8B-B14F-4D97-AF65-F5344CB8AC3E}">
        <p14:creationId xmlns:p14="http://schemas.microsoft.com/office/powerpoint/2010/main" val="22782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5184648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Clients can dictate exactly what they need from the server and receive that data in a predictable way.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more overfetching of data. AKA: Downloading superfluous data.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more underfetching of data. AKA: The n+1 problem.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Strongly typed, allowing consumers to know what form data exists in.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Rapid product iterations on frontend.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Advantages of GraphQL</a:t>
            </a:r>
          </a:p>
        </p:txBody>
      </p:sp>
    </p:spTree>
    <p:extLst>
      <p:ext uri="{BB962C8B-B14F-4D97-AF65-F5344CB8AC3E}">
        <p14:creationId xmlns:p14="http://schemas.microsoft.com/office/powerpoint/2010/main" val="3368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https://github.com/sdevalapurkar/graphql-goodreads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For Reference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DAF11D25-DC6C-4B3D-88E7-8D4EAF8B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08" y="2438400"/>
            <a:ext cx="1008269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 would sincerely like to thank: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Alex Joyeux – Team Pomme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James Jose - Career Mentor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49083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Hope that was enjoyable! Thank you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Have a great rest of your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Any questions?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you!! and Questions??</a:t>
            </a:r>
          </a:p>
        </p:txBody>
      </p:sp>
    </p:spTree>
    <p:extLst>
      <p:ext uri="{BB962C8B-B14F-4D97-AF65-F5344CB8AC3E}">
        <p14:creationId xmlns:p14="http://schemas.microsoft.com/office/powerpoint/2010/main" val="26906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9645D-86B8-4F6E-8426-FABE65238C4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/>
          <a:lstStyle/>
          <a:p>
            <a:pPr defTabSz="609555">
              <a:spcAft>
                <a:spcPts val="600"/>
              </a:spcAft>
            </a:pPr>
            <a:r>
              <a:rPr lang="en-US"/>
              <a:t>© 2020 NTT DATA, Inc. All rights reserved.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B94D49C-1DA7-4E7C-8FBA-135376D3A6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762244" y="6556248"/>
            <a:ext cx="667512" cy="182880"/>
          </a:xfrm>
        </p:spPr>
        <p:txBody>
          <a:bodyPr/>
          <a:lstStyle/>
          <a:p>
            <a:pPr algn="ctr">
              <a:spcAft>
                <a:spcPts val="600"/>
              </a:spcAft>
            </a:pPr>
            <a:fld id="{92EA2340-BE12-4138-BE15-7C339B03EB4B}" type="slidenum">
              <a:rPr lang="en-US" smtClean="0"/>
              <a:pPr algn="ctr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2AF4E7D3-A9C5-4875-9313-FAA6B76A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038225"/>
            <a:ext cx="7162800" cy="5296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B2FC4932-8A0F-40D1-9338-F3F68C98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8700"/>
            <a:ext cx="5943600" cy="3619500"/>
          </a:xfrm>
        </p:spPr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WHO</a:t>
            </a:r>
            <a:b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Shreyas Devalapurkar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Software Engineer @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Team Apple (Justice)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13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language for your API</a:t>
            </a:r>
          </a:p>
          <a:p>
            <a:pPr marL="0" indent="0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Built by Facebook and currently used by:</a:t>
            </a:r>
          </a:p>
          <a:p>
            <a:pPr marL="0" indent="0" algn="ctr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WHAT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AA2F50-9E52-4586-BD8D-0C717E7C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00"/>
            <a:ext cx="9760452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Ask for what you need, get that. Exactly that.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Get many resources. One request.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WHY</a:t>
            </a:r>
          </a:p>
        </p:txBody>
      </p:sp>
    </p:spTree>
    <p:extLst>
      <p:ext uri="{BB962C8B-B14F-4D97-AF65-F5344CB8AC3E}">
        <p14:creationId xmlns:p14="http://schemas.microsoft.com/office/powerpoint/2010/main" val="17248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Our Internal Photo App API: NTTGram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1D49E-5A9D-4FA0-99E1-093B54D8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97" y="1172048"/>
            <a:ext cx="6698156" cy="53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Our Internal Photo App API: NTTGram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B78B0-3B35-4F78-BB17-1E3564D6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20" y="1553758"/>
            <a:ext cx="7761678" cy="46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26366"/>
            <a:ext cx="9296400" cy="4495800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data description language -&gt; Schema.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resolution mechanism -&gt; Resolvers.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language and data format -&gt; Queries.</a:t>
            </a:r>
          </a:p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HOW</a:t>
            </a:r>
          </a:p>
        </p:txBody>
      </p:sp>
    </p:spTree>
    <p:extLst>
      <p:ext uri="{BB962C8B-B14F-4D97-AF65-F5344CB8AC3E}">
        <p14:creationId xmlns:p14="http://schemas.microsoft.com/office/powerpoint/2010/main" val="380504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09C594D-FBC7-43F7-A3BF-58873957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97766"/>
            <a:ext cx="2703242" cy="4953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40080"/>
            <a:ext cx="11582393" cy="552204"/>
          </a:xfrm>
        </p:spPr>
        <p:txBody>
          <a:bodyPr anchor="t">
            <a:noAutofit/>
          </a:bodyPr>
          <a:lstStyle/>
          <a:p>
            <a:r>
              <a:rPr lang="en-US" sz="4000" b="1">
                <a:latin typeface="Aharoni" panose="02010803020104030203" pitchFamily="2" charset="-79"/>
                <a:cs typeface="Aharoni" panose="02010803020104030203" pitchFamily="2" charset="-79"/>
              </a:rPr>
              <a:t>Let’s Build Goodreads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defTabSz="609555">
              <a:lnSpc>
                <a:spcPct val="90000"/>
              </a:lnSpc>
              <a:spcAft>
                <a:spcPts val="600"/>
              </a:spcAft>
            </a:pPr>
            <a:r>
              <a:rPr lang="en-US" sz="600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2EA2340-BE12-4138-BE15-7C339B03EB4B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600"/>
          </a:p>
        </p:txBody>
      </p:sp>
      <p:pic>
        <p:nvPicPr>
          <p:cNvPr id="10" name="Picture 9" descr="A picture containing sitting, screen, laptop, monitor&#10;&#10;Description automatically generated">
            <a:extLst>
              <a:ext uri="{FF2B5EF4-FFF2-40B4-BE49-F238E27FC236}">
                <a16:creationId xmlns:a16="http://schemas.microsoft.com/office/drawing/2014/main" id="{441AAAEF-3366-458B-ABE9-AB7308C1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57" y="1600200"/>
            <a:ext cx="3171444" cy="45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5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524000"/>
            <a:ext cx="9296400" cy="4495800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We need a schema to describe the data we need to provide.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Note: We are modelling how data is related together, not implementing how data is related together.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 every type and for every field on that type, GraphQL is going to execute a resolver for that field.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Queries! Time to get the data from our API.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Deeper Dive</a:t>
            </a:r>
          </a:p>
        </p:txBody>
      </p:sp>
    </p:spTree>
    <p:extLst>
      <p:ext uri="{BB962C8B-B14F-4D97-AF65-F5344CB8AC3E}">
        <p14:creationId xmlns:p14="http://schemas.microsoft.com/office/powerpoint/2010/main" val="358580864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C7E4532B-3B17-4CD3-9312-15E0A94CDD0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521A6B9-75F9-441C-BEDC-6293976E021C}"/>
    </a:ext>
  </a:extLst>
</a:theme>
</file>

<file path=ppt/theme/theme3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EB28FC67-2505-4E18-9181-72279D188D81}"/>
    </a:ext>
  </a:extLst>
</a:theme>
</file>

<file path=ppt/theme/theme4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A09764F-EFB8-4BD8-B002-93EC938B34C4}"/>
    </a:ext>
  </a:extLst>
</a:theme>
</file>

<file path=ppt/theme/theme5.xml><?xml version="1.0" encoding="utf-8"?>
<a:theme xmlns:a="http://schemas.openxmlformats.org/drawingml/2006/main" name="Branded Footer - Black (BF-B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A280148-AB7A-448D-AF54-2C202B7C1A63}"/>
    </a:ext>
  </a:extLst>
</a:theme>
</file>

<file path=ppt/theme/theme6.xml><?xml version="1.0" encoding="utf-8"?>
<a:theme xmlns:a="http://schemas.openxmlformats.org/drawingml/2006/main" name="Branded Header - Black (BH-B) 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2924DEC1-8276-4A9E-A3F8-6D75A10DFEA6}"/>
    </a:ext>
  </a:extLst>
</a:theme>
</file>

<file path=ppt/theme/theme7.xml><?xml version="1.0" encoding="utf-8"?>
<a:theme xmlns:a="http://schemas.openxmlformats.org/drawingml/2006/main" name="Closing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15397F6-FD83-4667-B309-9FD68A267014}"/>
    </a:ext>
  </a:extLst>
</a:theme>
</file>

<file path=ppt/theme/theme8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EF340B6-9F8F-440D-8886-EBEEFC3F42B5}"/>
    </a:ext>
  </a:extLst>
</a:theme>
</file>

<file path=ppt/theme/theme9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AAD425DB8944A9429E667FDB02E14" ma:contentTypeVersion="12" ma:contentTypeDescription="Create a new document." ma:contentTypeScope="" ma:versionID="77b9d2b135b1aeed3ae2debe66ab3149">
  <xsd:schema xmlns:xsd="http://www.w3.org/2001/XMLSchema" xmlns:xs="http://www.w3.org/2001/XMLSchema" xmlns:p="http://schemas.microsoft.com/office/2006/metadata/properties" xmlns:ns2="3a884021-5369-4551-a855-26e134b18cff" xmlns:ns3="b9a6bc27-5d57-4cc4-be66-4aa825f7ece8" targetNamespace="http://schemas.microsoft.com/office/2006/metadata/properties" ma:root="true" ma:fieldsID="6924178f852ad791473bb19eac6d36e5" ns2:_="" ns3:_="">
    <xsd:import namespace="3a884021-5369-4551-a855-26e134b18cff"/>
    <xsd:import namespace="b9a6bc27-5d57-4cc4-be66-4aa825f7e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84021-5369-4551-a855-26e134b18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6bc27-5d57-4cc4-be66-4aa825f7e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B8C4BB-FAC4-4C20-83B4-FA192FC0B3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418DFE-5498-4FB4-9200-9B4D5E7E9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84021-5369-4551-a855-26e134b18cff"/>
    <ds:schemaRef ds:uri="b9a6bc27-5d57-4cc4-be66-4aa825f7e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C42828-34E3-4BEF-83BE-9A2F1DCCF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449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HGPGothicE</vt:lpstr>
      <vt:lpstr>MS PGothic</vt:lpstr>
      <vt:lpstr>Aharoni</vt:lpstr>
      <vt:lpstr>Arial</vt:lpstr>
      <vt:lpstr>Calibri</vt:lpstr>
      <vt:lpstr>Title Slides</vt:lpstr>
      <vt:lpstr>Branded Header - Human (BH-H)</vt:lpstr>
      <vt:lpstr>Divider Slides</vt:lpstr>
      <vt:lpstr>Branded Footer - Human (BF-H)</vt:lpstr>
      <vt:lpstr>Branded Footer - Black (BF-B)</vt:lpstr>
      <vt:lpstr>Branded Header - Black (BH-B) </vt:lpstr>
      <vt:lpstr>Closing Slides</vt:lpstr>
      <vt:lpstr>Misc. Layouts</vt:lpstr>
      <vt:lpstr>Intro to Apollo &amp; GraphQL</vt:lpstr>
      <vt:lpstr>The WHO  Shreyas Devalapurkar  Software Engineer @ Team Apple (Justice) </vt:lpstr>
      <vt:lpstr>The WHAT</vt:lpstr>
      <vt:lpstr>The WHY</vt:lpstr>
      <vt:lpstr>Our Internal Photo App API: NTTGram</vt:lpstr>
      <vt:lpstr>Our Internal Photo App API: NTTGram</vt:lpstr>
      <vt:lpstr>The HOW</vt:lpstr>
      <vt:lpstr>Let’s Build Goodreads</vt:lpstr>
      <vt:lpstr>Deeper Dive</vt:lpstr>
      <vt:lpstr>PowerPoint Presentation</vt:lpstr>
      <vt:lpstr>Advantages of GraphQL</vt:lpstr>
      <vt:lpstr>For Reference</vt:lpstr>
      <vt:lpstr>Acknowledgements</vt:lpstr>
      <vt:lpstr>Thank you!! and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Rest From REST: GraphQL!</dc:title>
  <dc:creator>Devalapurkar, Shreyas</dc:creator>
  <cp:lastModifiedBy>Shreyas</cp:lastModifiedBy>
  <cp:revision>19</cp:revision>
  <dcterms:created xsi:type="dcterms:W3CDTF">2020-04-24T20:05:26Z</dcterms:created>
  <dcterms:modified xsi:type="dcterms:W3CDTF">2020-06-01T18:56:44Z</dcterms:modified>
</cp:coreProperties>
</file>