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98" r:id="rId5"/>
    <p:sldId id="283" r:id="rId6"/>
    <p:sldId id="297" r:id="rId7"/>
    <p:sldId id="284" r:id="rId8"/>
    <p:sldId id="294" r:id="rId9"/>
    <p:sldId id="299" r:id="rId10"/>
    <p:sldId id="300" r:id="rId11"/>
    <p:sldId id="301" r:id="rId12"/>
    <p:sldId id="302" r:id="rId13"/>
    <p:sldId id="303"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85" d="100"/>
          <a:sy n="85" d="100"/>
        </p:scale>
        <p:origin x="590" y="125"/>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0">
              <a:schemeClr val="accent1">
                <a:lumMod val="5000"/>
                <a:lumOff val="95000"/>
              </a:schemeClr>
            </a:gs>
            <a:gs pos="66000">
              <a:schemeClr val="bg1"/>
            </a:gs>
            <a:gs pos="56000">
              <a:schemeClr val="bg1"/>
            </a:gs>
            <a:gs pos="98000">
              <a:schemeClr val="accent1">
                <a:lumMod val="40000"/>
                <a:lumOff val="60000"/>
                <a:alpha val="54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https://wallpaperaccess.com/full/4105987.jpg">
            <a:extLst>
              <a:ext uri="{FF2B5EF4-FFF2-40B4-BE49-F238E27FC236}">
                <a16:creationId xmlns:a16="http://schemas.microsoft.com/office/drawing/2014/main" id="{02587D77-ABB3-41D1-BF1C-537943501878}"/>
              </a:ext>
            </a:extLst>
          </p:cNvPr>
          <p:cNvPicPr>
            <a:picLocks noGrp="1" noChangeAspect="1" noChangeArrowheads="1"/>
          </p:cNvPicPr>
          <p:nvPr>
            <p:ph type="pic" sz="quarter" idx="10"/>
          </p:nvPr>
        </p:nvPicPr>
        <p:blipFill>
          <a:blip r:embed="rId2">
            <a:extLst>
              <a:ext uri="{BEBA8EAE-BF5A-486C-A8C5-ECC9F3942E4B}">
                <a14:imgProps xmlns:a14="http://schemas.microsoft.com/office/drawing/2010/main">
                  <a14:imgLayer r:embed="rId3">
                    <a14:imgEffect>
                      <a14:backgroundRemoval t="10000" b="90000" l="11667" r="88333"/>
                    </a14:imgEffect>
                    <a14:imgEffect>
                      <a14:saturation sat="66000"/>
                    </a14:imgEffect>
                  </a14:imgLayer>
                </a14:imgProps>
              </a:ext>
              <a:ext uri="{28A0092B-C50C-407E-A947-70E740481C1C}">
                <a14:useLocalDpi xmlns:a14="http://schemas.microsoft.com/office/drawing/2010/main" val="0"/>
              </a:ext>
            </a:extLst>
          </a:blip>
          <a:srcRect l="2084" r="2084"/>
          <a:stretch>
            <a:fillRect/>
          </a:stretch>
        </p:blipFill>
        <p:spPr bwMode="auto">
          <a:xfrm>
            <a:off x="0" y="-134009"/>
            <a:ext cx="12192000" cy="84815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chemeClr val="bg1"/>
            </a:outerShdw>
          </a:effectLst>
          <a:extLst/>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0" y="3882562"/>
            <a:ext cx="6381946" cy="1434155"/>
          </a:xfrm>
          <a:noFill/>
        </p:spPr>
        <p:txBody>
          <a:bodyPr/>
          <a:lstStyle/>
          <a:p>
            <a:pPr marL="857250" indent="-857250" algn="l">
              <a:buFont typeface="Wingdings" panose="05000000000000000000" pitchFamily="2" charset="2"/>
              <a:buChar char="v"/>
            </a:pPr>
            <a:r>
              <a:rPr lang="en-US" dirty="0">
                <a:solidFill>
                  <a:schemeClr val="tx1"/>
                </a:solidFill>
              </a:rPr>
              <a:t>Loan Prediction Analysis</a:t>
            </a:r>
            <a:br>
              <a:rPr lang="en-US" dirty="0">
                <a:solidFill>
                  <a:schemeClr val="tx1"/>
                </a:solidFill>
              </a:rPr>
            </a:br>
            <a:endParaRPr lang="en-US" dirty="0">
              <a:solidFill>
                <a:schemeClr val="tx1"/>
              </a:solidFill>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0" y="5793571"/>
            <a:ext cx="6580188" cy="580921"/>
          </a:xfrm>
        </p:spPr>
        <p:txBody>
          <a:bodyPr/>
          <a:lstStyle/>
          <a:p>
            <a:r>
              <a:rPr lang="en-US" dirty="0"/>
              <a:t>For SPM BANK</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3DA6-76DE-4160-B036-BC2D412A0C71}"/>
              </a:ext>
            </a:extLst>
          </p:cNvPr>
          <p:cNvSpPr>
            <a:spLocks noGrp="1"/>
          </p:cNvSpPr>
          <p:nvPr>
            <p:ph type="title"/>
          </p:nvPr>
        </p:nvSpPr>
        <p:spPr/>
        <p:txBody>
          <a:bodyPr/>
          <a:lstStyle/>
          <a:p>
            <a:r>
              <a:rPr lang="en-US" dirty="0"/>
              <a:t>Accuracy for  Testing </a:t>
            </a:r>
            <a:endParaRPr lang="en-IN" dirty="0"/>
          </a:p>
        </p:txBody>
      </p:sp>
      <p:sp>
        <p:nvSpPr>
          <p:cNvPr id="5" name="Footer Placeholder 4">
            <a:extLst>
              <a:ext uri="{FF2B5EF4-FFF2-40B4-BE49-F238E27FC236}">
                <a16:creationId xmlns:a16="http://schemas.microsoft.com/office/drawing/2014/main" id="{9DFF6CAD-E625-42EE-AFAB-F3A885196E4B}"/>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C055B355-3F84-47FF-995D-4EB048018E16}"/>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12" name="Content Placeholder 11">
            <a:extLst>
              <a:ext uri="{FF2B5EF4-FFF2-40B4-BE49-F238E27FC236}">
                <a16:creationId xmlns:a16="http://schemas.microsoft.com/office/drawing/2014/main" id="{650512D7-9A3D-4A82-9FCD-CB51E84FE77B}"/>
              </a:ext>
            </a:extLst>
          </p:cNvPr>
          <p:cNvPicPr>
            <a:picLocks noGrp="1" noChangeAspect="1"/>
          </p:cNvPicPr>
          <p:nvPr>
            <p:ph idx="1"/>
          </p:nvPr>
        </p:nvPicPr>
        <p:blipFill>
          <a:blip r:embed="rId2"/>
          <a:stretch>
            <a:fillRect/>
          </a:stretch>
        </p:blipFill>
        <p:spPr>
          <a:xfrm>
            <a:off x="1205040" y="864000"/>
            <a:ext cx="9758795" cy="1438476"/>
          </a:xfrm>
        </p:spPr>
      </p:pic>
      <p:pic>
        <p:nvPicPr>
          <p:cNvPr id="14" name="Picture 13">
            <a:extLst>
              <a:ext uri="{FF2B5EF4-FFF2-40B4-BE49-F238E27FC236}">
                <a16:creationId xmlns:a16="http://schemas.microsoft.com/office/drawing/2014/main" id="{22AADA22-B3F0-4221-A14F-C7B44B5F327C}"/>
              </a:ext>
            </a:extLst>
          </p:cNvPr>
          <p:cNvPicPr>
            <a:picLocks noChangeAspect="1"/>
          </p:cNvPicPr>
          <p:nvPr/>
        </p:nvPicPr>
        <p:blipFill>
          <a:blip r:embed="rId3"/>
          <a:stretch>
            <a:fillRect/>
          </a:stretch>
        </p:blipFill>
        <p:spPr>
          <a:xfrm>
            <a:off x="3264000" y="2302476"/>
            <a:ext cx="4478583" cy="3883171"/>
          </a:xfrm>
          <a:prstGeom prst="rect">
            <a:avLst/>
          </a:prstGeom>
        </p:spPr>
      </p:pic>
    </p:spTree>
    <p:extLst>
      <p:ext uri="{BB962C8B-B14F-4D97-AF65-F5344CB8AC3E}">
        <p14:creationId xmlns:p14="http://schemas.microsoft.com/office/powerpoint/2010/main" val="72720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02353" y="1720014"/>
            <a:ext cx="5796424" cy="3417971"/>
          </a:xfrm>
        </p:spPr>
        <p:txBody>
          <a:bodyPr/>
          <a:lstStyle/>
          <a:p>
            <a:pPr algn="just"/>
            <a:r>
              <a:rPr lang="en-US" dirty="0"/>
              <a:t>SPM bank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Us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4657725" y="121528"/>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0" y="236352"/>
            <a:ext cx="6641900" cy="1124345"/>
          </a:xfrm>
        </p:spPr>
        <p:txBody>
          <a:bodyPr/>
          <a:lstStyle/>
          <a:p>
            <a:r>
              <a:rPr lang="en-US" dirty="0"/>
              <a:t>Problem Statement</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0" y="1475521"/>
            <a:ext cx="12192000" cy="4771162"/>
          </a:xfrm>
        </p:spPr>
        <p:txBody>
          <a:bodyPr/>
          <a:lstStyle/>
          <a:p>
            <a:pPr marL="0" indent="0">
              <a:buNone/>
            </a:pPr>
            <a:r>
              <a:rPr lang="en-US" b="1" dirty="0"/>
              <a:t>Background: </a:t>
            </a:r>
          </a:p>
          <a:p>
            <a:pPr marL="0" indent="0">
              <a:buNone/>
            </a:pPr>
            <a:r>
              <a:rPr lang="en-US" dirty="0"/>
              <a:t>	       This project aims to develop a machine learning model that can accurately predict whether a home loan application will be approved or rejected based on the applicant's information. The model will be trained on a large dataset of labeled home loan applications, where each application is associated with an approval status (0 for rejected and 1 for approved). The model will consider various factors such as applicant income, credit history, loan amount, and other relevant information to make predictions.</a:t>
            </a:r>
          </a:p>
          <a:p>
            <a:pPr marL="0" indent="0">
              <a:buNone/>
            </a:pPr>
            <a:r>
              <a:rPr lang="en-US" b="1" dirty="0"/>
              <a:t>Objective: </a:t>
            </a:r>
          </a:p>
          <a:p>
            <a:pPr marL="0" indent="0">
              <a:buNone/>
            </a:pPr>
            <a:r>
              <a:rPr lang="en-US" dirty="0"/>
              <a:t>	      This project aims to develop a new loan approval system that simplifies the process of determining loan status for bank employees.</a:t>
            </a:r>
          </a:p>
          <a:p>
            <a:pPr marL="0" indent="0">
              <a:buNone/>
            </a:pPr>
            <a:r>
              <a:rPr lang="en-US" b="1" dirty="0"/>
              <a:t>Scope:</a:t>
            </a:r>
            <a:r>
              <a:rPr lang="en-US" dirty="0"/>
              <a:t> </a:t>
            </a:r>
          </a:p>
          <a:p>
            <a:pPr marL="0" indent="0">
              <a:buNone/>
            </a:pPr>
            <a:r>
              <a:rPr lang="en-US" dirty="0"/>
              <a:t>	      The performance of the model will be evaluated using an accuracy score, which measures the proportion of correctly classified posts out of all posts in the testing set. Focus on key data attributes to create a comprehensive and effective predictive model.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1999"/>
            <a:ext cx="11340000" cy="783083"/>
          </a:xfrm>
        </p:spPr>
        <p:txBody>
          <a:bodyPr/>
          <a:lstStyle/>
          <a:p>
            <a:pPr algn="ctr"/>
            <a:r>
              <a:rPr lang="en-US" dirty="0"/>
              <a:t>Flow-Chart For Data frame </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2000" y="1100257"/>
            <a:ext cx="11339992" cy="2354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9" name="Content Placeholder 18">
            <a:extLst>
              <a:ext uri="{FF2B5EF4-FFF2-40B4-BE49-F238E27FC236}">
                <a16:creationId xmlns:a16="http://schemas.microsoft.com/office/drawing/2014/main" id="{1831F176-6F4B-4685-8228-EBF136C01AFC}"/>
              </a:ext>
            </a:extLst>
          </p:cNvPr>
          <p:cNvPicPr>
            <a:picLocks noGrp="1" noChangeAspect="1"/>
          </p:cNvPicPr>
          <p:nvPr>
            <p:ph sz="half" idx="2"/>
          </p:nvPr>
        </p:nvPicPr>
        <p:blipFill>
          <a:blip r:embed="rId2"/>
          <a:stretch>
            <a:fillRect/>
          </a:stretch>
        </p:blipFill>
        <p:spPr>
          <a:xfrm>
            <a:off x="1907157" y="1481138"/>
            <a:ext cx="8388798" cy="4768850"/>
          </a:xfrm>
        </p:spPr>
      </p:pic>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Data Frame:- </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pic>
        <p:nvPicPr>
          <p:cNvPr id="11" name="Picture 10">
            <a:extLst>
              <a:ext uri="{FF2B5EF4-FFF2-40B4-BE49-F238E27FC236}">
                <a16:creationId xmlns:a16="http://schemas.microsoft.com/office/drawing/2014/main" id="{67F16526-C178-4181-ABB1-8152E32E1E75}"/>
              </a:ext>
            </a:extLst>
          </p:cNvPr>
          <p:cNvPicPr>
            <a:picLocks noChangeAspect="1"/>
          </p:cNvPicPr>
          <p:nvPr/>
        </p:nvPicPr>
        <p:blipFill>
          <a:blip r:embed="rId2"/>
          <a:stretch>
            <a:fillRect/>
          </a:stretch>
        </p:blipFill>
        <p:spPr>
          <a:xfrm>
            <a:off x="0" y="3099117"/>
            <a:ext cx="12192000" cy="2940424"/>
          </a:xfrm>
          <a:prstGeom prst="rect">
            <a:avLst/>
          </a:prstGeom>
        </p:spPr>
      </p:pic>
      <p:sp>
        <p:nvSpPr>
          <p:cNvPr id="12" name="TextBox 11">
            <a:extLst>
              <a:ext uri="{FF2B5EF4-FFF2-40B4-BE49-F238E27FC236}">
                <a16:creationId xmlns:a16="http://schemas.microsoft.com/office/drawing/2014/main" id="{6BDD1B9B-330E-40D2-92FC-C6F7D327A311}"/>
              </a:ext>
            </a:extLst>
          </p:cNvPr>
          <p:cNvSpPr txBox="1"/>
          <p:nvPr/>
        </p:nvSpPr>
        <p:spPr>
          <a:xfrm>
            <a:off x="268941" y="1052548"/>
            <a:ext cx="11491059" cy="1938992"/>
          </a:xfrm>
          <a:prstGeom prst="rect">
            <a:avLst/>
          </a:prstGeom>
          <a:noFill/>
        </p:spPr>
        <p:txBody>
          <a:bodyPr wrap="square" rtlCol="0">
            <a:spAutoFit/>
          </a:bodyPr>
          <a:lstStyle/>
          <a:p>
            <a:r>
              <a:rPr lang="en-US" sz="2400" dirty="0"/>
              <a:t>This data frame shows data for loan applications. Each row represents a different applicant, and the columns show different attributes about them, like gender, income, loan amount, and whether or not they got the loan. Based on the data, a loan is more likely to be approved when the applicant has a credit history. There also seems to be a correlation between income and loan approval.</a:t>
            </a:r>
            <a:endParaRPr lang="en-IN" sz="2400" dirty="0"/>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51BCB2-1E5B-4943-BEED-7565E2146C11}"/>
              </a:ext>
            </a:extLst>
          </p:cNvPr>
          <p:cNvSpPr>
            <a:spLocks noGrp="1"/>
          </p:cNvSpPr>
          <p:nvPr>
            <p:ph type="title"/>
          </p:nvPr>
        </p:nvSpPr>
        <p:spPr/>
        <p:txBody>
          <a:bodyPr/>
          <a:lstStyle/>
          <a:p>
            <a:r>
              <a:rPr lang="en-US" dirty="0"/>
              <a:t>Checking Null Values and Modifying Null Values </a:t>
            </a:r>
            <a:endParaRPr lang="en-IN" dirty="0"/>
          </a:p>
        </p:txBody>
      </p:sp>
      <p:sp>
        <p:nvSpPr>
          <p:cNvPr id="11" name="Text Placeholder 10">
            <a:extLst>
              <a:ext uri="{FF2B5EF4-FFF2-40B4-BE49-F238E27FC236}">
                <a16:creationId xmlns:a16="http://schemas.microsoft.com/office/drawing/2014/main" id="{BB128484-45B2-4161-BB43-4FE50B887ACD}"/>
              </a:ext>
            </a:extLst>
          </p:cNvPr>
          <p:cNvSpPr>
            <a:spLocks noGrp="1"/>
          </p:cNvSpPr>
          <p:nvPr>
            <p:ph type="body" sz="quarter" idx="32"/>
          </p:nvPr>
        </p:nvSpPr>
        <p:spPr>
          <a:xfrm>
            <a:off x="6468468" y="1003841"/>
            <a:ext cx="6511580" cy="360000"/>
          </a:xfrm>
        </p:spPr>
        <p:txBody>
          <a:bodyPr/>
          <a:lstStyle/>
          <a:p>
            <a:r>
              <a:rPr lang="en-US" dirty="0"/>
              <a:t>The code is demonstrate the filing the null values</a:t>
            </a:r>
            <a:endParaRPr lang="en-IN" dirty="0"/>
          </a:p>
          <a:p>
            <a:endParaRPr lang="en-IN" dirty="0"/>
          </a:p>
        </p:txBody>
      </p:sp>
      <p:pic>
        <p:nvPicPr>
          <p:cNvPr id="13" name="Content Placeholder 12">
            <a:extLst>
              <a:ext uri="{FF2B5EF4-FFF2-40B4-BE49-F238E27FC236}">
                <a16:creationId xmlns:a16="http://schemas.microsoft.com/office/drawing/2014/main" id="{492E2A73-E003-49A3-91A8-494E87C0F653}"/>
              </a:ext>
            </a:extLst>
          </p:cNvPr>
          <p:cNvPicPr>
            <a:picLocks noGrp="1" noChangeAspect="1"/>
          </p:cNvPicPr>
          <p:nvPr>
            <p:ph idx="1"/>
          </p:nvPr>
        </p:nvPicPr>
        <p:blipFill>
          <a:blip r:embed="rId2"/>
          <a:stretch>
            <a:fillRect/>
          </a:stretch>
        </p:blipFill>
        <p:spPr>
          <a:xfrm>
            <a:off x="1047043" y="1183841"/>
            <a:ext cx="2370364" cy="4027142"/>
          </a:xfrm>
        </p:spPr>
      </p:pic>
      <p:sp>
        <p:nvSpPr>
          <p:cNvPr id="7" name="Text Placeholder 6">
            <a:extLst>
              <a:ext uri="{FF2B5EF4-FFF2-40B4-BE49-F238E27FC236}">
                <a16:creationId xmlns:a16="http://schemas.microsoft.com/office/drawing/2014/main" id="{109EF7EB-AA40-4564-9B63-1FBAB716B7CD}"/>
              </a:ext>
            </a:extLst>
          </p:cNvPr>
          <p:cNvSpPr>
            <a:spLocks noGrp="1"/>
          </p:cNvSpPr>
          <p:nvPr>
            <p:ph type="body" sz="quarter" idx="12"/>
          </p:nvPr>
        </p:nvSpPr>
        <p:spPr>
          <a:xfrm>
            <a:off x="432000" y="929455"/>
            <a:ext cx="3600450" cy="4679249"/>
          </a:xfrm>
        </p:spPr>
        <p:txBody>
          <a:bodyPr/>
          <a:lstStyle/>
          <a:p>
            <a:r>
              <a:rPr lang="en-US" dirty="0"/>
              <a:t>Before Changing Null Values	</a:t>
            </a:r>
            <a:endParaRPr lang="en-IN" dirty="0"/>
          </a:p>
        </p:txBody>
      </p:sp>
      <p:sp>
        <p:nvSpPr>
          <p:cNvPr id="10" name="Text Placeholder 9">
            <a:extLst>
              <a:ext uri="{FF2B5EF4-FFF2-40B4-BE49-F238E27FC236}">
                <a16:creationId xmlns:a16="http://schemas.microsoft.com/office/drawing/2014/main" id="{627D3FC2-B745-493B-9E5A-C69482B8A7F1}"/>
              </a:ext>
            </a:extLst>
          </p:cNvPr>
          <p:cNvSpPr>
            <a:spLocks noGrp="1"/>
          </p:cNvSpPr>
          <p:nvPr>
            <p:ph type="body" sz="quarter" idx="13"/>
          </p:nvPr>
        </p:nvSpPr>
        <p:spPr>
          <a:xfrm>
            <a:off x="3552826" y="994909"/>
            <a:ext cx="3600450" cy="4679250"/>
          </a:xfrm>
        </p:spPr>
        <p:txBody>
          <a:bodyPr/>
          <a:lstStyle/>
          <a:p>
            <a:r>
              <a:rPr lang="en-US" dirty="0"/>
              <a:t>After Changing Null values </a:t>
            </a:r>
            <a:endParaRPr lang="en-IN" dirty="0"/>
          </a:p>
        </p:txBody>
      </p:sp>
      <p:sp>
        <p:nvSpPr>
          <p:cNvPr id="4" name="Footer Placeholder 3">
            <a:extLst>
              <a:ext uri="{FF2B5EF4-FFF2-40B4-BE49-F238E27FC236}">
                <a16:creationId xmlns:a16="http://schemas.microsoft.com/office/drawing/2014/main" id="{401B33EF-2980-42B8-85C1-E835E63B0404}"/>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D836FEC-13BF-475D-9B6E-B47B875D85D8}"/>
              </a:ext>
            </a:extLst>
          </p:cNvPr>
          <p:cNvSpPr>
            <a:spLocks noGrp="1"/>
          </p:cNvSpPr>
          <p:nvPr>
            <p:ph type="sldNum" sz="quarter" idx="15"/>
          </p:nvPr>
        </p:nvSpPr>
        <p:spPr/>
        <p:txBody>
          <a:bodyPr/>
          <a:lstStyle/>
          <a:p>
            <a:fld id="{19B51A1E-902D-48AF-9020-955120F399B6}" type="slidenum">
              <a:rPr lang="en-US" noProof="0" smtClean="0"/>
              <a:pPr/>
              <a:t>6</a:t>
            </a:fld>
            <a:endParaRPr lang="en-US" noProof="0" dirty="0"/>
          </a:p>
        </p:txBody>
      </p:sp>
      <p:pic>
        <p:nvPicPr>
          <p:cNvPr id="15" name="Picture 14">
            <a:extLst>
              <a:ext uri="{FF2B5EF4-FFF2-40B4-BE49-F238E27FC236}">
                <a16:creationId xmlns:a16="http://schemas.microsoft.com/office/drawing/2014/main" id="{FBBCC828-A6A3-47B5-B270-06AF9406C82C}"/>
              </a:ext>
            </a:extLst>
          </p:cNvPr>
          <p:cNvPicPr>
            <a:picLocks noChangeAspect="1"/>
          </p:cNvPicPr>
          <p:nvPr/>
        </p:nvPicPr>
        <p:blipFill>
          <a:blip r:embed="rId3"/>
          <a:stretch>
            <a:fillRect/>
          </a:stretch>
        </p:blipFill>
        <p:spPr>
          <a:xfrm>
            <a:off x="4032450" y="1249296"/>
            <a:ext cx="2250165" cy="3967056"/>
          </a:xfrm>
          <a:prstGeom prst="rect">
            <a:avLst/>
          </a:prstGeom>
        </p:spPr>
      </p:pic>
      <p:pic>
        <p:nvPicPr>
          <p:cNvPr id="3" name="Picture 2">
            <a:extLst>
              <a:ext uri="{FF2B5EF4-FFF2-40B4-BE49-F238E27FC236}">
                <a16:creationId xmlns:a16="http://schemas.microsoft.com/office/drawing/2014/main" id="{8910919C-17AC-4E70-BB44-8861EE448030}"/>
              </a:ext>
            </a:extLst>
          </p:cNvPr>
          <p:cNvPicPr>
            <a:picLocks noChangeAspect="1"/>
          </p:cNvPicPr>
          <p:nvPr/>
        </p:nvPicPr>
        <p:blipFill>
          <a:blip r:embed="rId4"/>
          <a:stretch>
            <a:fillRect/>
          </a:stretch>
        </p:blipFill>
        <p:spPr>
          <a:xfrm>
            <a:off x="6468468" y="1297515"/>
            <a:ext cx="4853956" cy="1905266"/>
          </a:xfrm>
          <a:prstGeom prst="rect">
            <a:avLst/>
          </a:prstGeom>
        </p:spPr>
      </p:pic>
    </p:spTree>
    <p:extLst>
      <p:ext uri="{BB962C8B-B14F-4D97-AF65-F5344CB8AC3E}">
        <p14:creationId xmlns:p14="http://schemas.microsoft.com/office/powerpoint/2010/main" val="204058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9A0BD3D-4089-44BF-AD47-BA113D0CBC5C}"/>
              </a:ext>
            </a:extLst>
          </p:cNvPr>
          <p:cNvSpPr>
            <a:spLocks noGrp="1"/>
          </p:cNvSpPr>
          <p:nvPr>
            <p:ph type="title"/>
          </p:nvPr>
        </p:nvSpPr>
        <p:spPr/>
        <p:txBody>
          <a:bodyPr/>
          <a:lstStyle/>
          <a:p>
            <a:r>
              <a:rPr lang="en-US" dirty="0"/>
              <a:t>Training – Test Split</a:t>
            </a:r>
            <a:endParaRPr lang="en-IN" dirty="0"/>
          </a:p>
        </p:txBody>
      </p:sp>
      <p:sp>
        <p:nvSpPr>
          <p:cNvPr id="8" name="Footer Placeholder 7">
            <a:extLst>
              <a:ext uri="{FF2B5EF4-FFF2-40B4-BE49-F238E27FC236}">
                <a16:creationId xmlns:a16="http://schemas.microsoft.com/office/drawing/2014/main" id="{8DB2400E-9480-4DA5-BCC7-DA07CC8856B0}"/>
              </a:ext>
            </a:extLst>
          </p:cNvPr>
          <p:cNvSpPr>
            <a:spLocks noGrp="1"/>
          </p:cNvSpPr>
          <p:nvPr>
            <p:ph type="ftr" sz="quarter" idx="12"/>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F2B198C6-4839-4B22-A4B8-0169E8565C0A}"/>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pic>
        <p:nvPicPr>
          <p:cNvPr id="16" name="Picture 15">
            <a:extLst>
              <a:ext uri="{FF2B5EF4-FFF2-40B4-BE49-F238E27FC236}">
                <a16:creationId xmlns:a16="http://schemas.microsoft.com/office/drawing/2014/main" id="{B97BB223-0BC1-432A-9F7B-55766A624000}"/>
              </a:ext>
            </a:extLst>
          </p:cNvPr>
          <p:cNvPicPr>
            <a:picLocks noChangeAspect="1"/>
          </p:cNvPicPr>
          <p:nvPr/>
        </p:nvPicPr>
        <p:blipFill>
          <a:blip r:embed="rId2"/>
          <a:stretch>
            <a:fillRect/>
          </a:stretch>
        </p:blipFill>
        <p:spPr>
          <a:xfrm>
            <a:off x="1220895" y="930540"/>
            <a:ext cx="8916644" cy="1771897"/>
          </a:xfrm>
          <a:prstGeom prst="rect">
            <a:avLst/>
          </a:prstGeom>
        </p:spPr>
      </p:pic>
      <p:sp>
        <p:nvSpPr>
          <p:cNvPr id="18" name="Title 9">
            <a:extLst>
              <a:ext uri="{FF2B5EF4-FFF2-40B4-BE49-F238E27FC236}">
                <a16:creationId xmlns:a16="http://schemas.microsoft.com/office/drawing/2014/main" id="{92C46EB7-2AB6-46E5-8EF3-FEC052721D35}"/>
              </a:ext>
            </a:extLst>
          </p:cNvPr>
          <p:cNvSpPr txBox="1">
            <a:spLocks/>
          </p:cNvSpPr>
          <p:nvPr/>
        </p:nvSpPr>
        <p:spPr>
          <a:xfrm>
            <a:off x="432000" y="2969675"/>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IN" dirty="0"/>
          </a:p>
        </p:txBody>
      </p:sp>
      <p:pic>
        <p:nvPicPr>
          <p:cNvPr id="20" name="Picture 19">
            <a:extLst>
              <a:ext uri="{FF2B5EF4-FFF2-40B4-BE49-F238E27FC236}">
                <a16:creationId xmlns:a16="http://schemas.microsoft.com/office/drawing/2014/main" id="{BBA5AD77-1E5A-41CF-ADE8-6FF4A4E1EBD5}"/>
              </a:ext>
            </a:extLst>
          </p:cNvPr>
          <p:cNvPicPr>
            <a:picLocks noChangeAspect="1"/>
          </p:cNvPicPr>
          <p:nvPr/>
        </p:nvPicPr>
        <p:blipFill>
          <a:blip r:embed="rId3"/>
          <a:stretch>
            <a:fillRect/>
          </a:stretch>
        </p:blipFill>
        <p:spPr>
          <a:xfrm>
            <a:off x="1220895" y="2930459"/>
            <a:ext cx="9725011" cy="1943371"/>
          </a:xfrm>
          <a:prstGeom prst="rect">
            <a:avLst/>
          </a:prstGeom>
        </p:spPr>
      </p:pic>
    </p:spTree>
    <p:extLst>
      <p:ext uri="{BB962C8B-B14F-4D97-AF65-F5344CB8AC3E}">
        <p14:creationId xmlns:p14="http://schemas.microsoft.com/office/powerpoint/2010/main" val="300161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0BBE-DE0D-4F1B-9EF6-175B757A8B7D}"/>
              </a:ext>
            </a:extLst>
          </p:cNvPr>
          <p:cNvSpPr>
            <a:spLocks noGrp="1"/>
          </p:cNvSpPr>
          <p:nvPr>
            <p:ph type="title"/>
          </p:nvPr>
        </p:nvSpPr>
        <p:spPr/>
        <p:txBody>
          <a:bodyPr/>
          <a:lstStyle/>
          <a:p>
            <a:r>
              <a:rPr lang="en-US" dirty="0"/>
              <a:t>Applying Models With accuracy For Training  </a:t>
            </a:r>
            <a:endParaRPr lang="en-IN" dirty="0"/>
          </a:p>
        </p:txBody>
      </p:sp>
      <p:sp>
        <p:nvSpPr>
          <p:cNvPr id="5" name="Footer Placeholder 4">
            <a:extLst>
              <a:ext uri="{FF2B5EF4-FFF2-40B4-BE49-F238E27FC236}">
                <a16:creationId xmlns:a16="http://schemas.microsoft.com/office/drawing/2014/main" id="{F21028B9-569C-4021-AD22-BF376B69A11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1BD55D4A-AEF0-4D18-95CD-6DD8CCCD2F4E}"/>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10" name="Picture 9">
            <a:extLst>
              <a:ext uri="{FF2B5EF4-FFF2-40B4-BE49-F238E27FC236}">
                <a16:creationId xmlns:a16="http://schemas.microsoft.com/office/drawing/2014/main" id="{7735D5B7-E96B-426A-AE80-AAEAB7F3871C}"/>
              </a:ext>
            </a:extLst>
          </p:cNvPr>
          <p:cNvPicPr>
            <a:picLocks noChangeAspect="1"/>
          </p:cNvPicPr>
          <p:nvPr/>
        </p:nvPicPr>
        <p:blipFill>
          <a:blip r:embed="rId2"/>
          <a:stretch>
            <a:fillRect/>
          </a:stretch>
        </p:blipFill>
        <p:spPr>
          <a:xfrm>
            <a:off x="1299882" y="1011645"/>
            <a:ext cx="8659905" cy="5263649"/>
          </a:xfrm>
          <a:prstGeom prst="rect">
            <a:avLst/>
          </a:prstGeom>
        </p:spPr>
      </p:pic>
    </p:spTree>
    <p:extLst>
      <p:ext uri="{BB962C8B-B14F-4D97-AF65-F5344CB8AC3E}">
        <p14:creationId xmlns:p14="http://schemas.microsoft.com/office/powerpoint/2010/main" val="374573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A6C2-A0F8-4B32-BDDA-02EDFF4386BE}"/>
              </a:ext>
            </a:extLst>
          </p:cNvPr>
          <p:cNvSpPr>
            <a:spLocks noGrp="1"/>
          </p:cNvSpPr>
          <p:nvPr>
            <p:ph type="title"/>
          </p:nvPr>
        </p:nvSpPr>
        <p:spPr/>
        <p:txBody>
          <a:bodyPr/>
          <a:lstStyle/>
          <a:p>
            <a:r>
              <a:rPr lang="en-US" dirty="0"/>
              <a:t>Showing The Total Accuracy  for Training</a:t>
            </a:r>
            <a:endParaRPr lang="en-IN" dirty="0"/>
          </a:p>
        </p:txBody>
      </p:sp>
      <p:pic>
        <p:nvPicPr>
          <p:cNvPr id="8" name="Content Placeholder 7">
            <a:extLst>
              <a:ext uri="{FF2B5EF4-FFF2-40B4-BE49-F238E27FC236}">
                <a16:creationId xmlns:a16="http://schemas.microsoft.com/office/drawing/2014/main" id="{C1DB699E-5267-4286-A090-B21366776081}"/>
              </a:ext>
            </a:extLst>
          </p:cNvPr>
          <p:cNvPicPr>
            <a:picLocks noGrp="1" noChangeAspect="1"/>
          </p:cNvPicPr>
          <p:nvPr>
            <p:ph idx="1"/>
          </p:nvPr>
        </p:nvPicPr>
        <p:blipFill>
          <a:blip r:embed="rId2"/>
          <a:stretch>
            <a:fillRect/>
          </a:stretch>
        </p:blipFill>
        <p:spPr>
          <a:xfrm>
            <a:off x="1519150" y="1084263"/>
            <a:ext cx="9153700" cy="5106987"/>
          </a:xfrm>
        </p:spPr>
      </p:pic>
      <p:sp>
        <p:nvSpPr>
          <p:cNvPr id="5" name="Footer Placeholder 4">
            <a:extLst>
              <a:ext uri="{FF2B5EF4-FFF2-40B4-BE49-F238E27FC236}">
                <a16:creationId xmlns:a16="http://schemas.microsoft.com/office/drawing/2014/main" id="{F370D6E3-4820-4F6E-8E85-8F1B6597AFA4}"/>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7D33160B-E6C3-4A5E-8132-DA63D1EE0194}"/>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Tree>
    <p:extLst>
      <p:ext uri="{BB962C8B-B14F-4D97-AF65-F5344CB8AC3E}">
        <p14:creationId xmlns:p14="http://schemas.microsoft.com/office/powerpoint/2010/main" val="258755982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16c05727-aa75-4e4a-9b5f-8a80a1165891"/>
    <ds:schemaRef ds:uri="http://schemas.microsoft.com/office/2006/documentManagement/types"/>
    <ds:schemaRef ds:uri="http://purl.org/dc/elements/1.1/"/>
    <ds:schemaRef ds:uri="http://schemas.microsoft.com/office/2006/metadata/properties"/>
    <ds:schemaRef ds:uri="http://purl.org/dc/dcmitype/"/>
    <ds:schemaRef ds:uri="http://purl.org/dc/terms/"/>
    <ds:schemaRef ds:uri="71af3243-3dd4-4a8d-8c0d-dd76da1f02a5"/>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280</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Candara</vt:lpstr>
      <vt:lpstr>Corbel</vt:lpstr>
      <vt:lpstr>Times New Roman</vt:lpstr>
      <vt:lpstr>Wingdings</vt:lpstr>
      <vt:lpstr>Office Theme</vt:lpstr>
      <vt:lpstr>Loan Prediction Analysis </vt:lpstr>
      <vt:lpstr>About Us</vt:lpstr>
      <vt:lpstr>Problem Statement</vt:lpstr>
      <vt:lpstr>Flow-Chart For Data frame </vt:lpstr>
      <vt:lpstr>Data Frame:- </vt:lpstr>
      <vt:lpstr>Checking Null Values and Modifying Null Values </vt:lpstr>
      <vt:lpstr>Training – Test Split</vt:lpstr>
      <vt:lpstr>Applying Models With accuracy For Training  </vt:lpstr>
      <vt:lpstr>Showing The Total Accuracy  for Training</vt:lpstr>
      <vt:lpstr>Accuracy for  Testing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2024-09-18T17:14:45Z</dcterms:created>
  <dcterms:modified xsi:type="dcterms:W3CDTF">2024-09-26T11:00:10Z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