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8889" autoAdjust="0"/>
  </p:normalViewPr>
  <p:slideViewPr>
    <p:cSldViewPr snapToGrid="0">
      <p:cViewPr varScale="1">
        <p:scale>
          <a:sx n="40" d="100"/>
          <a:sy n="40" d="100"/>
        </p:scale>
        <p:origin x="143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71721-F94A-43E7-A4E9-9445BDCDF6E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0AB918-1FEE-432C-90D6-74B839EA94D5}">
      <dgm:prSet/>
      <dgm:spPr/>
      <dgm:t>
        <a:bodyPr/>
        <a:lstStyle/>
        <a:p>
          <a:r>
            <a:rPr lang="en-US" b="1" i="0" baseline="0" dirty="0"/>
            <a:t>1. Identified Data Quality Issues</a:t>
          </a:r>
          <a:endParaRPr lang="en-US" dirty="0"/>
        </a:p>
      </dgm:t>
    </dgm:pt>
    <dgm:pt modelId="{791636E5-C037-433F-AE31-807157B92E51}" type="parTrans" cxnId="{4B0CAF14-4A91-4D37-8539-A59F4429551E}">
      <dgm:prSet/>
      <dgm:spPr/>
      <dgm:t>
        <a:bodyPr/>
        <a:lstStyle/>
        <a:p>
          <a:endParaRPr lang="en-US"/>
        </a:p>
      </dgm:t>
    </dgm:pt>
    <dgm:pt modelId="{4406D4DD-AF89-4E64-AF05-A20331282318}" type="sibTrans" cxnId="{4B0CAF14-4A91-4D37-8539-A59F4429551E}">
      <dgm:prSet/>
      <dgm:spPr/>
      <dgm:t>
        <a:bodyPr/>
        <a:lstStyle/>
        <a:p>
          <a:endParaRPr lang="en-US"/>
        </a:p>
      </dgm:t>
    </dgm:pt>
    <dgm:pt modelId="{9B6039ED-91CA-46BE-9EF7-E892C7D2C7F5}">
      <dgm:prSet/>
      <dgm:spPr/>
      <dgm:t>
        <a:bodyPr/>
        <a:lstStyle/>
        <a:p>
          <a:r>
            <a:rPr lang="en-US" b="1" i="0" baseline="0" dirty="0"/>
            <a:t>Missing Values:</a:t>
          </a:r>
          <a:r>
            <a:rPr lang="en-US" b="0" i="0" baseline="0" dirty="0"/>
            <a:t> No missing values were detected in the dataset.</a:t>
          </a:r>
          <a:endParaRPr lang="en-US" dirty="0"/>
        </a:p>
      </dgm:t>
    </dgm:pt>
    <dgm:pt modelId="{DEA0CC29-7CF1-45E2-8D29-978A34C97B00}" type="parTrans" cxnId="{9B37B24E-919C-48A5-94C4-83753C1F35A9}">
      <dgm:prSet/>
      <dgm:spPr/>
      <dgm:t>
        <a:bodyPr/>
        <a:lstStyle/>
        <a:p>
          <a:endParaRPr lang="en-US"/>
        </a:p>
      </dgm:t>
    </dgm:pt>
    <dgm:pt modelId="{3F2CC5A5-1A74-434C-BDD5-060C6D3BF6E7}" type="sibTrans" cxnId="{9B37B24E-919C-48A5-94C4-83753C1F35A9}">
      <dgm:prSet/>
      <dgm:spPr/>
      <dgm:t>
        <a:bodyPr/>
        <a:lstStyle/>
        <a:p>
          <a:endParaRPr lang="en-US"/>
        </a:p>
      </dgm:t>
    </dgm:pt>
    <dgm:pt modelId="{EC4FDA18-4EBA-4881-B23B-7056DAE76138}">
      <dgm:prSet/>
      <dgm:spPr/>
      <dgm:t>
        <a:bodyPr/>
        <a:lstStyle/>
        <a:p>
          <a:r>
            <a:rPr lang="en-US" b="1" i="0" baseline="0" dirty="0"/>
            <a:t>Duplicate Entries:</a:t>
          </a:r>
          <a:r>
            <a:rPr lang="en-US" b="0" i="0" baseline="0" dirty="0"/>
            <a:t> No duplicate records were found.</a:t>
          </a:r>
          <a:endParaRPr lang="en-US" dirty="0"/>
        </a:p>
      </dgm:t>
    </dgm:pt>
    <dgm:pt modelId="{379EB686-F732-48C8-B563-1A91FDFF7559}" type="parTrans" cxnId="{98F7741B-33A7-47C0-A05C-0B026715D537}">
      <dgm:prSet/>
      <dgm:spPr/>
      <dgm:t>
        <a:bodyPr/>
        <a:lstStyle/>
        <a:p>
          <a:endParaRPr lang="en-US"/>
        </a:p>
      </dgm:t>
    </dgm:pt>
    <dgm:pt modelId="{3AEE3A4A-CD67-4C5E-AA12-3946320C60F4}" type="sibTrans" cxnId="{98F7741B-33A7-47C0-A05C-0B026715D537}">
      <dgm:prSet/>
      <dgm:spPr/>
      <dgm:t>
        <a:bodyPr/>
        <a:lstStyle/>
        <a:p>
          <a:endParaRPr lang="en-US"/>
        </a:p>
      </dgm:t>
    </dgm:pt>
    <dgm:pt modelId="{5565D300-E07E-4919-8F80-3EB7CD9563A3}">
      <dgm:prSet/>
      <dgm:spPr/>
      <dgm:t>
        <a:bodyPr/>
        <a:lstStyle/>
        <a:p>
          <a:r>
            <a:rPr lang="en-US" b="1" i="0" baseline="0" dirty="0"/>
            <a:t>Outliers:</a:t>
          </a:r>
          <a:r>
            <a:rPr lang="en-US" b="0" i="0" baseline="0" dirty="0"/>
            <a:t> 2,217 outlier values were detected in the ‘charges’ column based on the interquartile range (IQR) method.</a:t>
          </a:r>
          <a:endParaRPr lang="en-US" dirty="0"/>
        </a:p>
      </dgm:t>
    </dgm:pt>
    <dgm:pt modelId="{B64C34EA-6670-42AD-B7ED-38D64F5BD040}" type="parTrans" cxnId="{CA600095-FF24-425D-B2D3-7B51FA430CF9}">
      <dgm:prSet/>
      <dgm:spPr/>
      <dgm:t>
        <a:bodyPr/>
        <a:lstStyle/>
        <a:p>
          <a:endParaRPr lang="en-US"/>
        </a:p>
      </dgm:t>
    </dgm:pt>
    <dgm:pt modelId="{E5DDB796-B368-4633-9D8D-880DB9A77898}" type="sibTrans" cxnId="{CA600095-FF24-425D-B2D3-7B51FA430CF9}">
      <dgm:prSet/>
      <dgm:spPr/>
      <dgm:t>
        <a:bodyPr/>
        <a:lstStyle/>
        <a:p>
          <a:endParaRPr lang="en-US"/>
        </a:p>
      </dgm:t>
    </dgm:pt>
    <dgm:pt modelId="{7C0D24FC-F0A5-43E7-AB2E-EA239230CA32}">
      <dgm:prSet/>
      <dgm:spPr/>
      <dgm:t>
        <a:bodyPr/>
        <a:lstStyle/>
        <a:p>
          <a:r>
            <a:rPr lang="en-US" b="1" i="0" baseline="0" dirty="0"/>
            <a:t>Categorical Data Fields:</a:t>
          </a:r>
          <a:r>
            <a:rPr lang="en-US" b="0" i="0" baseline="0" dirty="0"/>
            <a:t> Issues with inconsistent values, typos, and mixed-case entries in fields like gender, region, smoker, and occupation.</a:t>
          </a:r>
          <a:endParaRPr lang="en-US" dirty="0"/>
        </a:p>
      </dgm:t>
    </dgm:pt>
    <dgm:pt modelId="{5DE0B0BE-E926-4888-9D0A-077D702C8F64}" type="parTrans" cxnId="{BFADAE6F-5E8E-4C18-9D9B-F7AA4C818219}">
      <dgm:prSet/>
      <dgm:spPr/>
      <dgm:t>
        <a:bodyPr/>
        <a:lstStyle/>
        <a:p>
          <a:endParaRPr lang="en-US"/>
        </a:p>
      </dgm:t>
    </dgm:pt>
    <dgm:pt modelId="{565CFCB5-64B0-4262-B6F9-F5DD9399CC04}" type="sibTrans" cxnId="{BFADAE6F-5E8E-4C18-9D9B-F7AA4C818219}">
      <dgm:prSet/>
      <dgm:spPr/>
      <dgm:t>
        <a:bodyPr/>
        <a:lstStyle/>
        <a:p>
          <a:endParaRPr lang="en-US"/>
        </a:p>
      </dgm:t>
    </dgm:pt>
    <dgm:pt modelId="{5188B418-3F37-4737-84A7-5C0F50971519}">
      <dgm:prSet/>
      <dgm:spPr/>
      <dgm:t>
        <a:bodyPr/>
        <a:lstStyle/>
        <a:p>
          <a:r>
            <a:rPr lang="en-US" b="1" i="0" baseline="0"/>
            <a:t>2. Data Validation &amp; Monitoring</a:t>
          </a:r>
          <a:endParaRPr lang="en-US"/>
        </a:p>
      </dgm:t>
    </dgm:pt>
    <dgm:pt modelId="{3AAF69D9-9EEC-4360-8984-BC38B40A8559}" type="parTrans" cxnId="{CF68125C-9F16-4CD8-8F4D-FACF9A87FE7B}">
      <dgm:prSet/>
      <dgm:spPr/>
      <dgm:t>
        <a:bodyPr/>
        <a:lstStyle/>
        <a:p>
          <a:endParaRPr lang="en-US"/>
        </a:p>
      </dgm:t>
    </dgm:pt>
    <dgm:pt modelId="{4F945CD6-0AE8-4B38-8E4D-B96425193CE2}" type="sibTrans" cxnId="{CF68125C-9F16-4CD8-8F4D-FACF9A87FE7B}">
      <dgm:prSet/>
      <dgm:spPr/>
      <dgm:t>
        <a:bodyPr/>
        <a:lstStyle/>
        <a:p>
          <a:endParaRPr lang="en-US"/>
        </a:p>
      </dgm:t>
    </dgm:pt>
    <dgm:pt modelId="{FB1C4884-0637-4B14-944B-DF3834606899}">
      <dgm:prSet/>
      <dgm:spPr/>
      <dgm:t>
        <a:bodyPr/>
        <a:lstStyle/>
        <a:p>
          <a:r>
            <a:rPr lang="en-US" b="1" i="0" baseline="0" dirty="0"/>
            <a:t>Missing Values: Missing values we found for parameters ‘</a:t>
          </a:r>
          <a:r>
            <a:rPr lang="en-IN" b="0" i="0" dirty="0" err="1"/>
            <a:t>medical_history</a:t>
          </a:r>
          <a:r>
            <a:rPr lang="en-IN" b="0" i="0" dirty="0"/>
            <a:t>’ and ‘</a:t>
          </a:r>
          <a:r>
            <a:rPr lang="en-IN" b="0" i="0" dirty="0" err="1"/>
            <a:t>family_medical_history</a:t>
          </a:r>
          <a:r>
            <a:rPr lang="en-IN" b="0" i="0" dirty="0"/>
            <a:t>’</a:t>
          </a:r>
          <a:r>
            <a:rPr lang="en-US" b="0" i="0" baseline="0" dirty="0"/>
            <a:t>.</a:t>
          </a:r>
          <a:endParaRPr lang="en-US" dirty="0"/>
        </a:p>
      </dgm:t>
    </dgm:pt>
    <dgm:pt modelId="{9AF6C285-E50E-47C2-982E-A969E5F42ACA}" type="parTrans" cxnId="{3DE5B44F-AC40-44E9-A81C-01A3A4B3CDEF}">
      <dgm:prSet/>
      <dgm:spPr/>
      <dgm:t>
        <a:bodyPr/>
        <a:lstStyle/>
        <a:p>
          <a:endParaRPr lang="en-US"/>
        </a:p>
      </dgm:t>
    </dgm:pt>
    <dgm:pt modelId="{59EE6B4A-D30B-408E-8F6E-106AF30DE1C3}" type="sibTrans" cxnId="{3DE5B44F-AC40-44E9-A81C-01A3A4B3CDEF}">
      <dgm:prSet/>
      <dgm:spPr/>
      <dgm:t>
        <a:bodyPr/>
        <a:lstStyle/>
        <a:p>
          <a:endParaRPr lang="en-US"/>
        </a:p>
      </dgm:t>
    </dgm:pt>
    <dgm:pt modelId="{594E96AD-6187-4CF9-8165-B0002D8E6462}">
      <dgm:prSet/>
      <dgm:spPr/>
      <dgm:t>
        <a:bodyPr/>
        <a:lstStyle/>
        <a:p>
          <a:r>
            <a:rPr lang="en-US" b="1" i="0" baseline="0" dirty="0"/>
            <a:t>Duplicate Removal:</a:t>
          </a:r>
          <a:r>
            <a:rPr lang="en-US" b="0" i="0" baseline="0" dirty="0"/>
            <a:t> No duplicates detected, but monitoring for future inconsistencies is necessary.</a:t>
          </a:r>
          <a:endParaRPr lang="en-US" dirty="0"/>
        </a:p>
      </dgm:t>
    </dgm:pt>
    <dgm:pt modelId="{ACF68D97-4FC4-4ECC-8334-F261704BF54E}" type="parTrans" cxnId="{3A76E960-55CD-4105-A920-755A9F215B98}">
      <dgm:prSet/>
      <dgm:spPr/>
      <dgm:t>
        <a:bodyPr/>
        <a:lstStyle/>
        <a:p>
          <a:endParaRPr lang="en-US"/>
        </a:p>
      </dgm:t>
    </dgm:pt>
    <dgm:pt modelId="{CC30FA3B-AD59-4AB8-8708-EFA0D601EC06}" type="sibTrans" cxnId="{3A76E960-55CD-4105-A920-755A9F215B98}">
      <dgm:prSet/>
      <dgm:spPr/>
      <dgm:t>
        <a:bodyPr/>
        <a:lstStyle/>
        <a:p>
          <a:endParaRPr lang="en-US"/>
        </a:p>
      </dgm:t>
    </dgm:pt>
    <dgm:pt modelId="{2DC9FADC-5FBC-431E-AC70-FADE0BE53026}">
      <dgm:prSet/>
      <dgm:spPr/>
      <dgm:t>
        <a:bodyPr/>
        <a:lstStyle/>
        <a:p>
          <a:r>
            <a:rPr lang="en-US" b="1" i="0" baseline="0" dirty="0"/>
            <a:t>Outlier Detection:</a:t>
          </a:r>
          <a:r>
            <a:rPr lang="en-US" b="0" i="0" baseline="0" dirty="0"/>
            <a:t> Outliers in the charge's column should be analyzed and handled</a:t>
          </a:r>
          <a:endParaRPr lang="en-US" dirty="0"/>
        </a:p>
      </dgm:t>
    </dgm:pt>
    <dgm:pt modelId="{40486EAD-1265-484E-9F32-18332E126945}" type="parTrans" cxnId="{59737560-3396-4B01-A352-7FC6B6BAE1BD}">
      <dgm:prSet/>
      <dgm:spPr/>
      <dgm:t>
        <a:bodyPr/>
        <a:lstStyle/>
        <a:p>
          <a:endParaRPr lang="en-US"/>
        </a:p>
      </dgm:t>
    </dgm:pt>
    <dgm:pt modelId="{F5068C00-63C6-4B3B-8D3F-05E6890AC1E7}" type="sibTrans" cxnId="{59737560-3396-4B01-A352-7FC6B6BAE1BD}">
      <dgm:prSet/>
      <dgm:spPr/>
      <dgm:t>
        <a:bodyPr/>
        <a:lstStyle/>
        <a:p>
          <a:endParaRPr lang="en-US"/>
        </a:p>
      </dgm:t>
    </dgm:pt>
    <dgm:pt modelId="{8196687F-541F-4138-AD83-08FD556B34D5}">
      <dgm:prSet/>
      <dgm:spPr/>
      <dgm:t>
        <a:bodyPr/>
        <a:lstStyle/>
        <a:p>
          <a:r>
            <a:rPr lang="en-US" b="1" i="0" baseline="0" dirty="0"/>
            <a:t>Categorical Data Cleaning:</a:t>
          </a:r>
          <a:r>
            <a:rPr lang="en-US" b="0" i="0" baseline="0" dirty="0"/>
            <a:t> Standardizing categorical values (e.g., ensuring consistent casing and correcting typos) to maintain uniformity.</a:t>
          </a:r>
          <a:endParaRPr lang="en-US" dirty="0"/>
        </a:p>
      </dgm:t>
    </dgm:pt>
    <dgm:pt modelId="{46CA4545-E14C-4660-AD11-6CDA89F50446}" type="parTrans" cxnId="{7BE0EA84-5127-46CC-8D31-DEB173C6B3A0}">
      <dgm:prSet/>
      <dgm:spPr/>
      <dgm:t>
        <a:bodyPr/>
        <a:lstStyle/>
        <a:p>
          <a:endParaRPr lang="en-US"/>
        </a:p>
      </dgm:t>
    </dgm:pt>
    <dgm:pt modelId="{73D7625A-9C10-4245-9F4F-AAC6164C6236}" type="sibTrans" cxnId="{7BE0EA84-5127-46CC-8D31-DEB173C6B3A0}">
      <dgm:prSet/>
      <dgm:spPr/>
      <dgm:t>
        <a:bodyPr/>
        <a:lstStyle/>
        <a:p>
          <a:endParaRPr lang="en-US"/>
        </a:p>
      </dgm:t>
    </dgm:pt>
    <dgm:pt modelId="{2E2E0BF1-BA42-496C-81E4-33517CFF9470}">
      <dgm:prSet/>
      <dgm:spPr/>
      <dgm:t>
        <a:bodyPr/>
        <a:lstStyle/>
        <a:p>
          <a:r>
            <a:rPr lang="en-US" b="1" i="0" baseline="0"/>
            <a:t>3. Schema Evolution &amp; Data Drift Detection</a:t>
          </a:r>
          <a:endParaRPr lang="en-US"/>
        </a:p>
      </dgm:t>
    </dgm:pt>
    <dgm:pt modelId="{5EA8BD5E-52EC-451B-AF10-C9CD9B7F3CC1}" type="parTrans" cxnId="{19B39825-5BFA-4E08-B89D-A600F53C5518}">
      <dgm:prSet/>
      <dgm:spPr/>
      <dgm:t>
        <a:bodyPr/>
        <a:lstStyle/>
        <a:p>
          <a:endParaRPr lang="en-US"/>
        </a:p>
      </dgm:t>
    </dgm:pt>
    <dgm:pt modelId="{1CFCEA78-7613-41D5-8224-4703CF44C9D8}" type="sibTrans" cxnId="{19B39825-5BFA-4E08-B89D-A600F53C5518}">
      <dgm:prSet/>
      <dgm:spPr/>
      <dgm:t>
        <a:bodyPr/>
        <a:lstStyle/>
        <a:p>
          <a:endParaRPr lang="en-US"/>
        </a:p>
      </dgm:t>
    </dgm:pt>
    <dgm:pt modelId="{43F1C37B-DAA0-4F2A-ACC3-5437746C6703}">
      <dgm:prSet/>
      <dgm:spPr/>
      <dgm:t>
        <a:bodyPr/>
        <a:lstStyle/>
        <a:p>
          <a:r>
            <a:rPr lang="en-US" b="1" i="0" baseline="0" dirty="0"/>
            <a:t>Schema Changes:</a:t>
          </a:r>
          <a:r>
            <a:rPr lang="en-US" b="0" i="0" baseline="0" dirty="0"/>
            <a:t> Monitor column structure using database constraints.</a:t>
          </a:r>
          <a:endParaRPr lang="en-US" dirty="0"/>
        </a:p>
      </dgm:t>
    </dgm:pt>
    <dgm:pt modelId="{528E0D70-19AC-472E-8C4F-66121A21EA05}" type="parTrans" cxnId="{AB5DE346-DB81-478A-9312-F28474BF7CF4}">
      <dgm:prSet/>
      <dgm:spPr/>
      <dgm:t>
        <a:bodyPr/>
        <a:lstStyle/>
        <a:p>
          <a:endParaRPr lang="en-US"/>
        </a:p>
      </dgm:t>
    </dgm:pt>
    <dgm:pt modelId="{30E2AE91-DA24-4226-B6C5-728B2FD5C8AF}" type="sibTrans" cxnId="{AB5DE346-DB81-478A-9312-F28474BF7CF4}">
      <dgm:prSet/>
      <dgm:spPr/>
      <dgm:t>
        <a:bodyPr/>
        <a:lstStyle/>
        <a:p>
          <a:endParaRPr lang="en-US"/>
        </a:p>
      </dgm:t>
    </dgm:pt>
    <dgm:pt modelId="{1F95539A-E7B0-458B-980E-3296D15C4AA0}">
      <dgm:prSet/>
      <dgm:spPr/>
      <dgm:t>
        <a:bodyPr/>
        <a:lstStyle/>
        <a:p>
          <a:r>
            <a:rPr lang="en-US" b="1" i="0" baseline="0"/>
            <a:t>Data Drift:</a:t>
          </a:r>
          <a:r>
            <a:rPr lang="en-US" b="0" i="0" baseline="0"/>
            <a:t> Regularly comparing statistical summaries over time.</a:t>
          </a:r>
          <a:endParaRPr lang="en-US"/>
        </a:p>
      </dgm:t>
    </dgm:pt>
    <dgm:pt modelId="{6B62EE6F-6914-4F25-B5E2-F25576FD4803}" type="parTrans" cxnId="{645BF586-689A-4384-9EE4-D6E1AD5437F5}">
      <dgm:prSet/>
      <dgm:spPr/>
      <dgm:t>
        <a:bodyPr/>
        <a:lstStyle/>
        <a:p>
          <a:endParaRPr lang="en-US"/>
        </a:p>
      </dgm:t>
    </dgm:pt>
    <dgm:pt modelId="{9E3E591E-ED8B-40BC-A2CC-F4489648FC13}" type="sibTrans" cxnId="{645BF586-689A-4384-9EE4-D6E1AD5437F5}">
      <dgm:prSet/>
      <dgm:spPr/>
      <dgm:t>
        <a:bodyPr/>
        <a:lstStyle/>
        <a:p>
          <a:endParaRPr lang="en-US"/>
        </a:p>
      </dgm:t>
    </dgm:pt>
    <dgm:pt modelId="{96D527DB-C3A8-4CC6-B8C1-937B150D5512}">
      <dgm:prSet/>
      <dgm:spPr/>
      <dgm:t>
        <a:bodyPr/>
        <a:lstStyle/>
        <a:p>
          <a:r>
            <a:rPr lang="en-US" b="1" i="0" baseline="0"/>
            <a:t>Monitoring Approach:</a:t>
          </a:r>
          <a:r>
            <a:rPr lang="en-US" b="0" i="0" baseline="0"/>
            <a:t> Automated validation rules in SQL or Python scripts.</a:t>
          </a:r>
          <a:endParaRPr lang="en-US"/>
        </a:p>
      </dgm:t>
    </dgm:pt>
    <dgm:pt modelId="{CB373153-0010-4196-AFE4-7C7F538F2190}" type="parTrans" cxnId="{E315A559-F0BE-4AA8-A441-103E7FE82E15}">
      <dgm:prSet/>
      <dgm:spPr/>
      <dgm:t>
        <a:bodyPr/>
        <a:lstStyle/>
        <a:p>
          <a:endParaRPr lang="en-US"/>
        </a:p>
      </dgm:t>
    </dgm:pt>
    <dgm:pt modelId="{46CA4BD6-0DEE-4B24-B1E5-4F22528F6E35}" type="sibTrans" cxnId="{E315A559-F0BE-4AA8-A441-103E7FE82E15}">
      <dgm:prSet/>
      <dgm:spPr/>
      <dgm:t>
        <a:bodyPr/>
        <a:lstStyle/>
        <a:p>
          <a:endParaRPr lang="en-US"/>
        </a:p>
      </dgm:t>
    </dgm:pt>
    <dgm:pt modelId="{4EBE1A59-26D5-401F-A113-18D455C0FF5D}">
      <dgm:prSet/>
      <dgm:spPr/>
      <dgm:t>
        <a:bodyPr/>
        <a:lstStyle/>
        <a:p>
          <a:r>
            <a:rPr lang="en-US" b="1" i="0" baseline="0"/>
            <a:t>Pydantic for Schema Evolution:</a:t>
          </a:r>
          <a:r>
            <a:rPr lang="en-US" b="0" i="0" baseline="0"/>
            <a:t> Utilizing </a:t>
          </a:r>
          <a:r>
            <a:rPr lang="en-US" b="1" i="0" baseline="0"/>
            <a:t>Pydantic</a:t>
          </a:r>
          <a:r>
            <a:rPr lang="en-US" b="0" i="0" baseline="0"/>
            <a:t> for data validation and schema evolution to enforce structure and type consistency in incoming data.</a:t>
          </a:r>
          <a:endParaRPr lang="en-US"/>
        </a:p>
      </dgm:t>
    </dgm:pt>
    <dgm:pt modelId="{C11E8B40-79AC-4B59-BB6F-D8EBC8DC43EE}" type="parTrans" cxnId="{3DBD76B8-162C-48B4-83ED-7A6C0249B7F6}">
      <dgm:prSet/>
      <dgm:spPr/>
      <dgm:t>
        <a:bodyPr/>
        <a:lstStyle/>
        <a:p>
          <a:endParaRPr lang="en-US"/>
        </a:p>
      </dgm:t>
    </dgm:pt>
    <dgm:pt modelId="{7095640A-EA87-4220-B6C9-FBB1F7F4AFBD}" type="sibTrans" cxnId="{3DBD76B8-162C-48B4-83ED-7A6C0249B7F6}">
      <dgm:prSet/>
      <dgm:spPr/>
      <dgm:t>
        <a:bodyPr/>
        <a:lstStyle/>
        <a:p>
          <a:endParaRPr lang="en-US"/>
        </a:p>
      </dgm:t>
    </dgm:pt>
    <dgm:pt modelId="{82E740F3-2D47-40C4-8C76-1117096434D1}" type="pres">
      <dgm:prSet presAssocID="{FE171721-F94A-43E7-A4E9-9445BDCDF6E0}" presName="Name0" presStyleCnt="0">
        <dgm:presLayoutVars>
          <dgm:dir/>
          <dgm:animLvl val="lvl"/>
          <dgm:resizeHandles val="exact"/>
        </dgm:presLayoutVars>
      </dgm:prSet>
      <dgm:spPr/>
    </dgm:pt>
    <dgm:pt modelId="{BE28C9F1-18CE-489F-AEEB-B8589EB22879}" type="pres">
      <dgm:prSet presAssocID="{400AB918-1FEE-432C-90D6-74B839EA94D5}" presName="composite" presStyleCnt="0"/>
      <dgm:spPr/>
    </dgm:pt>
    <dgm:pt modelId="{0C20709E-20B4-4B12-AB73-B24CD4EE9821}" type="pres">
      <dgm:prSet presAssocID="{400AB918-1FEE-432C-90D6-74B839EA94D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3058E04-2DC8-4B41-A967-2A7F35E86AF4}" type="pres">
      <dgm:prSet presAssocID="{400AB918-1FEE-432C-90D6-74B839EA94D5}" presName="desTx" presStyleLbl="alignAccFollowNode1" presStyleIdx="0" presStyleCnt="3">
        <dgm:presLayoutVars>
          <dgm:bulletEnabled val="1"/>
        </dgm:presLayoutVars>
      </dgm:prSet>
      <dgm:spPr/>
    </dgm:pt>
    <dgm:pt modelId="{C795CFBE-E01A-4835-B84B-B358164801D1}" type="pres">
      <dgm:prSet presAssocID="{4406D4DD-AF89-4E64-AF05-A20331282318}" presName="space" presStyleCnt="0"/>
      <dgm:spPr/>
    </dgm:pt>
    <dgm:pt modelId="{D8D1CBEA-2930-4494-9F50-BB60A5453D30}" type="pres">
      <dgm:prSet presAssocID="{5188B418-3F37-4737-84A7-5C0F50971519}" presName="composite" presStyleCnt="0"/>
      <dgm:spPr/>
    </dgm:pt>
    <dgm:pt modelId="{DB2F62B0-506F-496D-AA7F-9B30245CFEA0}" type="pres">
      <dgm:prSet presAssocID="{5188B418-3F37-4737-84A7-5C0F509715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96C6366-3D13-4034-8823-78C90D3D2227}" type="pres">
      <dgm:prSet presAssocID="{5188B418-3F37-4737-84A7-5C0F50971519}" presName="desTx" presStyleLbl="alignAccFollowNode1" presStyleIdx="1" presStyleCnt="3">
        <dgm:presLayoutVars>
          <dgm:bulletEnabled val="1"/>
        </dgm:presLayoutVars>
      </dgm:prSet>
      <dgm:spPr/>
    </dgm:pt>
    <dgm:pt modelId="{F9E53892-5DEC-4861-A53D-B206B45C6646}" type="pres">
      <dgm:prSet presAssocID="{4F945CD6-0AE8-4B38-8E4D-B96425193CE2}" presName="space" presStyleCnt="0"/>
      <dgm:spPr/>
    </dgm:pt>
    <dgm:pt modelId="{27600796-24CB-48B3-BBB2-46C821D9D17E}" type="pres">
      <dgm:prSet presAssocID="{2E2E0BF1-BA42-496C-81E4-33517CFF9470}" presName="composite" presStyleCnt="0"/>
      <dgm:spPr/>
    </dgm:pt>
    <dgm:pt modelId="{F1CD9A37-6621-4002-A8BD-6E05A4B2B93E}" type="pres">
      <dgm:prSet presAssocID="{2E2E0BF1-BA42-496C-81E4-33517CFF947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9C5E830-2C74-4B8D-A8B3-FB5B2B87E6C9}" type="pres">
      <dgm:prSet presAssocID="{2E2E0BF1-BA42-496C-81E4-33517CFF947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79F8F06-CA4C-4D2B-9578-A6174011A4BF}" type="presOf" srcId="{EC4FDA18-4EBA-4881-B23B-7056DAE76138}" destId="{13058E04-2DC8-4B41-A967-2A7F35E86AF4}" srcOrd="0" destOrd="1" presId="urn:microsoft.com/office/officeart/2005/8/layout/hList1"/>
    <dgm:cxn modelId="{5C33FF0B-0B6D-4D43-9FF3-93B50C700115}" type="presOf" srcId="{9B6039ED-91CA-46BE-9EF7-E892C7D2C7F5}" destId="{13058E04-2DC8-4B41-A967-2A7F35E86AF4}" srcOrd="0" destOrd="0" presId="urn:microsoft.com/office/officeart/2005/8/layout/hList1"/>
    <dgm:cxn modelId="{9B91EB12-C616-4550-ADBD-BCD841491149}" type="presOf" srcId="{8196687F-541F-4138-AD83-08FD556B34D5}" destId="{296C6366-3D13-4034-8823-78C90D3D2227}" srcOrd="0" destOrd="3" presId="urn:microsoft.com/office/officeart/2005/8/layout/hList1"/>
    <dgm:cxn modelId="{4B0CAF14-4A91-4D37-8539-A59F4429551E}" srcId="{FE171721-F94A-43E7-A4E9-9445BDCDF6E0}" destId="{400AB918-1FEE-432C-90D6-74B839EA94D5}" srcOrd="0" destOrd="0" parTransId="{791636E5-C037-433F-AE31-807157B92E51}" sibTransId="{4406D4DD-AF89-4E64-AF05-A20331282318}"/>
    <dgm:cxn modelId="{98F7741B-33A7-47C0-A05C-0B026715D537}" srcId="{400AB918-1FEE-432C-90D6-74B839EA94D5}" destId="{EC4FDA18-4EBA-4881-B23B-7056DAE76138}" srcOrd="1" destOrd="0" parTransId="{379EB686-F732-48C8-B563-1A91FDFF7559}" sibTransId="{3AEE3A4A-CD67-4C5E-AA12-3946320C60F4}"/>
    <dgm:cxn modelId="{19B39825-5BFA-4E08-B89D-A600F53C5518}" srcId="{FE171721-F94A-43E7-A4E9-9445BDCDF6E0}" destId="{2E2E0BF1-BA42-496C-81E4-33517CFF9470}" srcOrd="2" destOrd="0" parTransId="{5EA8BD5E-52EC-451B-AF10-C9CD9B7F3CC1}" sibTransId="{1CFCEA78-7613-41D5-8224-4703CF44C9D8}"/>
    <dgm:cxn modelId="{67F11927-32E9-4F1E-B7BB-95AFEE72DCAA}" type="presOf" srcId="{4EBE1A59-26D5-401F-A113-18D455C0FF5D}" destId="{19C5E830-2C74-4B8D-A8B3-FB5B2B87E6C9}" srcOrd="0" destOrd="3" presId="urn:microsoft.com/office/officeart/2005/8/layout/hList1"/>
    <dgm:cxn modelId="{CF68125C-9F16-4CD8-8F4D-FACF9A87FE7B}" srcId="{FE171721-F94A-43E7-A4E9-9445BDCDF6E0}" destId="{5188B418-3F37-4737-84A7-5C0F50971519}" srcOrd="1" destOrd="0" parTransId="{3AAF69D9-9EEC-4360-8984-BC38B40A8559}" sibTransId="{4F945CD6-0AE8-4B38-8E4D-B96425193CE2}"/>
    <dgm:cxn modelId="{477C4C5F-7001-46FE-83D0-25CE91A42311}" type="presOf" srcId="{FB1C4884-0637-4B14-944B-DF3834606899}" destId="{296C6366-3D13-4034-8823-78C90D3D2227}" srcOrd="0" destOrd="0" presId="urn:microsoft.com/office/officeart/2005/8/layout/hList1"/>
    <dgm:cxn modelId="{59737560-3396-4B01-A352-7FC6B6BAE1BD}" srcId="{5188B418-3F37-4737-84A7-5C0F50971519}" destId="{2DC9FADC-5FBC-431E-AC70-FADE0BE53026}" srcOrd="2" destOrd="0" parTransId="{40486EAD-1265-484E-9F32-18332E126945}" sibTransId="{F5068C00-63C6-4B3B-8D3F-05E6890AC1E7}"/>
    <dgm:cxn modelId="{3A76E960-55CD-4105-A920-755A9F215B98}" srcId="{5188B418-3F37-4737-84A7-5C0F50971519}" destId="{594E96AD-6187-4CF9-8165-B0002D8E6462}" srcOrd="1" destOrd="0" parTransId="{ACF68D97-4FC4-4ECC-8334-F261704BF54E}" sibTransId="{CC30FA3B-AD59-4AB8-8708-EFA0D601EC06}"/>
    <dgm:cxn modelId="{AB5DE346-DB81-478A-9312-F28474BF7CF4}" srcId="{2E2E0BF1-BA42-496C-81E4-33517CFF9470}" destId="{43F1C37B-DAA0-4F2A-ACC3-5437746C6703}" srcOrd="0" destOrd="0" parTransId="{528E0D70-19AC-472E-8C4F-66121A21EA05}" sibTransId="{30E2AE91-DA24-4226-B6C5-728B2FD5C8AF}"/>
    <dgm:cxn modelId="{235E7249-94C6-4D19-BCCB-63212E770516}" type="presOf" srcId="{FE171721-F94A-43E7-A4E9-9445BDCDF6E0}" destId="{82E740F3-2D47-40C4-8C76-1117096434D1}" srcOrd="0" destOrd="0" presId="urn:microsoft.com/office/officeart/2005/8/layout/hList1"/>
    <dgm:cxn modelId="{9B37B24E-919C-48A5-94C4-83753C1F35A9}" srcId="{400AB918-1FEE-432C-90D6-74B839EA94D5}" destId="{9B6039ED-91CA-46BE-9EF7-E892C7D2C7F5}" srcOrd="0" destOrd="0" parTransId="{DEA0CC29-7CF1-45E2-8D29-978A34C97B00}" sibTransId="{3F2CC5A5-1A74-434C-BDD5-060C6D3BF6E7}"/>
    <dgm:cxn modelId="{E656626F-E9A4-4577-9D97-97EA388B8E14}" type="presOf" srcId="{5188B418-3F37-4737-84A7-5C0F50971519}" destId="{DB2F62B0-506F-496D-AA7F-9B30245CFEA0}" srcOrd="0" destOrd="0" presId="urn:microsoft.com/office/officeart/2005/8/layout/hList1"/>
    <dgm:cxn modelId="{BFADAE6F-5E8E-4C18-9D9B-F7AA4C818219}" srcId="{400AB918-1FEE-432C-90D6-74B839EA94D5}" destId="{7C0D24FC-F0A5-43E7-AB2E-EA239230CA32}" srcOrd="3" destOrd="0" parTransId="{5DE0B0BE-E926-4888-9D0A-077D702C8F64}" sibTransId="{565CFCB5-64B0-4262-B6F9-F5DD9399CC04}"/>
    <dgm:cxn modelId="{3DE5B44F-AC40-44E9-A81C-01A3A4B3CDEF}" srcId="{5188B418-3F37-4737-84A7-5C0F50971519}" destId="{FB1C4884-0637-4B14-944B-DF3834606899}" srcOrd="0" destOrd="0" parTransId="{9AF6C285-E50E-47C2-982E-A969E5F42ACA}" sibTransId="{59EE6B4A-D30B-408E-8F6E-106AF30DE1C3}"/>
    <dgm:cxn modelId="{E315A559-F0BE-4AA8-A441-103E7FE82E15}" srcId="{2E2E0BF1-BA42-496C-81E4-33517CFF9470}" destId="{96D527DB-C3A8-4CC6-B8C1-937B150D5512}" srcOrd="2" destOrd="0" parTransId="{CB373153-0010-4196-AFE4-7C7F538F2190}" sibTransId="{46CA4BD6-0DEE-4B24-B1E5-4F22528F6E35}"/>
    <dgm:cxn modelId="{A4713B7C-56F6-44E3-BD3C-60B003EFDA27}" type="presOf" srcId="{96D527DB-C3A8-4CC6-B8C1-937B150D5512}" destId="{19C5E830-2C74-4B8D-A8B3-FB5B2B87E6C9}" srcOrd="0" destOrd="2" presId="urn:microsoft.com/office/officeart/2005/8/layout/hList1"/>
    <dgm:cxn modelId="{7BE0EA84-5127-46CC-8D31-DEB173C6B3A0}" srcId="{5188B418-3F37-4737-84A7-5C0F50971519}" destId="{8196687F-541F-4138-AD83-08FD556B34D5}" srcOrd="3" destOrd="0" parTransId="{46CA4545-E14C-4660-AD11-6CDA89F50446}" sibTransId="{73D7625A-9C10-4245-9F4F-AAC6164C6236}"/>
    <dgm:cxn modelId="{645BF586-689A-4384-9EE4-D6E1AD5437F5}" srcId="{2E2E0BF1-BA42-496C-81E4-33517CFF9470}" destId="{1F95539A-E7B0-458B-980E-3296D15C4AA0}" srcOrd="1" destOrd="0" parTransId="{6B62EE6F-6914-4F25-B5E2-F25576FD4803}" sibTransId="{9E3E591E-ED8B-40BC-A2CC-F4489648FC13}"/>
    <dgm:cxn modelId="{CA600095-FF24-425D-B2D3-7B51FA430CF9}" srcId="{400AB918-1FEE-432C-90D6-74B839EA94D5}" destId="{5565D300-E07E-4919-8F80-3EB7CD9563A3}" srcOrd="2" destOrd="0" parTransId="{B64C34EA-6670-42AD-B7ED-38D64F5BD040}" sibTransId="{E5DDB796-B368-4633-9D8D-880DB9A77898}"/>
    <dgm:cxn modelId="{ED4D9997-FB8F-4A70-A833-127B76CE5CB0}" type="presOf" srcId="{400AB918-1FEE-432C-90D6-74B839EA94D5}" destId="{0C20709E-20B4-4B12-AB73-B24CD4EE9821}" srcOrd="0" destOrd="0" presId="urn:microsoft.com/office/officeart/2005/8/layout/hList1"/>
    <dgm:cxn modelId="{0EB78498-2135-4FB1-9822-4BCFE5B68E8F}" type="presOf" srcId="{2DC9FADC-5FBC-431E-AC70-FADE0BE53026}" destId="{296C6366-3D13-4034-8823-78C90D3D2227}" srcOrd="0" destOrd="2" presId="urn:microsoft.com/office/officeart/2005/8/layout/hList1"/>
    <dgm:cxn modelId="{FCA4F1B3-151F-49CD-AD3E-BAC7581AF0C6}" type="presOf" srcId="{5565D300-E07E-4919-8F80-3EB7CD9563A3}" destId="{13058E04-2DC8-4B41-A967-2A7F35E86AF4}" srcOrd="0" destOrd="2" presId="urn:microsoft.com/office/officeart/2005/8/layout/hList1"/>
    <dgm:cxn modelId="{82849AB6-CB03-4853-8BC1-5D0D6D48E6A6}" type="presOf" srcId="{1F95539A-E7B0-458B-980E-3296D15C4AA0}" destId="{19C5E830-2C74-4B8D-A8B3-FB5B2B87E6C9}" srcOrd="0" destOrd="1" presId="urn:microsoft.com/office/officeart/2005/8/layout/hList1"/>
    <dgm:cxn modelId="{3DBD76B8-162C-48B4-83ED-7A6C0249B7F6}" srcId="{2E2E0BF1-BA42-496C-81E4-33517CFF9470}" destId="{4EBE1A59-26D5-401F-A113-18D455C0FF5D}" srcOrd="3" destOrd="0" parTransId="{C11E8B40-79AC-4B59-BB6F-D8EBC8DC43EE}" sibTransId="{7095640A-EA87-4220-B6C9-FBB1F7F4AFBD}"/>
    <dgm:cxn modelId="{7E2001BA-7179-4001-A982-D60AB668C5CD}" type="presOf" srcId="{7C0D24FC-F0A5-43E7-AB2E-EA239230CA32}" destId="{13058E04-2DC8-4B41-A967-2A7F35E86AF4}" srcOrd="0" destOrd="3" presId="urn:microsoft.com/office/officeart/2005/8/layout/hList1"/>
    <dgm:cxn modelId="{2FC4DFBE-0ADA-4B96-A2A9-8B8D0140D2BD}" type="presOf" srcId="{43F1C37B-DAA0-4F2A-ACC3-5437746C6703}" destId="{19C5E830-2C74-4B8D-A8B3-FB5B2B87E6C9}" srcOrd="0" destOrd="0" presId="urn:microsoft.com/office/officeart/2005/8/layout/hList1"/>
    <dgm:cxn modelId="{D8B198C5-B9D2-426F-BCF4-E13360B3134B}" type="presOf" srcId="{594E96AD-6187-4CF9-8165-B0002D8E6462}" destId="{296C6366-3D13-4034-8823-78C90D3D2227}" srcOrd="0" destOrd="1" presId="urn:microsoft.com/office/officeart/2005/8/layout/hList1"/>
    <dgm:cxn modelId="{CF8587DB-DCA1-4FFB-AC98-74B705F6E65F}" type="presOf" srcId="{2E2E0BF1-BA42-496C-81E4-33517CFF9470}" destId="{F1CD9A37-6621-4002-A8BD-6E05A4B2B93E}" srcOrd="0" destOrd="0" presId="urn:microsoft.com/office/officeart/2005/8/layout/hList1"/>
    <dgm:cxn modelId="{96465CCE-7CD7-4A40-BA97-A0C99156F67A}" type="presParOf" srcId="{82E740F3-2D47-40C4-8C76-1117096434D1}" destId="{BE28C9F1-18CE-489F-AEEB-B8589EB22879}" srcOrd="0" destOrd="0" presId="urn:microsoft.com/office/officeart/2005/8/layout/hList1"/>
    <dgm:cxn modelId="{4C48ADDF-FDB3-423B-8148-49783F8830A7}" type="presParOf" srcId="{BE28C9F1-18CE-489F-AEEB-B8589EB22879}" destId="{0C20709E-20B4-4B12-AB73-B24CD4EE9821}" srcOrd="0" destOrd="0" presId="urn:microsoft.com/office/officeart/2005/8/layout/hList1"/>
    <dgm:cxn modelId="{4CA30E2A-7CC7-4E03-9B1D-DBBCEBC2C297}" type="presParOf" srcId="{BE28C9F1-18CE-489F-AEEB-B8589EB22879}" destId="{13058E04-2DC8-4B41-A967-2A7F35E86AF4}" srcOrd="1" destOrd="0" presId="urn:microsoft.com/office/officeart/2005/8/layout/hList1"/>
    <dgm:cxn modelId="{934E8299-7C6A-4740-9292-B25A53104FFE}" type="presParOf" srcId="{82E740F3-2D47-40C4-8C76-1117096434D1}" destId="{C795CFBE-E01A-4835-B84B-B358164801D1}" srcOrd="1" destOrd="0" presId="urn:microsoft.com/office/officeart/2005/8/layout/hList1"/>
    <dgm:cxn modelId="{D70A33A0-E73B-4566-9560-A3CF4C48DEC2}" type="presParOf" srcId="{82E740F3-2D47-40C4-8C76-1117096434D1}" destId="{D8D1CBEA-2930-4494-9F50-BB60A5453D30}" srcOrd="2" destOrd="0" presId="urn:microsoft.com/office/officeart/2005/8/layout/hList1"/>
    <dgm:cxn modelId="{FA936169-FE51-42F1-8D4F-77F0CCC5A8F6}" type="presParOf" srcId="{D8D1CBEA-2930-4494-9F50-BB60A5453D30}" destId="{DB2F62B0-506F-496D-AA7F-9B30245CFEA0}" srcOrd="0" destOrd="0" presId="urn:microsoft.com/office/officeart/2005/8/layout/hList1"/>
    <dgm:cxn modelId="{E9D1E9DD-C01D-46E0-830C-B43F0B3F6289}" type="presParOf" srcId="{D8D1CBEA-2930-4494-9F50-BB60A5453D30}" destId="{296C6366-3D13-4034-8823-78C90D3D2227}" srcOrd="1" destOrd="0" presId="urn:microsoft.com/office/officeart/2005/8/layout/hList1"/>
    <dgm:cxn modelId="{1DF540E8-BFBC-4C67-B580-D31B0C820D35}" type="presParOf" srcId="{82E740F3-2D47-40C4-8C76-1117096434D1}" destId="{F9E53892-5DEC-4861-A53D-B206B45C6646}" srcOrd="3" destOrd="0" presId="urn:microsoft.com/office/officeart/2005/8/layout/hList1"/>
    <dgm:cxn modelId="{2409E616-CD9E-4C43-8A50-DE35D9F19EA4}" type="presParOf" srcId="{82E740F3-2D47-40C4-8C76-1117096434D1}" destId="{27600796-24CB-48B3-BBB2-46C821D9D17E}" srcOrd="4" destOrd="0" presId="urn:microsoft.com/office/officeart/2005/8/layout/hList1"/>
    <dgm:cxn modelId="{28FE124B-34A4-41AB-BEEC-92DAC7191212}" type="presParOf" srcId="{27600796-24CB-48B3-BBB2-46C821D9D17E}" destId="{F1CD9A37-6621-4002-A8BD-6E05A4B2B93E}" srcOrd="0" destOrd="0" presId="urn:microsoft.com/office/officeart/2005/8/layout/hList1"/>
    <dgm:cxn modelId="{4E733B6D-970D-417F-B439-C6E7F26D4A49}" type="presParOf" srcId="{27600796-24CB-48B3-BBB2-46C821D9D17E}" destId="{19C5E830-2C74-4B8D-A8B3-FB5B2B87E6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0709E-20B4-4B12-AB73-B24CD4EE9821}">
      <dsp:nvSpPr>
        <dsp:cNvPr id="0" name=""/>
        <dsp:cNvSpPr/>
      </dsp:nvSpPr>
      <dsp:spPr>
        <a:xfrm>
          <a:off x="3286" y="131776"/>
          <a:ext cx="3203971" cy="5647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1. Identified Data Quality Issues</a:t>
          </a:r>
          <a:endParaRPr lang="en-US" sz="1500" kern="1200" dirty="0"/>
        </a:p>
      </dsp:txBody>
      <dsp:txXfrm>
        <a:off x="3286" y="131776"/>
        <a:ext cx="3203971" cy="564748"/>
      </dsp:txXfrm>
    </dsp:sp>
    <dsp:sp modelId="{13058E04-2DC8-4B41-A967-2A7F35E86AF4}">
      <dsp:nvSpPr>
        <dsp:cNvPr id="0" name=""/>
        <dsp:cNvSpPr/>
      </dsp:nvSpPr>
      <dsp:spPr>
        <a:xfrm>
          <a:off x="3286" y="696525"/>
          <a:ext cx="3203971" cy="35230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 dirty="0"/>
            <a:t>Missing Values:</a:t>
          </a:r>
          <a:r>
            <a:rPr lang="en-US" sz="1500" b="0" i="0" kern="1200" baseline="0" dirty="0"/>
            <a:t> No missing values were detected in the dataset.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 dirty="0"/>
            <a:t>Duplicate Entries:</a:t>
          </a:r>
          <a:r>
            <a:rPr lang="en-US" sz="1500" b="0" i="0" kern="1200" baseline="0" dirty="0"/>
            <a:t> No duplicate records were found.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 dirty="0"/>
            <a:t>Outliers:</a:t>
          </a:r>
          <a:r>
            <a:rPr lang="en-US" sz="1500" b="0" i="0" kern="1200" baseline="0" dirty="0"/>
            <a:t> 2,217 outlier values were detected in the ‘charges’ column based on the interquartile range (IQR) method.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 dirty="0"/>
            <a:t>Categorical Data Fields:</a:t>
          </a:r>
          <a:r>
            <a:rPr lang="en-US" sz="1500" b="0" i="0" kern="1200" baseline="0" dirty="0"/>
            <a:t> Issues with inconsistent values, typos, and mixed-case entries in fields like gender, region, smoker, and occupation.</a:t>
          </a:r>
          <a:endParaRPr lang="en-US" sz="1500" kern="1200" dirty="0"/>
        </a:p>
      </dsp:txBody>
      <dsp:txXfrm>
        <a:off x="3286" y="696525"/>
        <a:ext cx="3203971" cy="3523035"/>
      </dsp:txXfrm>
    </dsp:sp>
    <dsp:sp modelId="{DB2F62B0-506F-496D-AA7F-9B30245CFEA0}">
      <dsp:nvSpPr>
        <dsp:cNvPr id="0" name=""/>
        <dsp:cNvSpPr/>
      </dsp:nvSpPr>
      <dsp:spPr>
        <a:xfrm>
          <a:off x="3655814" y="131776"/>
          <a:ext cx="3203971" cy="564748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2. Data Validation &amp; Monitoring</a:t>
          </a:r>
          <a:endParaRPr lang="en-US" sz="1500" kern="1200"/>
        </a:p>
      </dsp:txBody>
      <dsp:txXfrm>
        <a:off x="3655814" y="131776"/>
        <a:ext cx="3203971" cy="564748"/>
      </dsp:txXfrm>
    </dsp:sp>
    <dsp:sp modelId="{296C6366-3D13-4034-8823-78C90D3D2227}">
      <dsp:nvSpPr>
        <dsp:cNvPr id="0" name=""/>
        <dsp:cNvSpPr/>
      </dsp:nvSpPr>
      <dsp:spPr>
        <a:xfrm>
          <a:off x="3655814" y="696525"/>
          <a:ext cx="3203971" cy="352303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 dirty="0"/>
            <a:t>Missing Values: Missing values we found for parameters ‘</a:t>
          </a:r>
          <a:r>
            <a:rPr lang="en-IN" sz="1500" b="0" i="0" kern="1200" dirty="0" err="1"/>
            <a:t>medical_history</a:t>
          </a:r>
          <a:r>
            <a:rPr lang="en-IN" sz="1500" b="0" i="0" kern="1200" dirty="0"/>
            <a:t>’ and ‘</a:t>
          </a:r>
          <a:r>
            <a:rPr lang="en-IN" sz="1500" b="0" i="0" kern="1200" dirty="0" err="1"/>
            <a:t>family_medical_history</a:t>
          </a:r>
          <a:r>
            <a:rPr lang="en-IN" sz="1500" b="0" i="0" kern="1200" dirty="0"/>
            <a:t>’</a:t>
          </a:r>
          <a:r>
            <a:rPr lang="en-US" sz="1500" b="0" i="0" kern="1200" baseline="0" dirty="0"/>
            <a:t>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 dirty="0"/>
            <a:t>Duplicate Removal:</a:t>
          </a:r>
          <a:r>
            <a:rPr lang="en-US" sz="1500" b="0" i="0" kern="1200" baseline="0" dirty="0"/>
            <a:t> No duplicates detected, but monitoring for future inconsistencies is necessary.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 dirty="0"/>
            <a:t>Outlier Detection:</a:t>
          </a:r>
          <a:r>
            <a:rPr lang="en-US" sz="1500" b="0" i="0" kern="1200" baseline="0" dirty="0"/>
            <a:t> Outliers in the charge's column should be analyzed and handled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 dirty="0"/>
            <a:t>Categorical Data Cleaning:</a:t>
          </a:r>
          <a:r>
            <a:rPr lang="en-US" sz="1500" b="0" i="0" kern="1200" baseline="0" dirty="0"/>
            <a:t> Standardizing categorical values (e.g., ensuring consistent casing and correcting typos) to maintain uniformity.</a:t>
          </a:r>
          <a:endParaRPr lang="en-US" sz="1500" kern="1200" dirty="0"/>
        </a:p>
      </dsp:txBody>
      <dsp:txXfrm>
        <a:off x="3655814" y="696525"/>
        <a:ext cx="3203971" cy="3523035"/>
      </dsp:txXfrm>
    </dsp:sp>
    <dsp:sp modelId="{F1CD9A37-6621-4002-A8BD-6E05A4B2B93E}">
      <dsp:nvSpPr>
        <dsp:cNvPr id="0" name=""/>
        <dsp:cNvSpPr/>
      </dsp:nvSpPr>
      <dsp:spPr>
        <a:xfrm>
          <a:off x="7308342" y="131776"/>
          <a:ext cx="3203971" cy="56474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3. Schema Evolution &amp; Data Drift Detection</a:t>
          </a:r>
          <a:endParaRPr lang="en-US" sz="1500" kern="1200"/>
        </a:p>
      </dsp:txBody>
      <dsp:txXfrm>
        <a:off x="7308342" y="131776"/>
        <a:ext cx="3203971" cy="564748"/>
      </dsp:txXfrm>
    </dsp:sp>
    <dsp:sp modelId="{19C5E830-2C74-4B8D-A8B3-FB5B2B87E6C9}">
      <dsp:nvSpPr>
        <dsp:cNvPr id="0" name=""/>
        <dsp:cNvSpPr/>
      </dsp:nvSpPr>
      <dsp:spPr>
        <a:xfrm>
          <a:off x="7308342" y="696525"/>
          <a:ext cx="3203971" cy="352303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 dirty="0"/>
            <a:t>Schema Changes:</a:t>
          </a:r>
          <a:r>
            <a:rPr lang="en-US" sz="1500" b="0" i="0" kern="1200" baseline="0" dirty="0"/>
            <a:t> Monitor column structure using database constraints.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Data Drift:</a:t>
          </a:r>
          <a:r>
            <a:rPr lang="en-US" sz="1500" b="0" i="0" kern="1200" baseline="0"/>
            <a:t> Regularly comparing statistical summaries over time.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Monitoring Approach:</a:t>
          </a:r>
          <a:r>
            <a:rPr lang="en-US" sz="1500" b="0" i="0" kern="1200" baseline="0"/>
            <a:t> Automated validation rules in SQL or Python scripts.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Pydantic for Schema Evolution:</a:t>
          </a:r>
          <a:r>
            <a:rPr lang="en-US" sz="1500" b="0" i="0" kern="1200" baseline="0"/>
            <a:t> Utilizing </a:t>
          </a:r>
          <a:r>
            <a:rPr lang="en-US" sz="1500" b="1" i="0" kern="1200" baseline="0"/>
            <a:t>Pydantic</a:t>
          </a:r>
          <a:r>
            <a:rPr lang="en-US" sz="1500" b="0" i="0" kern="1200" baseline="0"/>
            <a:t> for data validation and schema evolution to enforce structure and type consistency in incoming data.</a:t>
          </a:r>
          <a:endParaRPr lang="en-US" sz="1500" kern="1200"/>
        </a:p>
      </dsp:txBody>
      <dsp:txXfrm>
        <a:off x="7308342" y="696525"/>
        <a:ext cx="3203971" cy="3523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0A67B-833C-488E-9B11-83B9C17A1D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2A746-C72B-49F6-BE20-46D734205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8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/>
              <a:t>This slide presents the overall data pipeline used for processing raw insurance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The process begins with extracting data from PostgreSQL.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The data then undergoes transformations, including handling missing values, categorical encoding, and outlier removal.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The final processed data is stored in multiple formats for different use cases: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0" dirty="0"/>
              <a:t>PostgreSQL for structured database storage.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0" dirty="0"/>
              <a:t>Parquet for optimized analytics performance.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0" dirty="0"/>
              <a:t>CSV for accessibility and ease of use.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Since insurance data doesn’t require real-time updates, a batch processing pipeline was chosen.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The justification for Parquet as a format is its efficiency in storage and querying.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2A746-C72B-49F6-BE20-46D7342050D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6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/>
              <a:t>This slide outlines the key data quality challenges and how they are handled in our pipeline.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dirty="0"/>
              <a:t>Missing values were found in columns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medical_history</a:t>
            </a:r>
            <a:r>
              <a:rPr lang="en-IN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and </a:t>
            </a:r>
            <a:r>
              <a:rPr lang="en-IN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family_medical_history</a:t>
            </a:r>
            <a:r>
              <a:rPr lang="en-IN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 This null values can be replaced by “</a:t>
            </a:r>
            <a:r>
              <a:rPr lang="en-IN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Unknown/Not Provided</a:t>
            </a:r>
            <a:r>
              <a:rPr lang="en-IN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”</a:t>
            </a:r>
            <a:endParaRPr lang="en-US" b="0" dirty="0"/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Outliers were identified, particularly in the charges column, using statistical methods like the IQR.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Categorical data inconsistencies were found, such as typos or inconsistent casing in columns like gender, region, and smoker.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To address these issues, we implemented data validation and monitoring, ensuring clean and consistent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Schema evolution and data drift detection are crucial in long-term data management. We use </a:t>
            </a:r>
            <a:r>
              <a:rPr lang="en-US" b="0" dirty="0" err="1"/>
              <a:t>Pydantic</a:t>
            </a:r>
            <a:r>
              <a:rPr lang="en-US" b="0" dirty="0"/>
              <a:t> for schema validation and enforce consistency in incoming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dirty="0"/>
              <a:t>Future enhancements may include automated anomaly detection and real-time validation mechanisms.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2A746-C72B-49F6-BE20-46D7342050D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3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EA1A2-352D-EA8A-64E6-B80C30096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ADD46-11E4-C2E4-7052-6D486F77A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3506D6-AEC8-DB1A-3E26-4CE880C1C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pipeline, categorical encoding, missing value handling, and data normalization were implemented using the scikit-learn library. These steps ensured data consistency and maintained data integrity.</a:t>
            </a:r>
          </a:p>
          <a:p>
            <a:pPr marL="228600" indent="-228600" algn="l" defTabSz="914400" rtl="0" eaLnBrk="1" latinLnBrk="0" hangingPunct="1">
              <a:buFont typeface="+mj-lt"/>
              <a:buAutoNum type="arabicPeriod"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the preprocessing stage, a star schema database model was designed and created. The schema consists of a fact table containing measurable data and dimension tables storing categorical attributes. This structure enhances query performance, simplifies data organization, and optimizes analytics workflows.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20EFC-20B5-94C3-507A-493F2312D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2A746-C72B-49F6-BE20-46D7342050D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6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2152-1469-467A-0A0F-B98C5B1DD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554D-EBD2-361B-125F-A992DF56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8EAB-A9A9-A085-9EC3-D8E7FC93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295F-D704-F407-87DC-8EA1748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A2F2-12ED-6231-D90D-E533625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9F98-2078-A958-F1B4-C213091E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FD3EA-FEC9-A9B0-B9BF-4A4D15EE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3B3B-5EA0-52FE-4075-D6B47C1E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699A8-BB4B-1ACD-33C1-F17B5AA5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FA5D-C417-728C-2CDD-269CF605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1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AF9B5-87D8-4891-C4F8-C56A47997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0696-0A82-969D-052D-145FFAA7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6C8D7-639D-805E-D4A2-84A7E10E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17B5F-6986-A9C7-670E-DADE5000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7B18-AF8F-CA43-A9EF-AE26F013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15D-E3F1-761A-D25F-792EB286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7C73-78AB-20FC-277B-8CEEAC01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9577-C081-D611-57FF-BFB90EC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1216-76B0-5954-06BC-35C5BAB5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FA09-6932-26D6-155A-9F1DE139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E748-DBA2-314F-7B7D-315094AB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6706-8676-F112-A9AD-5E35C4E9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DFC2F-436F-3690-D418-F9B9F7BE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9996-8EE9-EA02-0696-8B4D548B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CB8E-7E9F-7FEE-20F8-DC59AB58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F6A1-205B-C606-4E94-7B4ADC72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694F-B507-0D06-505B-A4F914F4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2B59D-836C-3EDA-27A0-AF7B52A6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5439-233A-02DC-F5C1-EA1D79D3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347F-F026-6F75-BF94-B7A2D133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0CFC-7B6A-63F8-C69F-A44BD7F2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80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3720-D813-45EC-2F2A-ADCB5EF6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312C9-6C64-BE7E-EA97-6D47D3B1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6B2F4-E1FC-22D0-02CC-B071E292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29A49-A42E-BE32-E306-A850BAE5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68CBB-97F3-661E-9FBE-51C8318D3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85D13-00D5-AADE-5E80-02796A68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12813-C23A-2BD9-FDF7-E182C084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9E4C-D459-FE06-2D27-0985A6CC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83D6-0D62-9855-790C-6E90D867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BC1B-5165-564C-1BFD-2D381E7C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3367F-6F15-1311-B3DE-21F9F6E0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45166-8138-5921-B0F9-460A1BA3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4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D88BF-25AA-2261-6DFD-407B0721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B1AEF-2F80-B531-0A1A-6337A49D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531E1-F1D0-5B1F-23A7-20E5F3C1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0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3461-1ED6-976A-2296-43E01C1D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6AD1-3046-952E-11A9-4BFAF1EC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3513A-695F-BAD2-E822-A5863307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AB9EE-F2CC-2480-992C-C13CC3EE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44AAE-C246-F424-2CD5-2731B84C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597F-B822-3C8D-AF3B-3AC39C8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7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2EA4-B7DA-9100-AE92-D0286106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7EDF4-5512-D7CD-0053-839066F5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3443-7FAB-FA9C-263B-110C4128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68F1A-BA6B-F924-25EE-3EF4658D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DF8B-721D-B605-2017-15723C9C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707AD-EE27-542E-6A62-69377608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E28DE-1C37-C28F-A725-86B3D4BE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6286-0F21-0DFA-8BA4-EE2CEBB32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F6A4-27D1-9D9B-44AD-3CC099098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B0CF6-71B5-4646-89D1-24CF0637115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B1D9-13EA-10F8-6049-E548CDE5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24C6-37C1-3AE8-DF27-06D65F342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B5C69-6071-439B-9BC3-DAE8528D0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0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 descr="A black umbrella over a piggybank">
            <a:extLst>
              <a:ext uri="{FF2B5EF4-FFF2-40B4-BE49-F238E27FC236}">
                <a16:creationId xmlns:a16="http://schemas.microsoft.com/office/drawing/2014/main" id="{23FF6445-98D7-5048-69BD-48A13C30C2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01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B1387-3AA6-F70F-4DC0-8E1F4BC4C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IN" sz="7200" dirty="0"/>
              <a:t>Data Engineering Pipeline for Insurance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83359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A8EAA-4CC0-3CCB-92CB-525A1E17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73246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Pipeline Design</a:t>
            </a:r>
            <a:endParaRPr lang="en-IN" sz="5200" dirty="0"/>
          </a:p>
        </p:txBody>
      </p:sp>
      <p:pic>
        <p:nvPicPr>
          <p:cNvPr id="10" name="Content Placeholder 9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B6A75B92-883A-1805-9C13-3BDA27323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01" y="1207452"/>
            <a:ext cx="6253250" cy="477678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8FB20C-01E9-F98D-F8AF-7754167F791C}"/>
              </a:ext>
            </a:extLst>
          </p:cNvPr>
          <p:cNvSpPr txBox="1"/>
          <p:nvPr/>
        </p:nvSpPr>
        <p:spPr>
          <a:xfrm>
            <a:off x="230332" y="1480185"/>
            <a:ext cx="62653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Data Pipeline 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Data pipe  line extracts, transforms and loads raw insurance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main aim is to maintain data quality and to establish a structured storage system which enables analytical and modeling functions.</a:t>
            </a:r>
          </a:p>
          <a:p>
            <a:r>
              <a:rPr lang="en-US" b="1" dirty="0"/>
              <a:t>2. Pipeline Type Justification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Batch Processing:</a:t>
            </a:r>
            <a:r>
              <a:rPr lang="en-US" dirty="0"/>
              <a:t> Suitable for periodic updates (daily/weekly ingestion).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Justification:</a:t>
            </a:r>
            <a:r>
              <a:rPr lang="en-US" dirty="0"/>
              <a:t> Insurance data is structured and doesn't require real-time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Alternative:</a:t>
            </a:r>
            <a:r>
              <a:rPr lang="en-US" dirty="0"/>
              <a:t> Streaming pipelines could be used for real-time analytics.</a:t>
            </a:r>
          </a:p>
          <a:p>
            <a:r>
              <a:rPr lang="en-US" b="1" dirty="0"/>
              <a:t>3. Data Format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Parquet:</a:t>
            </a:r>
            <a:r>
              <a:rPr lang="en-US" dirty="0"/>
              <a:t> Chosen for efficient storage and fast querying.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CSV:</a:t>
            </a:r>
            <a:r>
              <a:rPr lang="en-US" dirty="0"/>
              <a:t> Used for ease of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Justification:</a:t>
            </a:r>
            <a:r>
              <a:rPr lang="en-US" dirty="0"/>
              <a:t> Parquet provides better compression and performance.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A50B6F-8727-229A-4A49-FFC8132B2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blurry blue and yellow background&#10;&#10;Description automatically generated">
            <a:extLst>
              <a:ext uri="{FF2B5EF4-FFF2-40B4-BE49-F238E27FC236}">
                <a16:creationId xmlns:a16="http://schemas.microsoft.com/office/drawing/2014/main" id="{C9DC1345-5779-C3AC-C44F-4263A10A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7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6D578-D829-72A8-7901-73B1B2E2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quality</a:t>
            </a:r>
          </a:p>
        </p:txBody>
      </p:sp>
      <p:graphicFrame>
        <p:nvGraphicFramePr>
          <p:cNvPr id="50" name="TextBox 3">
            <a:extLst>
              <a:ext uri="{FF2B5EF4-FFF2-40B4-BE49-F238E27FC236}">
                <a16:creationId xmlns:a16="http://schemas.microsoft.com/office/drawing/2014/main" id="{D74A9FBD-9954-9627-DA46-674B28254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081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11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07992-0652-136B-438A-C8C3F647B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22A4714-5D27-4D48-1C1C-BCF2B50A5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43D1C-C8DF-7905-E0AE-3A012856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71"/>
            <a:ext cx="12192000" cy="64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5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667</Words>
  <Application>Microsoft Office PowerPoint</Application>
  <PresentationFormat>Widescreen</PresentationFormat>
  <Paragraphs>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JetBrains Mono</vt:lpstr>
      <vt:lpstr>Office Theme</vt:lpstr>
      <vt:lpstr>Data Engineering Pipeline for Insurance Price Prediction</vt:lpstr>
      <vt:lpstr>Pipeline Design</vt:lpstr>
      <vt:lpstr>Data quality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devaraju Sriram</dc:creator>
  <cp:lastModifiedBy>devaraju Sriram</cp:lastModifiedBy>
  <cp:revision>16</cp:revision>
  <dcterms:created xsi:type="dcterms:W3CDTF">2025-01-27T03:19:19Z</dcterms:created>
  <dcterms:modified xsi:type="dcterms:W3CDTF">2025-02-03T04:02:17Z</dcterms:modified>
</cp:coreProperties>
</file>