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357235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163830"/>
          </a:xfrm>
          <a:custGeom>
            <a:avLst/>
            <a:gdLst/>
            <a:ahLst/>
            <a:cxnLst/>
            <a:rect l="l" t="t" r="r" b="b"/>
            <a:pathLst>
              <a:path w="5760085" h="163830">
                <a:moveTo>
                  <a:pt x="5759996" y="0"/>
                </a:moveTo>
                <a:lnTo>
                  <a:pt x="0" y="0"/>
                </a:lnTo>
                <a:lnTo>
                  <a:pt x="0" y="163690"/>
                </a:lnTo>
                <a:lnTo>
                  <a:pt x="5759996" y="163690"/>
                </a:lnTo>
                <a:lnTo>
                  <a:pt x="575999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63690"/>
            <a:ext cx="5760085" cy="118745"/>
          </a:xfrm>
          <a:custGeom>
            <a:avLst/>
            <a:gdLst/>
            <a:ahLst/>
            <a:cxnLst/>
            <a:rect l="l" t="t" r="r" b="b"/>
            <a:pathLst>
              <a:path w="5760085" h="118745">
                <a:moveTo>
                  <a:pt x="5759996" y="0"/>
                </a:moveTo>
                <a:lnTo>
                  <a:pt x="0" y="0"/>
                </a:lnTo>
                <a:lnTo>
                  <a:pt x="0" y="118491"/>
                </a:lnTo>
                <a:lnTo>
                  <a:pt x="5759996" y="118491"/>
                </a:lnTo>
                <a:lnTo>
                  <a:pt x="575999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57235"/>
            <a:ext cx="55751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02" y="1133780"/>
            <a:ext cx="4989194" cy="1009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3118" y="2879613"/>
            <a:ext cx="182245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slide" Target="slide2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slide" Target="slide2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slide" Target="slide2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slide" Target="slide2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slide" Target="slide2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slide" Target="slide2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2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41730" y="978164"/>
            <a:ext cx="3676015" cy="7200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Lecture</a:t>
            </a:r>
            <a:r>
              <a:rPr dirty="0" sz="1400" spc="6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9</a:t>
            </a:r>
            <a:r>
              <a:rPr dirty="0" sz="1400" spc="6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6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Regression</a:t>
            </a:r>
            <a:r>
              <a:rPr dirty="0" sz="1400" spc="6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Palatino Linotype"/>
                <a:cs typeface="Palatino Linotype"/>
              </a:rPr>
              <a:t>Discontinuity</a:t>
            </a:r>
            <a:r>
              <a:rPr dirty="0" sz="1400" spc="6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Examples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dirty="0" sz="1100" spc="-25">
                <a:latin typeface="Palatino Linotype"/>
                <a:cs typeface="Palatino Linotype"/>
              </a:rPr>
              <a:t>Samuel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DeWitt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4" name="object 4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53613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3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(2011)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Effect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of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MLDA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on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Palatino Linotype"/>
                <a:cs typeface="Palatino Linotype"/>
              </a:rPr>
              <a:t>Alcohol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Consumption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41" y="907795"/>
            <a:ext cx="5380954" cy="157162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53613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Yoruk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40"/>
              <a:t> </a:t>
            </a:r>
            <a:r>
              <a:rPr dirty="0" spc="-10"/>
              <a:t>Yoruk</a:t>
            </a:r>
            <a:r>
              <a:rPr dirty="0" spc="40"/>
              <a:t> </a:t>
            </a:r>
            <a:r>
              <a:rPr dirty="0"/>
              <a:t>(2011)</a:t>
            </a:r>
            <a:r>
              <a:rPr dirty="0" spc="4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/>
              <a:t>Effect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40"/>
              <a:t> </a:t>
            </a:r>
            <a:r>
              <a:rPr dirty="0"/>
              <a:t>MLDA</a:t>
            </a:r>
            <a:r>
              <a:rPr dirty="0" spc="40"/>
              <a:t> </a:t>
            </a:r>
            <a:r>
              <a:rPr dirty="0"/>
              <a:t>on</a:t>
            </a:r>
            <a:r>
              <a:rPr dirty="0" spc="40"/>
              <a:t> </a:t>
            </a:r>
            <a:r>
              <a:rPr dirty="0" spc="-20"/>
              <a:t>Alcohol</a:t>
            </a:r>
            <a:r>
              <a:rPr dirty="0" spc="40"/>
              <a:t> </a:t>
            </a:r>
            <a:r>
              <a:rPr dirty="0" spc="-10"/>
              <a:t>Consumption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33651"/>
            <a:ext cx="5033645" cy="1490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Another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slide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listing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Table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endParaRPr sz="1100">
              <a:latin typeface="Palatino Linotype"/>
              <a:cs typeface="Palatino Linotype"/>
            </a:endParaRPr>
          </a:p>
          <a:p>
            <a:pPr marL="314960" marR="30480" indent="-177165">
              <a:lnSpc>
                <a:spcPct val="102600"/>
              </a:lnSpc>
              <a:spcBef>
                <a:spcPts val="894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4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Underlying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question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MLDA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effect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alcohol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use </a:t>
            </a:r>
            <a:r>
              <a:rPr dirty="0" sz="1100" spc="-20">
                <a:latin typeface="Palatino Linotype"/>
                <a:cs typeface="Palatino Linotype"/>
              </a:rPr>
              <a:t>above/below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cutoffs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bandwidth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240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days.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5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Results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would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expect: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Use of </a:t>
            </a:r>
            <a:r>
              <a:rPr dirty="0" sz="1000" spc="-10">
                <a:latin typeface="Palatino Linotype"/>
                <a:cs typeface="Palatino Linotype"/>
              </a:rPr>
              <a:t>alcohol</a:t>
            </a:r>
            <a:r>
              <a:rPr dirty="0" sz="1000">
                <a:latin typeface="Palatino Linotype"/>
                <a:cs typeface="Palatino Linotype"/>
              </a:rPr>
              <a:t> (binary) </a:t>
            </a:r>
            <a:r>
              <a:rPr dirty="0" sz="1000" spc="-10">
                <a:latin typeface="Palatino Linotype"/>
                <a:cs typeface="Palatino Linotype"/>
              </a:rPr>
              <a:t>increases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Binge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drinking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(binary)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also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increases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Days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using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alcohol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increases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along</a:t>
            </a:r>
            <a:r>
              <a:rPr dirty="0" sz="1000">
                <a:latin typeface="Palatino Linotype"/>
                <a:cs typeface="Palatino Linotype"/>
              </a:rPr>
              <a:t> with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r>
              <a:rPr dirty="0" sz="1000">
                <a:latin typeface="Palatino Linotype"/>
                <a:cs typeface="Palatino Linotype"/>
              </a:rPr>
              <a:t> of </a:t>
            </a:r>
            <a:r>
              <a:rPr dirty="0" sz="1000" spc="-20">
                <a:latin typeface="Palatino Linotype"/>
                <a:cs typeface="Palatino Linotype"/>
              </a:rPr>
              <a:t>binge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drinking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 spc="-20">
                <a:latin typeface="Palatino Linotype"/>
                <a:cs typeface="Palatino Linotype"/>
              </a:rPr>
              <a:t>No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number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total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drinks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consumed,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though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4910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(2011)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Effect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of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MLDA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on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Smoking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Habits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41" y="908748"/>
            <a:ext cx="5380954" cy="15716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4910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Yoruk</a:t>
            </a:r>
            <a:r>
              <a:rPr dirty="0" spc="40"/>
              <a:t> </a:t>
            </a:r>
            <a:r>
              <a:rPr dirty="0"/>
              <a:t>and</a:t>
            </a:r>
            <a:r>
              <a:rPr dirty="0" spc="40"/>
              <a:t> </a:t>
            </a:r>
            <a:r>
              <a:rPr dirty="0" spc="-10"/>
              <a:t>Yoruk</a:t>
            </a:r>
            <a:r>
              <a:rPr dirty="0" spc="40"/>
              <a:t> </a:t>
            </a:r>
            <a:r>
              <a:rPr dirty="0"/>
              <a:t>(2011)</a:t>
            </a:r>
            <a:r>
              <a:rPr dirty="0" spc="4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/>
              <a:t>Effect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40"/>
              <a:t> </a:t>
            </a:r>
            <a:r>
              <a:rPr dirty="0"/>
              <a:t>MLDA</a:t>
            </a:r>
            <a:r>
              <a:rPr dirty="0" spc="40"/>
              <a:t> </a:t>
            </a:r>
            <a:r>
              <a:rPr dirty="0"/>
              <a:t>on</a:t>
            </a:r>
            <a:r>
              <a:rPr dirty="0" spc="40"/>
              <a:t> </a:t>
            </a:r>
            <a:r>
              <a:rPr dirty="0" spc="-25"/>
              <a:t>Smoking</a:t>
            </a:r>
            <a:r>
              <a:rPr dirty="0" spc="40"/>
              <a:t> </a:t>
            </a:r>
            <a:r>
              <a:rPr dirty="0" spc="-10"/>
              <a:t>Habits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86166"/>
            <a:ext cx="4966335" cy="1647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Another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slide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listing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Table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3</a:t>
            </a:r>
            <a:endParaRPr sz="1100">
              <a:latin typeface="Palatino Linotype"/>
              <a:cs typeface="Palatino Linotype"/>
            </a:endParaRPr>
          </a:p>
          <a:p>
            <a:pPr marL="314960" marR="30480" indent="-177165">
              <a:lnSpc>
                <a:spcPct val="102600"/>
              </a:lnSpc>
              <a:spcBef>
                <a:spcPts val="894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2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Question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whether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legal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access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alcohol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affects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smoking </a:t>
            </a:r>
            <a:r>
              <a:rPr dirty="0" sz="1100">
                <a:latin typeface="Palatino Linotype"/>
                <a:cs typeface="Palatino Linotype"/>
              </a:rPr>
              <a:t>(tobacco/marijuana)</a:t>
            </a:r>
            <a:r>
              <a:rPr dirty="0" sz="1100" spc="9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habits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1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Results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little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strange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 spc="-20">
                <a:latin typeface="Palatino Linotype"/>
                <a:cs typeface="Palatino Linotype"/>
              </a:rPr>
              <a:t>No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probability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smoking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tobacco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amount,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for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that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matter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About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7%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increase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probability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using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marijuana</a:t>
            </a:r>
            <a:endParaRPr sz="1000">
              <a:latin typeface="Palatino Linotype"/>
              <a:cs typeface="Palatino Linotype"/>
            </a:endParaRPr>
          </a:p>
          <a:p>
            <a:pPr marL="38100" marR="143510">
              <a:lnSpc>
                <a:spcPct val="102600"/>
              </a:lnSpc>
              <a:spcBef>
                <a:spcPts val="915"/>
              </a:spcBef>
            </a:pPr>
            <a:r>
              <a:rPr dirty="0" sz="1100" spc="-25">
                <a:latin typeface="Palatino Linotype"/>
                <a:cs typeface="Palatino Linotype"/>
              </a:rPr>
              <a:t>Seems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contradict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anecdotal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evidence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re:amplification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tobacco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 spc="-10">
                <a:latin typeface="Palatino Linotype"/>
                <a:cs typeface="Palatino Linotype"/>
              </a:rPr>
              <a:t>alternative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interpretation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marijuana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gateway</a:t>
            </a:r>
            <a:r>
              <a:rPr dirty="0" sz="1100" spc="25" i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drug.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Crost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75"/>
              <a:t> </a:t>
            </a:r>
            <a:r>
              <a:rPr dirty="0"/>
              <a:t>Rees</a:t>
            </a:r>
            <a:r>
              <a:rPr dirty="0" spc="75"/>
              <a:t> </a:t>
            </a:r>
            <a:r>
              <a:rPr dirty="0"/>
              <a:t>(2013)</a:t>
            </a:r>
            <a:r>
              <a:rPr dirty="0" spc="80"/>
              <a:t> </a:t>
            </a:r>
            <a:r>
              <a:rPr dirty="0"/>
              <a:t>-</a:t>
            </a:r>
            <a:r>
              <a:rPr dirty="0" spc="75"/>
              <a:t> </a:t>
            </a:r>
            <a:r>
              <a:rPr dirty="0"/>
              <a:t>Why</a:t>
            </a:r>
            <a:r>
              <a:rPr dirty="0" spc="75"/>
              <a:t> </a:t>
            </a:r>
            <a:r>
              <a:rPr dirty="0" spc="60"/>
              <a:t>It</a:t>
            </a:r>
            <a:r>
              <a:rPr dirty="0" spc="80"/>
              <a:t> </a:t>
            </a:r>
            <a:r>
              <a:rPr dirty="0"/>
              <a:t>Is</a:t>
            </a:r>
            <a:r>
              <a:rPr dirty="0" spc="75"/>
              <a:t> </a:t>
            </a:r>
            <a:r>
              <a:rPr dirty="0"/>
              <a:t>Important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80"/>
              <a:t> </a:t>
            </a:r>
            <a:r>
              <a:rPr dirty="0"/>
              <a:t>Read</a:t>
            </a:r>
            <a:r>
              <a:rPr dirty="0" spc="75"/>
              <a:t> </a:t>
            </a:r>
            <a:r>
              <a:rPr dirty="0"/>
              <a:t>Data</a:t>
            </a:r>
            <a:r>
              <a:rPr dirty="0" spc="75"/>
              <a:t> </a:t>
            </a:r>
            <a:r>
              <a:rPr dirty="0" spc="-10"/>
              <a:t>Codebooks Carefully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594" y="847698"/>
            <a:ext cx="5091430" cy="20847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18161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evidence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from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(2011)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was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somewhat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surprising,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Crost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provide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good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explanation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why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original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results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were </a:t>
            </a:r>
            <a:r>
              <a:rPr dirty="0" sz="1100" spc="-30">
                <a:latin typeface="Palatino Linotype"/>
                <a:cs typeface="Palatino Linotype"/>
              </a:rPr>
              <a:t>somewhat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counterintuitive.</a:t>
            </a:r>
            <a:endParaRPr sz="1100">
              <a:latin typeface="Palatino Linotype"/>
              <a:cs typeface="Palatino Linotype"/>
            </a:endParaRPr>
          </a:p>
          <a:p>
            <a:pPr marL="125095">
              <a:lnSpc>
                <a:spcPct val="100000"/>
              </a:lnSpc>
              <a:spcBef>
                <a:spcPts val="93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2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Some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markers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why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looked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like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something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was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wrong:</a:t>
            </a:r>
            <a:endParaRPr sz="1100">
              <a:latin typeface="Palatino Linotype"/>
              <a:cs typeface="Palatino Linotype"/>
            </a:endParaRPr>
          </a:p>
          <a:p>
            <a:pPr marL="579120" marR="85090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dirty="0" sz="1000">
                <a:latin typeface="Palatino Linotype"/>
                <a:cs typeface="Palatino Linotype"/>
              </a:rPr>
              <a:t>Reported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marijuana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use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past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30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Yoruk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Yoruk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was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b="1">
                <a:latin typeface="Palatino Linotype"/>
                <a:cs typeface="Palatino Linotype"/>
              </a:rPr>
              <a:t>very</a:t>
            </a:r>
            <a:r>
              <a:rPr dirty="0" sz="1000" spc="25" b="1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high </a:t>
            </a:r>
            <a:r>
              <a:rPr dirty="0" sz="1000" spc="-10">
                <a:latin typeface="Palatino Linotype"/>
                <a:cs typeface="Palatino Linotype"/>
              </a:rPr>
              <a:t>(76%!!!)</a:t>
            </a:r>
            <a:endParaRPr sz="1000">
              <a:latin typeface="Palatino Linotype"/>
              <a:cs typeface="Palatino Linotype"/>
            </a:endParaRPr>
          </a:p>
          <a:p>
            <a:pPr marL="579120" marR="326390" indent="-132715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Char char="–"/>
              <a:tabLst>
                <a:tab pos="5797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Sample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drops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precipitously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marijuana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discontinuity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model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(about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20,000 </a:t>
            </a:r>
            <a:r>
              <a:rPr dirty="0" sz="1000" spc="-25">
                <a:latin typeface="Palatino Linotype"/>
                <a:cs typeface="Palatino Linotype"/>
              </a:rPr>
              <a:t>observations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lost)</a:t>
            </a:r>
            <a:endParaRPr sz="1000">
              <a:latin typeface="Palatino Linotype"/>
              <a:cs typeface="Palatino Linotype"/>
            </a:endParaRPr>
          </a:p>
          <a:p>
            <a:pPr marL="25400" marR="17780">
              <a:lnSpc>
                <a:spcPct val="102600"/>
              </a:lnSpc>
              <a:spcBef>
                <a:spcPts val="875"/>
              </a:spcBef>
            </a:pPr>
            <a:r>
              <a:rPr dirty="0" sz="1100" spc="-10">
                <a:latin typeface="Palatino Linotype"/>
                <a:cs typeface="Palatino Linotype"/>
              </a:rPr>
              <a:t>From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Crost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Rees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surmise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(2011)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ignored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an </a:t>
            </a:r>
            <a:r>
              <a:rPr dirty="0" sz="1100" spc="-10">
                <a:latin typeface="Palatino Linotype"/>
                <a:cs typeface="Palatino Linotype"/>
              </a:rPr>
              <a:t>important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lead-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question.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fact,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accidentally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restricted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their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sample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only</a:t>
            </a:r>
            <a:r>
              <a:rPr dirty="0" sz="1100" spc="5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those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marijuana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since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survey!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34480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Crost</a:t>
            </a:r>
            <a:r>
              <a:rPr dirty="0" sz="1400" spc="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Rees</a:t>
            </a:r>
            <a:r>
              <a:rPr dirty="0" sz="1400" spc="9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(2013)</a:t>
            </a:r>
            <a:r>
              <a:rPr dirty="0" sz="1400" spc="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9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Corrected</a:t>
            </a:r>
            <a:r>
              <a:rPr dirty="0" sz="1400" spc="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Findings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691" y="658952"/>
            <a:ext cx="2609850" cy="223837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448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Crost</a:t>
            </a:r>
            <a:r>
              <a:rPr dirty="0" spc="85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/>
              <a:t>Rees</a:t>
            </a:r>
            <a:r>
              <a:rPr dirty="0" spc="90"/>
              <a:t> </a:t>
            </a:r>
            <a:r>
              <a:rPr dirty="0"/>
              <a:t>(2013)</a:t>
            </a:r>
            <a:r>
              <a:rPr dirty="0" spc="85"/>
              <a:t> </a:t>
            </a:r>
            <a:r>
              <a:rPr dirty="0"/>
              <a:t>-</a:t>
            </a:r>
            <a:r>
              <a:rPr dirty="0" spc="90"/>
              <a:t> </a:t>
            </a:r>
            <a:r>
              <a:rPr dirty="0" spc="-10"/>
              <a:t>Corrected</a:t>
            </a:r>
            <a:r>
              <a:rPr dirty="0" spc="85"/>
              <a:t> </a:t>
            </a:r>
            <a:r>
              <a:rPr dirty="0" spc="-10"/>
              <a:t>Findings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031835"/>
            <a:ext cx="5017770" cy="1244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Another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slide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listing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Table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from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Crost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(2013)</a:t>
            </a:r>
            <a:endParaRPr sz="1100">
              <a:latin typeface="Palatino Linotype"/>
              <a:cs typeface="Palatino Linotype"/>
            </a:endParaRPr>
          </a:p>
          <a:p>
            <a:pPr marL="314960" marR="30480" indent="-177165">
              <a:lnSpc>
                <a:spcPct val="102600"/>
              </a:lnSpc>
              <a:spcBef>
                <a:spcPts val="894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3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Conditional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estimates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youth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who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have</a:t>
            </a:r>
            <a:r>
              <a:rPr dirty="0" sz="1100" spc="15" b="1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marijuana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since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last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interview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4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Unconditional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estimates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youth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regardless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prior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marijuana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use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7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changes?</a:t>
            </a:r>
            <a:endParaRPr sz="1100">
              <a:latin typeface="Palatino Linotype"/>
              <a:cs typeface="Palatino Linotype"/>
            </a:endParaRPr>
          </a:p>
          <a:p>
            <a:pPr marL="45974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solidFill>
                  <a:srgbClr val="3333B2"/>
                </a:solidFill>
                <a:latin typeface="Palatino Linotype"/>
                <a:cs typeface="Palatino Linotype"/>
              </a:rPr>
              <a:t>–</a:t>
            </a:r>
            <a:r>
              <a:rPr dirty="0" sz="1000" spc="22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6-</a:t>
            </a:r>
            <a:r>
              <a:rPr dirty="0" sz="1000">
                <a:latin typeface="Palatino Linotype"/>
                <a:cs typeface="Palatino Linotype"/>
              </a:rPr>
              <a:t>7%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increase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marijuana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use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past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30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disappears!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41490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Crost</a:t>
            </a:r>
            <a:r>
              <a:rPr dirty="0" sz="1400" spc="7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Rees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(2013)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Corrected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Findings</a:t>
            </a:r>
            <a:r>
              <a:rPr dirty="0" sz="1400" spc="8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(Figure)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24" y="795032"/>
            <a:ext cx="5223510" cy="186880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41490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Crost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80"/>
              <a:t> </a:t>
            </a:r>
            <a:r>
              <a:rPr dirty="0"/>
              <a:t>Rees</a:t>
            </a:r>
            <a:r>
              <a:rPr dirty="0" spc="80"/>
              <a:t> </a:t>
            </a:r>
            <a:r>
              <a:rPr dirty="0"/>
              <a:t>(2013)</a:t>
            </a:r>
            <a:r>
              <a:rPr dirty="0" spc="80"/>
              <a:t> </a:t>
            </a:r>
            <a:r>
              <a:rPr dirty="0"/>
              <a:t>-</a:t>
            </a:r>
            <a:r>
              <a:rPr dirty="0" spc="80"/>
              <a:t> </a:t>
            </a:r>
            <a:r>
              <a:rPr dirty="0" spc="-10"/>
              <a:t>Corrected</a:t>
            </a:r>
            <a:r>
              <a:rPr dirty="0" spc="80"/>
              <a:t> </a:t>
            </a:r>
            <a:r>
              <a:rPr dirty="0" spc="-10"/>
              <a:t>Findings</a:t>
            </a:r>
            <a:r>
              <a:rPr dirty="0" spc="80"/>
              <a:t> </a:t>
            </a:r>
            <a:r>
              <a:rPr dirty="0" spc="-10"/>
              <a:t>(Figure)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147227"/>
            <a:ext cx="5090795" cy="956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So,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alcohol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marijuana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interdependent?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6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Kind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of.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.but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way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thought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it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does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have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impact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b="1">
                <a:latin typeface="Palatino Linotype"/>
                <a:cs typeface="Palatino Linotype"/>
              </a:rPr>
              <a:t>probability</a:t>
            </a:r>
            <a:r>
              <a:rPr dirty="0" sz="1000" spc="45" b="1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using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marijuana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all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95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does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b="1">
                <a:latin typeface="Palatino Linotype"/>
                <a:cs typeface="Palatino Linotype"/>
              </a:rPr>
              <a:t>look</a:t>
            </a:r>
            <a:r>
              <a:rPr dirty="0" sz="1000" spc="65" b="1">
                <a:latin typeface="Palatino Linotype"/>
                <a:cs typeface="Palatino Linotype"/>
              </a:rPr>
              <a:t> </a:t>
            </a:r>
            <a:r>
              <a:rPr dirty="0" sz="1000" b="1">
                <a:latin typeface="Palatino Linotype"/>
                <a:cs typeface="Palatino Linotype"/>
              </a:rPr>
              <a:t>like</a:t>
            </a:r>
            <a:r>
              <a:rPr dirty="0" sz="1000" spc="25" b="1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it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may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have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impact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recency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using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marijuana</a:t>
            </a:r>
            <a:endParaRPr sz="1000">
              <a:latin typeface="Palatino Linotype"/>
              <a:cs typeface="Palatino Linotype"/>
            </a:endParaRPr>
          </a:p>
          <a:p>
            <a:pPr marL="591820">
              <a:lnSpc>
                <a:spcPts val="1200"/>
              </a:lnSpc>
            </a:pPr>
            <a:r>
              <a:rPr dirty="0" sz="1000" b="1">
                <a:latin typeface="Palatino Linotype"/>
                <a:cs typeface="Palatino Linotype"/>
              </a:rPr>
              <a:t>if</a:t>
            </a:r>
            <a:r>
              <a:rPr dirty="0" sz="1000" spc="80" b="1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you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5">
                <a:latin typeface="Palatino Linotype"/>
                <a:cs typeface="Palatino Linotype"/>
              </a:rPr>
              <a:t>have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used</a:t>
            </a:r>
            <a:r>
              <a:rPr dirty="0" sz="1000">
                <a:latin typeface="Palatino Linotype"/>
                <a:cs typeface="Palatino Linotype"/>
              </a:rPr>
              <a:t> marijuana</a:t>
            </a:r>
            <a:r>
              <a:rPr dirty="0" sz="1000" spc="-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before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5369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Yoruk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40"/>
              <a:t> </a:t>
            </a:r>
            <a:r>
              <a:rPr dirty="0" spc="-10"/>
              <a:t>Yoruk</a:t>
            </a:r>
            <a:r>
              <a:rPr dirty="0" spc="35"/>
              <a:t> </a:t>
            </a:r>
            <a:r>
              <a:rPr dirty="0"/>
              <a:t>(2013)</a:t>
            </a:r>
            <a:r>
              <a:rPr dirty="0" spc="4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 spc="-10"/>
              <a:t>Revised</a:t>
            </a:r>
            <a:r>
              <a:rPr dirty="0" spc="35"/>
              <a:t> </a:t>
            </a:r>
            <a:r>
              <a:rPr dirty="0" spc="-10"/>
              <a:t>Estimates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45310"/>
            <a:ext cx="5108575" cy="17329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8829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response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Crost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Rees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re-</a:t>
            </a:r>
            <a:r>
              <a:rPr dirty="0" sz="1100" spc="-10">
                <a:latin typeface="Palatino Linotype"/>
                <a:cs typeface="Palatino Linotype"/>
              </a:rPr>
              <a:t>reports </a:t>
            </a:r>
            <a:r>
              <a:rPr dirty="0" sz="1100" spc="-35">
                <a:latin typeface="Palatino Linotype"/>
                <a:cs typeface="Palatino Linotype"/>
              </a:rPr>
              <a:t>revised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findings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hypotheses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tested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their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original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study.</a:t>
            </a:r>
            <a:endParaRPr sz="1100">
              <a:latin typeface="Palatino Linotype"/>
              <a:cs typeface="Palatino Linotype"/>
            </a:endParaRPr>
          </a:p>
          <a:p>
            <a:pPr marL="137795">
              <a:lnSpc>
                <a:spcPct val="100000"/>
              </a:lnSpc>
              <a:spcBef>
                <a:spcPts val="93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5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aside,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chose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series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papers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because:</a:t>
            </a:r>
            <a:endParaRPr sz="1100">
              <a:latin typeface="Palatino Linotype"/>
              <a:cs typeface="Palatino Linotype"/>
            </a:endParaRPr>
          </a:p>
          <a:p>
            <a:pPr marL="5918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I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figured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you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might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interested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laws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given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your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average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ages</a:t>
            </a:r>
            <a:endParaRPr sz="1000">
              <a:latin typeface="Palatino Linotype"/>
              <a:cs typeface="Palatino Linotype"/>
            </a:endParaRPr>
          </a:p>
          <a:p>
            <a:pPr marL="591820" marR="417195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It’s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good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example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collegial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back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forth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where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incorrect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scientific </a:t>
            </a:r>
            <a:r>
              <a:rPr dirty="0" sz="1000" spc="-25">
                <a:latin typeface="Palatino Linotype"/>
                <a:cs typeface="Palatino Linotype"/>
              </a:rPr>
              <a:t>evidence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corrected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(this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example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science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working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properly!)</a:t>
            </a:r>
            <a:endParaRPr sz="1000">
              <a:latin typeface="Palatino Linotype"/>
              <a:cs typeface="Palatino Linotype"/>
            </a:endParaRPr>
          </a:p>
          <a:p>
            <a:pPr marL="591820" indent="-132715">
              <a:lnSpc>
                <a:spcPts val="1150"/>
              </a:lnSpc>
              <a:buClr>
                <a:srgbClr val="3333B2"/>
              </a:buClr>
              <a:buChar char="–"/>
              <a:tabLst>
                <a:tab pos="592455" algn="l"/>
              </a:tabLst>
            </a:pP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reminder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take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scientific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evidence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face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value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but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also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dismiss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it</a:t>
            </a:r>
            <a:endParaRPr sz="1000">
              <a:latin typeface="Palatino Linotype"/>
              <a:cs typeface="Palatino Linotype"/>
            </a:endParaRPr>
          </a:p>
          <a:p>
            <a:pPr marL="591820">
              <a:lnSpc>
                <a:spcPts val="1200"/>
              </a:lnSpc>
            </a:pPr>
            <a:r>
              <a:rPr dirty="0" sz="1000" spc="-10">
                <a:latin typeface="Palatino Linotype"/>
                <a:cs typeface="Palatino Linotype"/>
              </a:rPr>
              <a:t>entirely.</a:t>
            </a:r>
            <a:endParaRPr sz="1000">
              <a:latin typeface="Palatino Linotype"/>
              <a:cs typeface="Palatino Linotype"/>
            </a:endParaRPr>
          </a:p>
          <a:p>
            <a:pPr marL="869315" marR="116839" indent="-158115">
              <a:lnSpc>
                <a:spcPct val="101499"/>
              </a:lnSpc>
              <a:spcBef>
                <a:spcPts val="180"/>
              </a:spcBef>
            </a:pPr>
            <a:r>
              <a:rPr dirty="0" baseline="9259" sz="13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9259" sz="1350" spc="40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It’s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important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to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be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skeptical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of</a:t>
            </a:r>
            <a:r>
              <a:rPr dirty="0" sz="900" spc="165">
                <a:latin typeface="Palatino Linotype"/>
                <a:cs typeface="Palatino Linotype"/>
              </a:rPr>
              <a:t> </a:t>
            </a:r>
            <a:r>
              <a:rPr dirty="0" sz="900" b="1">
                <a:latin typeface="Palatino Linotype"/>
                <a:cs typeface="Palatino Linotype"/>
              </a:rPr>
              <a:t>surprising</a:t>
            </a:r>
            <a:r>
              <a:rPr dirty="0" sz="900" spc="100" b="1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findings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-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sometimes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there’s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good </a:t>
            </a:r>
            <a:r>
              <a:rPr dirty="0" sz="900">
                <a:latin typeface="Palatino Linotype"/>
                <a:cs typeface="Palatino Linotype"/>
              </a:rPr>
              <a:t>reason</a:t>
            </a:r>
            <a:r>
              <a:rPr dirty="0" sz="900" spc="1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for</a:t>
            </a:r>
            <a:r>
              <a:rPr dirty="0" sz="900" spc="20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this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27622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Regression</a:t>
            </a:r>
            <a:r>
              <a:rPr dirty="0" sz="1400" spc="4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Palatino Linotype"/>
                <a:cs typeface="Palatino Linotype"/>
              </a:rPr>
              <a:t>Discontinuity</a:t>
            </a:r>
            <a:r>
              <a:rPr dirty="0" sz="1400" spc="4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Examples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1965" y="1335035"/>
            <a:ext cx="422592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5104" indent="-19304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arenR"/>
              <a:tabLst>
                <a:tab pos="205740" algn="l"/>
              </a:tabLst>
            </a:pP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(2011)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Minimum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Legal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Drinking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Age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(MLDA)</a:t>
            </a:r>
            <a:endParaRPr sz="1100">
              <a:latin typeface="Palatino Linotype"/>
              <a:cs typeface="Palatino Linotype"/>
            </a:endParaRPr>
          </a:p>
          <a:p>
            <a:pPr marL="205104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05740" algn="l"/>
              </a:tabLst>
            </a:pPr>
            <a:r>
              <a:rPr dirty="0" sz="1100">
                <a:latin typeface="Palatino Linotype"/>
                <a:cs typeface="Palatino Linotype"/>
              </a:rPr>
              <a:t>Crost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Rees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New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Estimates</a:t>
            </a:r>
            <a:endParaRPr sz="1100">
              <a:latin typeface="Palatino Linotype"/>
              <a:cs typeface="Palatino Linotype"/>
            </a:endParaRPr>
          </a:p>
          <a:p>
            <a:pPr marL="205104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05740" algn="l"/>
              </a:tabLst>
            </a:pP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(2013)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Revision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3536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3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3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(2013)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4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Revised</a:t>
            </a:r>
            <a:r>
              <a:rPr dirty="0" sz="1400" spc="3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Estimates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18" y="898270"/>
            <a:ext cx="5390478" cy="16002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5369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Yoruk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40"/>
              <a:t> </a:t>
            </a:r>
            <a:r>
              <a:rPr dirty="0" spc="-10"/>
              <a:t>Yoruk</a:t>
            </a:r>
            <a:r>
              <a:rPr dirty="0" spc="35"/>
              <a:t> </a:t>
            </a:r>
            <a:r>
              <a:rPr dirty="0"/>
              <a:t>(2013)</a:t>
            </a:r>
            <a:r>
              <a:rPr dirty="0" spc="4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 spc="-10"/>
              <a:t>Revised</a:t>
            </a:r>
            <a:r>
              <a:rPr dirty="0" spc="35"/>
              <a:t> </a:t>
            </a:r>
            <a:r>
              <a:rPr dirty="0" spc="-10"/>
              <a:t>Estimates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8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/>
              <a:t>So,</a:t>
            </a:r>
            <a:r>
              <a:rPr dirty="0" sz="1100" spc="55"/>
              <a:t> </a:t>
            </a:r>
            <a:r>
              <a:rPr dirty="0" sz="1100"/>
              <a:t>a</a:t>
            </a:r>
            <a:r>
              <a:rPr dirty="0" sz="1100" spc="55"/>
              <a:t> </a:t>
            </a:r>
            <a:r>
              <a:rPr dirty="0" sz="1100" spc="-10"/>
              <a:t>brief</a:t>
            </a:r>
            <a:r>
              <a:rPr dirty="0" sz="1100" spc="55"/>
              <a:t> </a:t>
            </a:r>
            <a:r>
              <a:rPr dirty="0" sz="1100" spc="-10"/>
              <a:t>conclusion:</a:t>
            </a:r>
            <a:endParaRPr sz="1100">
              <a:latin typeface="Lucida Sans Unicode"/>
              <a:cs typeface="Lucida Sans Unicode"/>
            </a:endParaRPr>
          </a:p>
          <a:p>
            <a:pPr marL="525145" marR="161925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26415" algn="l"/>
              </a:tabLst>
            </a:pPr>
            <a:r>
              <a:rPr dirty="0" sz="1000" spc="-10"/>
              <a:t>MLDA</a:t>
            </a:r>
            <a:r>
              <a:rPr dirty="0" sz="1000" spc="10"/>
              <a:t> </a:t>
            </a:r>
            <a:r>
              <a:rPr dirty="0" sz="1000"/>
              <a:t>has</a:t>
            </a:r>
            <a:r>
              <a:rPr dirty="0" sz="1000" spc="10"/>
              <a:t> </a:t>
            </a:r>
            <a:r>
              <a:rPr dirty="0" sz="1000"/>
              <a:t>a</a:t>
            </a:r>
            <a:r>
              <a:rPr dirty="0" sz="1000" spc="10"/>
              <a:t> </a:t>
            </a:r>
            <a:r>
              <a:rPr dirty="0" sz="1000"/>
              <a:t>clear</a:t>
            </a:r>
            <a:r>
              <a:rPr dirty="0" sz="1000" spc="10"/>
              <a:t> </a:t>
            </a:r>
            <a:r>
              <a:rPr dirty="0" sz="1000"/>
              <a:t>impact</a:t>
            </a:r>
            <a:r>
              <a:rPr dirty="0" sz="1000" spc="10"/>
              <a:t> </a:t>
            </a:r>
            <a:r>
              <a:rPr dirty="0" sz="1000"/>
              <a:t>on</a:t>
            </a:r>
            <a:r>
              <a:rPr dirty="0" sz="1000" spc="10"/>
              <a:t> </a:t>
            </a:r>
            <a:r>
              <a:rPr dirty="0" sz="1000"/>
              <a:t>the</a:t>
            </a:r>
            <a:r>
              <a:rPr dirty="0" sz="1000" spc="10"/>
              <a:t> </a:t>
            </a:r>
            <a:r>
              <a:rPr dirty="0" sz="1000" spc="-10"/>
              <a:t>probability</a:t>
            </a:r>
            <a:r>
              <a:rPr dirty="0" sz="1000" spc="10"/>
              <a:t> </a:t>
            </a:r>
            <a:r>
              <a:rPr dirty="0" sz="1000"/>
              <a:t>and</a:t>
            </a:r>
            <a:r>
              <a:rPr dirty="0" sz="1000" spc="10"/>
              <a:t> </a:t>
            </a:r>
            <a:r>
              <a:rPr dirty="0" sz="1000" spc="-30"/>
              <a:t>frequency</a:t>
            </a:r>
            <a:r>
              <a:rPr dirty="0" sz="1000" spc="10"/>
              <a:t> </a:t>
            </a:r>
            <a:r>
              <a:rPr dirty="0" sz="1000"/>
              <a:t>of</a:t>
            </a:r>
            <a:r>
              <a:rPr dirty="0" sz="1000" spc="10"/>
              <a:t> </a:t>
            </a:r>
            <a:r>
              <a:rPr dirty="0" sz="1000" spc="-10"/>
              <a:t>alcohol</a:t>
            </a:r>
            <a:r>
              <a:rPr dirty="0" sz="1000" spc="10"/>
              <a:t> </a:t>
            </a:r>
            <a:r>
              <a:rPr dirty="0" sz="1000" spc="-10"/>
              <a:t>use</a:t>
            </a:r>
            <a:r>
              <a:rPr dirty="0" sz="1000" spc="10"/>
              <a:t> </a:t>
            </a:r>
            <a:r>
              <a:rPr dirty="0" sz="1000" spc="-25"/>
              <a:t>(as </a:t>
            </a:r>
            <a:r>
              <a:rPr dirty="0" sz="1000" spc="-10"/>
              <a:t>anticipated)</a:t>
            </a:r>
            <a:endParaRPr sz="1000"/>
          </a:p>
          <a:p>
            <a:pPr marL="525145" marR="30480" indent="-13271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–"/>
              <a:tabLst>
                <a:tab pos="526415" algn="l"/>
              </a:tabLst>
            </a:pPr>
            <a:r>
              <a:rPr dirty="0" sz="1000"/>
              <a:t>But,</a:t>
            </a:r>
            <a:r>
              <a:rPr dirty="0" sz="1000" spc="30"/>
              <a:t> </a:t>
            </a:r>
            <a:r>
              <a:rPr dirty="0" sz="1000"/>
              <a:t>it</a:t>
            </a:r>
            <a:r>
              <a:rPr dirty="0" sz="1000" spc="35"/>
              <a:t> </a:t>
            </a:r>
            <a:r>
              <a:rPr dirty="0" sz="1000" spc="-20"/>
              <a:t>does</a:t>
            </a:r>
            <a:r>
              <a:rPr dirty="0" sz="1000" spc="30"/>
              <a:t> </a:t>
            </a:r>
            <a:r>
              <a:rPr dirty="0" sz="1000"/>
              <a:t>not</a:t>
            </a:r>
            <a:r>
              <a:rPr dirty="0" sz="1000" spc="35"/>
              <a:t> </a:t>
            </a:r>
            <a:r>
              <a:rPr dirty="0" sz="1000" spc="-15"/>
              <a:t>have</a:t>
            </a:r>
            <a:r>
              <a:rPr dirty="0" sz="1000" spc="30"/>
              <a:t> </a:t>
            </a:r>
            <a:r>
              <a:rPr dirty="0" sz="1000"/>
              <a:t>an</a:t>
            </a:r>
            <a:r>
              <a:rPr dirty="0" sz="1000" spc="35"/>
              <a:t> </a:t>
            </a:r>
            <a:r>
              <a:rPr dirty="0" sz="1000"/>
              <a:t>impact</a:t>
            </a:r>
            <a:r>
              <a:rPr dirty="0" sz="1000" spc="35"/>
              <a:t> </a:t>
            </a:r>
            <a:r>
              <a:rPr dirty="0" sz="1000"/>
              <a:t>on</a:t>
            </a:r>
            <a:r>
              <a:rPr dirty="0" sz="1000" spc="30"/>
              <a:t> </a:t>
            </a:r>
            <a:r>
              <a:rPr dirty="0" sz="1000"/>
              <a:t>the</a:t>
            </a:r>
            <a:r>
              <a:rPr dirty="0" sz="1000" spc="35"/>
              <a:t> </a:t>
            </a:r>
            <a:r>
              <a:rPr dirty="0" sz="1000" spc="-10"/>
              <a:t>probability</a:t>
            </a:r>
            <a:r>
              <a:rPr dirty="0" sz="1000" spc="30"/>
              <a:t> </a:t>
            </a:r>
            <a:r>
              <a:rPr dirty="0" sz="1000"/>
              <a:t>and</a:t>
            </a:r>
            <a:r>
              <a:rPr dirty="0" sz="1000" spc="35"/>
              <a:t> </a:t>
            </a:r>
            <a:r>
              <a:rPr dirty="0" sz="1000" spc="-30"/>
              <a:t>frequency</a:t>
            </a:r>
            <a:r>
              <a:rPr dirty="0" sz="1000" spc="35"/>
              <a:t> </a:t>
            </a:r>
            <a:r>
              <a:rPr dirty="0" sz="1000"/>
              <a:t>of</a:t>
            </a:r>
            <a:r>
              <a:rPr dirty="0" sz="1000" spc="30"/>
              <a:t> </a:t>
            </a:r>
            <a:r>
              <a:rPr dirty="0" sz="1000" spc="-30"/>
              <a:t>smoking</a:t>
            </a:r>
            <a:r>
              <a:rPr dirty="0" sz="1000" spc="35"/>
              <a:t> </a:t>
            </a:r>
            <a:r>
              <a:rPr dirty="0" sz="1000" spc="-25"/>
              <a:t>or </a:t>
            </a:r>
            <a:r>
              <a:rPr dirty="0" sz="1000"/>
              <a:t>marijuana</a:t>
            </a:r>
            <a:r>
              <a:rPr dirty="0" sz="1000" spc="15"/>
              <a:t> </a:t>
            </a:r>
            <a:r>
              <a:rPr dirty="0" sz="1000" spc="-10"/>
              <a:t>use</a:t>
            </a:r>
            <a:r>
              <a:rPr dirty="0" sz="1000" spc="20"/>
              <a:t> </a:t>
            </a:r>
            <a:r>
              <a:rPr dirty="0" sz="1000"/>
              <a:t>in</a:t>
            </a:r>
            <a:r>
              <a:rPr dirty="0" sz="1000" spc="20"/>
              <a:t> </a:t>
            </a:r>
            <a:r>
              <a:rPr dirty="0" sz="1000"/>
              <a:t>the</a:t>
            </a:r>
            <a:r>
              <a:rPr dirty="0" sz="1000" spc="15"/>
              <a:t> </a:t>
            </a:r>
            <a:r>
              <a:rPr dirty="0" sz="1000" spc="-25"/>
              <a:t>unconditional</a:t>
            </a:r>
            <a:r>
              <a:rPr dirty="0" sz="1000" spc="20"/>
              <a:t> </a:t>
            </a:r>
            <a:r>
              <a:rPr dirty="0" sz="1000" spc="-10"/>
              <a:t>samples</a:t>
            </a:r>
            <a:endParaRPr sz="1000"/>
          </a:p>
          <a:p>
            <a:pPr marL="643890">
              <a:lnSpc>
                <a:spcPct val="100000"/>
              </a:lnSpc>
              <a:spcBef>
                <a:spcPts val="150"/>
              </a:spcBef>
            </a:pPr>
            <a:r>
              <a:rPr dirty="0" baseline="9259" sz="13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9259" sz="1350" spc="31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900"/>
              <a:t>Its</a:t>
            </a:r>
            <a:r>
              <a:rPr dirty="0" sz="900" spc="55"/>
              <a:t> </a:t>
            </a:r>
            <a:r>
              <a:rPr dirty="0" sz="900"/>
              <a:t>effect</a:t>
            </a:r>
            <a:r>
              <a:rPr dirty="0" sz="900" spc="60"/>
              <a:t> </a:t>
            </a:r>
            <a:r>
              <a:rPr dirty="0" sz="900"/>
              <a:t>on</a:t>
            </a:r>
            <a:r>
              <a:rPr dirty="0" sz="900" spc="55"/>
              <a:t> </a:t>
            </a:r>
            <a:r>
              <a:rPr dirty="0" sz="900"/>
              <a:t>marijuana</a:t>
            </a:r>
            <a:r>
              <a:rPr dirty="0" sz="900" spc="55"/>
              <a:t> </a:t>
            </a:r>
            <a:r>
              <a:rPr dirty="0" sz="900"/>
              <a:t>use</a:t>
            </a:r>
            <a:r>
              <a:rPr dirty="0" sz="900" spc="60"/>
              <a:t> </a:t>
            </a:r>
            <a:r>
              <a:rPr dirty="0" sz="900"/>
              <a:t>may</a:t>
            </a:r>
            <a:r>
              <a:rPr dirty="0" sz="900" spc="55"/>
              <a:t> </a:t>
            </a:r>
            <a:r>
              <a:rPr dirty="0" sz="900"/>
              <a:t>be</a:t>
            </a:r>
            <a:r>
              <a:rPr dirty="0" sz="900" spc="55"/>
              <a:t> </a:t>
            </a:r>
            <a:r>
              <a:rPr dirty="0" sz="900" spc="-10"/>
              <a:t>conditional</a:t>
            </a:r>
            <a:r>
              <a:rPr dirty="0" sz="900" spc="60"/>
              <a:t> </a:t>
            </a:r>
            <a:r>
              <a:rPr dirty="0" sz="900" spc="-10"/>
              <a:t>though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7118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The</a:t>
            </a:r>
            <a:r>
              <a:rPr dirty="0" sz="1400" spc="1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End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114" y="664044"/>
            <a:ext cx="1795779" cy="22136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4556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dirty="0" spc="50"/>
              <a:t> </a:t>
            </a:r>
            <a:r>
              <a:rPr dirty="0"/>
              <a:t>is</a:t>
            </a:r>
            <a:r>
              <a:rPr dirty="0" spc="50"/>
              <a:t> </a:t>
            </a:r>
            <a:r>
              <a:rPr dirty="0"/>
              <a:t>21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 spc="-10"/>
              <a:t>legal</a:t>
            </a:r>
            <a:r>
              <a:rPr dirty="0" spc="50"/>
              <a:t> </a:t>
            </a:r>
            <a:r>
              <a:rPr dirty="0" spc="-30"/>
              <a:t>drinking</a:t>
            </a:r>
            <a:r>
              <a:rPr dirty="0" spc="55"/>
              <a:t> </a:t>
            </a:r>
            <a:r>
              <a:rPr dirty="0"/>
              <a:t>age</a:t>
            </a:r>
            <a:r>
              <a:rPr dirty="0" spc="50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 spc="-25"/>
              <a:t>US?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1957" y="1269274"/>
            <a:ext cx="478218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09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states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voluntarily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21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until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1970s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6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Some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states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lowered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MLDA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during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1970s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low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18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1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Drunk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driving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traffic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fatalities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became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prominent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issues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early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1980s</a:t>
            </a:r>
            <a:endParaRPr sz="11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3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Reagan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signs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National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Minimum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Drinking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Age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1984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23533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dirty="0" spc="95"/>
              <a:t> </a:t>
            </a:r>
            <a:r>
              <a:rPr dirty="0"/>
              <a:t>is</a:t>
            </a:r>
            <a:r>
              <a:rPr dirty="0" spc="100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Effect</a:t>
            </a:r>
            <a:r>
              <a:rPr dirty="0" spc="100"/>
              <a:t> </a:t>
            </a:r>
            <a:r>
              <a:rPr dirty="0"/>
              <a:t>of</a:t>
            </a:r>
            <a:r>
              <a:rPr dirty="0" spc="100"/>
              <a:t> </a:t>
            </a:r>
            <a:r>
              <a:rPr dirty="0" spc="-20"/>
              <a:t>MLDA?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257" y="1028521"/>
            <a:ext cx="4712335" cy="127254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6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think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: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 spc="-30">
                <a:latin typeface="Palatino Linotype"/>
                <a:cs typeface="Palatino Linotype"/>
              </a:rPr>
              <a:t>Higher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reduces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drunk</a:t>
            </a:r>
            <a:r>
              <a:rPr dirty="0" sz="100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driving</a:t>
            </a:r>
            <a:r>
              <a:rPr dirty="0" sz="1000" spc="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 traffic </a:t>
            </a:r>
            <a:r>
              <a:rPr dirty="0" sz="1000" spc="-10">
                <a:latin typeface="Palatino Linotype"/>
                <a:cs typeface="Palatino Linotype"/>
              </a:rPr>
              <a:t>fatalities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 spc="-30">
                <a:latin typeface="Palatino Linotype"/>
                <a:cs typeface="Palatino Linotype"/>
              </a:rPr>
              <a:t>Higher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reduces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teen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drinking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(but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does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preclude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it)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 spc="-30">
                <a:latin typeface="Palatino Linotype"/>
                <a:cs typeface="Palatino Linotype"/>
              </a:rPr>
              <a:t>Higher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MLDA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reduces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teen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smoking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(tobacco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1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marijuana)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Font typeface="Palatino Linotype"/>
              <a:buChar char="–"/>
            </a:pPr>
            <a:endParaRPr sz="135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6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know</a:t>
            </a:r>
            <a:r>
              <a:rPr dirty="0" sz="1100" spc="80" i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.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These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impacts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were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largely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driven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by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early-</a:t>
            </a:r>
            <a:r>
              <a:rPr dirty="0" sz="1000" spc="-20">
                <a:latin typeface="Palatino Linotype"/>
                <a:cs typeface="Palatino Linotype"/>
              </a:rPr>
              <a:t>adoption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states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21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MLDA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25793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Complications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Causal</a:t>
            </a:r>
            <a:r>
              <a:rPr dirty="0" spc="-10"/>
              <a:t> Effects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257" y="967790"/>
            <a:ext cx="4949825" cy="14243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5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95">
                <a:latin typeface="Palatino Linotype"/>
                <a:cs typeface="Palatino Linotype"/>
              </a:rPr>
              <a:t>How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estimate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causal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effects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laws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We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assume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40">
                <a:latin typeface="Palatino Linotype"/>
                <a:cs typeface="Palatino Linotype"/>
              </a:rPr>
              <a:t>individual-</a:t>
            </a:r>
            <a:r>
              <a:rPr dirty="0" sz="1000" spc="-20">
                <a:latin typeface="Palatino Linotype"/>
                <a:cs typeface="Palatino Linotype"/>
              </a:rPr>
              <a:t>level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behavior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cause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law,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but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consequence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This</a:t>
            </a:r>
            <a:r>
              <a:rPr dirty="0" sz="1000" spc="5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can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result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 b="1">
                <a:latin typeface="Palatino Linotype"/>
                <a:cs typeface="Palatino Linotype"/>
              </a:rPr>
              <a:t>exogeneity</a:t>
            </a:r>
            <a:r>
              <a:rPr dirty="0" sz="1000" spc="60" b="1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relationship</a:t>
            </a:r>
            <a:r>
              <a:rPr dirty="0" sz="1000" spc="5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between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law</a:t>
            </a:r>
            <a:r>
              <a:rPr dirty="0" sz="1000" spc="6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5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behavior</a:t>
            </a:r>
            <a:endParaRPr sz="1000">
              <a:latin typeface="Palatino Linotype"/>
              <a:cs typeface="Palatino Linotype"/>
            </a:endParaRPr>
          </a:p>
          <a:p>
            <a:pPr marL="504825" marR="43180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We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can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capitalize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cross-</a:t>
            </a:r>
            <a:r>
              <a:rPr dirty="0" sz="1000">
                <a:latin typeface="Palatino Linotype"/>
                <a:cs typeface="Palatino Linotype"/>
              </a:rPr>
              <a:t>state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differences</a:t>
            </a:r>
            <a:r>
              <a:rPr dirty="0" sz="1000" spc="2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in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type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timing</a:t>
            </a:r>
            <a:r>
              <a:rPr dirty="0" sz="1000" spc="1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MLDA laws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Font typeface="Palatino Linotype"/>
              <a:buChar char="–"/>
            </a:pPr>
            <a:endParaRPr sz="130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9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MLDA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exogenous?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Probably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-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Law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is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not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unrelated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teen</a:t>
            </a:r>
            <a:r>
              <a:rPr dirty="0" sz="1000" spc="4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drinking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behavior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41808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Does</a:t>
            </a:r>
            <a:r>
              <a:rPr dirty="0" spc="20"/>
              <a:t> </a:t>
            </a:r>
            <a:r>
              <a:rPr dirty="0"/>
              <a:t>MLDA</a:t>
            </a:r>
            <a:r>
              <a:rPr dirty="0" spc="25"/>
              <a:t> </a:t>
            </a:r>
            <a:r>
              <a:rPr dirty="0" spc="-40"/>
              <a:t>Have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True</a:t>
            </a:r>
            <a:r>
              <a:rPr dirty="0" spc="20"/>
              <a:t> </a:t>
            </a:r>
            <a:r>
              <a:rPr dirty="0"/>
              <a:t>Causal</a:t>
            </a:r>
            <a:r>
              <a:rPr dirty="0" spc="25"/>
              <a:t> </a:t>
            </a:r>
            <a:r>
              <a:rPr dirty="0"/>
              <a:t>Effect</a:t>
            </a:r>
            <a:r>
              <a:rPr dirty="0" spc="25"/>
              <a:t> </a:t>
            </a:r>
            <a:r>
              <a:rPr dirty="0"/>
              <a:t>on</a:t>
            </a:r>
            <a:r>
              <a:rPr dirty="0" spc="20"/>
              <a:t> </a:t>
            </a:r>
            <a:r>
              <a:rPr dirty="0" spc="-10"/>
              <a:t>Smoking?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865554"/>
            <a:ext cx="5083810" cy="16852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Yoruk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(2011)</a:t>
            </a:r>
            <a:endParaRPr sz="1100">
              <a:latin typeface="Palatino Linotype"/>
              <a:cs typeface="Palatino Linotype"/>
            </a:endParaRPr>
          </a:p>
          <a:p>
            <a:pPr marL="150495">
              <a:lnSpc>
                <a:spcPct val="100000"/>
              </a:lnSpc>
              <a:spcBef>
                <a:spcPts val="93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running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variable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estimate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within-</a:t>
            </a:r>
            <a:r>
              <a:rPr dirty="0" sz="1100" spc="-20">
                <a:latin typeface="Palatino Linotype"/>
                <a:cs typeface="Palatino Linotype"/>
              </a:rPr>
              <a:t>person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causal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effect</a:t>
            </a:r>
            <a:endParaRPr sz="1100">
              <a:latin typeface="Palatino Linotype"/>
              <a:cs typeface="Palatino Linotype"/>
            </a:endParaRPr>
          </a:p>
          <a:p>
            <a:pPr marL="604520" marR="348615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605155" algn="l"/>
              </a:tabLst>
            </a:pPr>
            <a:r>
              <a:rPr dirty="0" sz="1000">
                <a:latin typeface="Palatino Linotype"/>
                <a:cs typeface="Palatino Linotype"/>
              </a:rPr>
              <a:t>I.e.,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what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is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effect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being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able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to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consume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alcohol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legally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on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smoking </a:t>
            </a:r>
            <a:r>
              <a:rPr dirty="0" sz="1000" spc="-10">
                <a:latin typeface="Palatino Linotype"/>
                <a:cs typeface="Palatino Linotype"/>
              </a:rPr>
              <a:t>behaviors?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Palatino Linotype"/>
              <a:buChar char="–"/>
            </a:pPr>
            <a:endParaRPr sz="1350">
              <a:latin typeface="Palatino Linotype"/>
              <a:cs typeface="Palatino Linotype"/>
            </a:endParaRPr>
          </a:p>
          <a:p>
            <a:pPr marL="150495">
              <a:lnSpc>
                <a:spcPct val="100000"/>
              </a:lnSpc>
              <a:spcBef>
                <a:spcPts val="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5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Measure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age</a:t>
            </a:r>
            <a:endParaRPr sz="1100">
              <a:latin typeface="Palatino Linotype"/>
              <a:cs typeface="Palatino Linotype"/>
            </a:endParaRPr>
          </a:p>
          <a:p>
            <a:pPr marL="604520" indent="-13271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6051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Obtained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exact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birth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and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30">
                <a:latin typeface="Palatino Linotype"/>
                <a:cs typeface="Palatino Linotype"/>
              </a:rPr>
              <a:t>interview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dates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(public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data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gives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you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month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at</a:t>
            </a:r>
            <a:r>
              <a:rPr dirty="0" sz="1000" spc="3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best)</a:t>
            </a:r>
            <a:endParaRPr sz="1000">
              <a:latin typeface="Palatino Linotype"/>
              <a:cs typeface="Palatino Linotype"/>
            </a:endParaRPr>
          </a:p>
          <a:p>
            <a:pPr marL="604520" marR="76835" indent="-13271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–"/>
              <a:tabLst>
                <a:tab pos="605155" algn="l"/>
              </a:tabLst>
            </a:pPr>
            <a:r>
              <a:rPr dirty="0" sz="1000" spc="-10">
                <a:latin typeface="Palatino Linotype"/>
                <a:cs typeface="Palatino Linotype"/>
              </a:rPr>
              <a:t>Calculated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numbers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pre/post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turning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21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as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date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of</a:t>
            </a:r>
            <a:r>
              <a:rPr dirty="0" sz="1000" spc="3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the</a:t>
            </a:r>
            <a:r>
              <a:rPr dirty="0" sz="1000" spc="2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latest </a:t>
            </a:r>
            <a:r>
              <a:rPr dirty="0" sz="1000">
                <a:latin typeface="Palatino Linotype"/>
                <a:cs typeface="Palatino Linotype"/>
              </a:rPr>
              <a:t>NLSY97</a:t>
            </a:r>
            <a:r>
              <a:rPr dirty="0" sz="1000" spc="80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interview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47307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Does</a:t>
            </a:r>
            <a:r>
              <a:rPr dirty="0" spc="15"/>
              <a:t> </a:t>
            </a:r>
            <a:r>
              <a:rPr dirty="0"/>
              <a:t>MLDA</a:t>
            </a:r>
            <a:r>
              <a:rPr dirty="0" spc="20"/>
              <a:t> </a:t>
            </a:r>
            <a:r>
              <a:rPr dirty="0" spc="-40"/>
              <a:t>Have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True</a:t>
            </a:r>
            <a:r>
              <a:rPr dirty="0" spc="20"/>
              <a:t> </a:t>
            </a:r>
            <a:r>
              <a:rPr dirty="0"/>
              <a:t>Causal</a:t>
            </a:r>
            <a:r>
              <a:rPr dirty="0" spc="15"/>
              <a:t> </a:t>
            </a:r>
            <a:r>
              <a:rPr dirty="0"/>
              <a:t>Effect</a:t>
            </a:r>
            <a:r>
              <a:rPr dirty="0" spc="20"/>
              <a:t> </a:t>
            </a:r>
            <a:r>
              <a:rPr dirty="0"/>
              <a:t>on</a:t>
            </a:r>
            <a:r>
              <a:rPr dirty="0" spc="20"/>
              <a:t> </a:t>
            </a:r>
            <a:r>
              <a:rPr dirty="0" spc="-10"/>
              <a:t>Smoking?</a:t>
            </a:r>
            <a:r>
              <a:rPr dirty="0" spc="140"/>
              <a:t> </a:t>
            </a:r>
            <a:r>
              <a:rPr dirty="0" spc="-10"/>
              <a:t>(cont)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257" y="786574"/>
            <a:ext cx="4919980" cy="18770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Age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bandwidths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(multiple)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480</a:t>
            </a:r>
            <a:r>
              <a:rPr dirty="0" sz="1000" spc="6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240</a:t>
            </a:r>
            <a:r>
              <a:rPr dirty="0" sz="1000" spc="6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120</a:t>
            </a:r>
            <a:r>
              <a:rPr dirty="0" sz="1000" spc="6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195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60</a:t>
            </a:r>
            <a:r>
              <a:rPr dirty="0" sz="1000" spc="7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endParaRPr sz="1000">
              <a:latin typeface="Palatino Linotype"/>
              <a:cs typeface="Palatino Linotype"/>
            </a:endParaRPr>
          </a:p>
          <a:p>
            <a:pPr marL="504825" indent="-133350">
              <a:lnSpc>
                <a:spcPts val="1200"/>
              </a:lnSpc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30</a:t>
            </a:r>
            <a:r>
              <a:rPr dirty="0" sz="1000" spc="70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days</a:t>
            </a:r>
            <a:endParaRPr sz="1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Font typeface="Palatino Linotype"/>
              <a:buChar char="–"/>
            </a:pPr>
            <a:endParaRPr sz="135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24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Estimation</a:t>
            </a:r>
            <a:endParaRPr sz="1100">
              <a:latin typeface="Palatino Linotype"/>
              <a:cs typeface="Palatino Linotype"/>
            </a:endParaRPr>
          </a:p>
          <a:p>
            <a:pPr marL="504825" indent="-13335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05459" algn="l"/>
              </a:tabLst>
            </a:pPr>
            <a:r>
              <a:rPr dirty="0" sz="1000">
                <a:latin typeface="Palatino Linotype"/>
                <a:cs typeface="Palatino Linotype"/>
              </a:rPr>
              <a:t>Local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linear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35">
                <a:latin typeface="Palatino Linotype"/>
                <a:cs typeface="Palatino Linotype"/>
              </a:rPr>
              <a:t>regressions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20">
                <a:latin typeface="Palatino Linotype"/>
                <a:cs typeface="Palatino Linotype"/>
              </a:rPr>
              <a:t>above/below</a:t>
            </a:r>
            <a:r>
              <a:rPr dirty="0" sz="1000" spc="45">
                <a:latin typeface="Palatino Linotype"/>
                <a:cs typeface="Palatino Linotype"/>
              </a:rPr>
              <a:t> </a:t>
            </a:r>
            <a:r>
              <a:rPr dirty="0" sz="1000" spc="-10">
                <a:latin typeface="Palatino Linotype"/>
                <a:cs typeface="Palatino Linotype"/>
              </a:rPr>
              <a:t>bandwidth</a:t>
            </a:r>
            <a:endParaRPr sz="1000">
              <a:latin typeface="Palatino Linotype"/>
              <a:cs typeface="Palatino Linotype"/>
            </a:endParaRPr>
          </a:p>
          <a:p>
            <a:pPr marL="781685" marR="43180" indent="-158115">
              <a:lnSpc>
                <a:spcPct val="101499"/>
              </a:lnSpc>
              <a:spcBef>
                <a:spcPts val="175"/>
              </a:spcBef>
            </a:pPr>
            <a:r>
              <a:rPr dirty="0" baseline="9259" sz="13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9259" sz="1350" spc="32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This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just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means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regressions</a:t>
            </a:r>
            <a:r>
              <a:rPr dirty="0" sz="900" spc="5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are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estimated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right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below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and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above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5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cutoffs according</a:t>
            </a:r>
            <a:r>
              <a:rPr dirty="0" sz="900" spc="5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to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chosen</a:t>
            </a:r>
            <a:r>
              <a:rPr dirty="0" sz="900" spc="6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bandwidths.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35217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5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dirty="0" sz="1400" spc="5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Yoruk</a:t>
            </a:r>
            <a:r>
              <a:rPr dirty="0" sz="1400" spc="5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(2011)</a:t>
            </a:r>
            <a:r>
              <a:rPr dirty="0" sz="1400" spc="5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-</a:t>
            </a:r>
            <a:r>
              <a:rPr dirty="0" sz="1400" spc="5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0">
                <a:solidFill>
                  <a:srgbClr val="3333B2"/>
                </a:solidFill>
                <a:latin typeface="Palatino Linotype"/>
                <a:cs typeface="Palatino Linotype"/>
              </a:rPr>
              <a:t>Covariate</a:t>
            </a:r>
            <a:r>
              <a:rPr dirty="0" sz="1400" spc="5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Balance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218" y="1096676"/>
            <a:ext cx="4649628" cy="115776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52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Yoruk</a:t>
            </a:r>
            <a:r>
              <a:rPr dirty="0" spc="5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 spc="-10"/>
              <a:t>Yoruk</a:t>
            </a:r>
            <a:r>
              <a:rPr dirty="0" spc="55"/>
              <a:t> </a:t>
            </a:r>
            <a:r>
              <a:rPr dirty="0"/>
              <a:t>(2011)</a:t>
            </a:r>
            <a:r>
              <a:rPr dirty="0" spc="50"/>
              <a:t> </a:t>
            </a:r>
            <a:r>
              <a:rPr dirty="0"/>
              <a:t>-</a:t>
            </a:r>
            <a:r>
              <a:rPr dirty="0" spc="55"/>
              <a:t> </a:t>
            </a:r>
            <a:r>
              <a:rPr dirty="0" spc="-20"/>
              <a:t>Covariate</a:t>
            </a:r>
            <a:r>
              <a:rPr dirty="0" spc="50"/>
              <a:t> </a:t>
            </a:r>
            <a:r>
              <a:rPr dirty="0" spc="-10"/>
              <a:t>Balance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594" y="811261"/>
            <a:ext cx="4869180" cy="1796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slide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listing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Table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  <a:p>
            <a:pPr marL="302260" marR="358140" indent="-177165">
              <a:lnSpc>
                <a:spcPct val="102600"/>
              </a:lnSpc>
              <a:spcBef>
                <a:spcPts val="894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5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Ignore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significance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constant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coefficient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mainly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indicating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a </a:t>
            </a:r>
            <a:r>
              <a:rPr dirty="0" sz="1100" spc="-10">
                <a:latin typeface="Palatino Linotype"/>
                <a:cs typeface="Palatino Linotype"/>
              </a:rPr>
              <a:t>consistent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estimate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where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line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crosses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y-</a:t>
            </a:r>
            <a:r>
              <a:rPr dirty="0" sz="1100" spc="-20">
                <a:latin typeface="Palatino Linotype"/>
                <a:cs typeface="Palatino Linotype"/>
              </a:rPr>
              <a:t>axis</a:t>
            </a:r>
            <a:endParaRPr sz="1100">
              <a:latin typeface="Palatino Linotype"/>
              <a:cs typeface="Palatino Linotype"/>
            </a:endParaRPr>
          </a:p>
          <a:p>
            <a:pPr marL="302260" marR="17780" indent="-177165">
              <a:lnSpc>
                <a:spcPct val="102699"/>
              </a:lnSpc>
              <a:spcBef>
                <a:spcPts val="30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6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importantly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covariates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appear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imbalanced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around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21st </a:t>
            </a:r>
            <a:r>
              <a:rPr dirty="0" sz="1100" spc="-10">
                <a:latin typeface="Palatino Linotype"/>
                <a:cs typeface="Palatino Linotype"/>
              </a:rPr>
              <a:t>birthday cutoff</a:t>
            </a:r>
            <a:endParaRPr sz="1100">
              <a:latin typeface="Palatino Linotype"/>
              <a:cs typeface="Palatino Linotype"/>
            </a:endParaRPr>
          </a:p>
          <a:p>
            <a:pPr marL="302260" marR="27813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79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largely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expected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birthdate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something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people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 manipulate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purposes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survey</a:t>
            </a:r>
            <a:endParaRPr sz="1100">
              <a:latin typeface="Palatino Linotype"/>
              <a:cs typeface="Palatino Linotype"/>
            </a:endParaRPr>
          </a:p>
          <a:p>
            <a:pPr marL="302260" marR="20637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18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However,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does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imply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youth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manipulate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their </a:t>
            </a:r>
            <a:r>
              <a:rPr dirty="0" sz="1100" spc="-20">
                <a:latin typeface="Palatino Linotype"/>
                <a:cs typeface="Palatino Linotype"/>
              </a:rPr>
              <a:t>apparent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access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alcohol!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1931670" cy="2520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3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DeWitt</a:t>
            </a:r>
            <a:endParaRPr sz="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5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Lecture</a:t>
            </a:r>
            <a:r>
              <a:rPr dirty="0" sz="600" spc="2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9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-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Regression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5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Discontinuity</a:t>
            </a:r>
            <a:r>
              <a:rPr dirty="0" sz="600" spc="204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Examples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Samuel DeWitt</dc:creator>
  <dc:title>Lecture 9 - Regression Discontinuity Examples</dc:title>
  <dcterms:created xsi:type="dcterms:W3CDTF">2022-04-29T14:19:34Z</dcterms:created>
  <dcterms:modified xsi:type="dcterms:W3CDTF">2022-04-29T14:19:34Z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2022-04-29T00:00:00Z</vt:filetime>
  </property>
</Properties>
</file>