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6" r:id="rId16"/>
    <p:sldId id="278" r:id="rId17"/>
    <p:sldId id="279" r:id="rId18"/>
    <p:sldId id="280" r:id="rId19"/>
    <p:sldId id="275" r:id="rId20"/>
    <p:sldId id="276" r:id="rId21"/>
    <p:sldId id="277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25" autoAdjust="0"/>
  </p:normalViewPr>
  <p:slideViewPr>
    <p:cSldViewPr snapToGrid="0">
      <p:cViewPr>
        <p:scale>
          <a:sx n="100" d="100"/>
          <a:sy n="100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8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423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6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0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6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6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9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5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E0CC2F-E3CF-4614-A12A-5E8D34113B8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A411C48-4F13-4B88-A0B0-FB09BD0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20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A835-149E-E8E1-2443-A14848003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Imputation in Stata: A Brief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4E06C-7CF5-D84C-73D7-D9E0FC4B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E DeWitt</a:t>
            </a:r>
          </a:p>
        </p:txBody>
      </p:sp>
    </p:spTree>
    <p:extLst>
      <p:ext uri="{BB962C8B-B14F-4D97-AF65-F5344CB8AC3E}">
        <p14:creationId xmlns:p14="http://schemas.microsoft.com/office/powerpoint/2010/main" val="8340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06A6-81BE-625E-8683-00FA96F0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Multiple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7A46-0DEE-BC7B-FB7C-D21DC5C6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1) Create m = 1,..,M copies of the original dataset in which all missing values are imputed</a:t>
            </a:r>
          </a:p>
          <a:p>
            <a:pPr lvl="1"/>
            <a:r>
              <a:rPr lang="en-US" sz="2000" dirty="0"/>
              <a:t>M = 5 at a minimum, but should be 10+ if missingness is a large problem</a:t>
            </a:r>
          </a:p>
          <a:p>
            <a:pPr lvl="1"/>
            <a:endParaRPr lang="en-US" sz="2000" dirty="0"/>
          </a:p>
          <a:p>
            <a:r>
              <a:rPr lang="en-US" sz="2400" dirty="0"/>
              <a:t>2) Apply standard regression analysis to each of the M imputed datasets</a:t>
            </a:r>
          </a:p>
          <a:p>
            <a:endParaRPr lang="en-US" sz="2400" dirty="0"/>
          </a:p>
          <a:p>
            <a:r>
              <a:rPr lang="en-US" sz="2400" dirty="0"/>
              <a:t>3) Adjust parameter estimates derived from the M analyses and draw inferences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51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4A7F-DADF-8BAB-EEC3-378D1240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Mean and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2245B-BC12-0E4D-B375-9CECDE9B9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64868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Mean of multiple imputation estimates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2"/>
                <a:endParaRPr lang="en-US" sz="2000" dirty="0"/>
              </a:p>
              <a:p>
                <a:r>
                  <a:rPr lang="en-US" sz="2800" dirty="0"/>
                  <a:t>Variance of multiple imputation estimates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ea typeface="Cambria Math"/>
                </a:endParaRPr>
              </a:p>
              <a:p>
                <a:pPr lvl="1"/>
                <a:r>
                  <a:rPr lang="en-US" sz="2400" dirty="0">
                    <a:ea typeface="Cambria Math"/>
                  </a:rPr>
                  <a:t>Square root yields the standard error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2245B-BC12-0E4D-B375-9CECDE9B9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648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58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C583-97C2-461A-A712-B08CC58E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in 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D89B-5632-8298-E807-5C766B47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Stata’s suite of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mi</a:t>
            </a:r>
            <a:r>
              <a:rPr lang="en-US" sz="2800" dirty="0"/>
              <a:t> commands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mi set</a:t>
            </a:r>
            <a:r>
              <a:rPr lang="en-US" sz="2400" dirty="0"/>
              <a:t> = Choose storage style for imputed data</a:t>
            </a:r>
          </a:p>
          <a:p>
            <a:pPr lvl="2"/>
            <a:r>
              <a:rPr lang="en-US" sz="2000" dirty="0"/>
              <a:t>Long vs. wide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mi register</a:t>
            </a:r>
            <a:r>
              <a:rPr lang="en-US" sz="2400" dirty="0"/>
              <a:t> = Declare the kinds of variables that exist in the dataset</a:t>
            </a:r>
          </a:p>
          <a:p>
            <a:pPr lvl="2"/>
            <a:r>
              <a:rPr lang="en-US" sz="2000" dirty="0"/>
              <a:t>Regular vs. imputed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mi impute</a:t>
            </a:r>
            <a:r>
              <a:rPr lang="en-US" sz="2400" dirty="0"/>
              <a:t> = Impute missing values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mi estimate</a:t>
            </a:r>
            <a:r>
              <a:rPr lang="en-US" sz="2400" dirty="0"/>
              <a:t> = Analyze imputed datasets and combine results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35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2404-0D04-FD25-37D7-A34D2C26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in Stata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F10E-DA69-7A4F-2855-55EBE832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Multiple imputation using chained equations (MICE) method</a:t>
            </a:r>
          </a:p>
          <a:p>
            <a:pPr lvl="1"/>
            <a:r>
              <a:rPr lang="en-US" sz="2400" dirty="0"/>
              <a:t>Allows arbitrary (i.e., non-monotonic) missing data patterns and selection of a different probability model for different variables</a:t>
            </a:r>
          </a:p>
          <a:p>
            <a:pPr lvl="2"/>
            <a:r>
              <a:rPr lang="en-US" sz="2000" dirty="0"/>
              <a:t>Continuous = Linear regression, censored regression, predictive mean matching (non-parametric)</a:t>
            </a:r>
          </a:p>
          <a:p>
            <a:pPr lvl="2"/>
            <a:r>
              <a:rPr lang="en-US" sz="2000" dirty="0"/>
              <a:t>Categorial = Logistic, ordered, multinomial</a:t>
            </a:r>
          </a:p>
          <a:p>
            <a:pPr lvl="2"/>
            <a:r>
              <a:rPr lang="en-US" sz="2000" dirty="0"/>
              <a:t>Count = Poisson, negative binomial</a:t>
            </a:r>
          </a:p>
          <a:p>
            <a:pPr lvl="1"/>
            <a:r>
              <a:rPr lang="en-US" sz="2400" dirty="0"/>
              <a:t>Sequential imputation, starting with the variable containing the least amount of missing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097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0FC9-5852-923F-8167-B6885445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MICE in 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307B-9E61-EA52-77A5-AF2E2F2B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Performing M.I.C.E. in Stata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mi impute chained 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model1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zvar1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zvar2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model2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zvar3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zvar4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xvar1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xvar2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xvar3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add(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rseed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/>
          </a:p>
          <a:p>
            <a:pPr lvl="1"/>
            <a:r>
              <a:rPr lang="en-US" sz="2400" dirty="0"/>
              <a:t>“</a:t>
            </a:r>
            <a:r>
              <a:rPr lang="en-US" sz="2400" dirty="0" err="1"/>
              <a:t>zvar</a:t>
            </a:r>
            <a:r>
              <a:rPr lang="en-US" sz="2400" dirty="0"/>
              <a:t>#” = Variable with missing values</a:t>
            </a:r>
          </a:p>
          <a:p>
            <a:pPr lvl="1"/>
            <a:r>
              <a:rPr lang="en-US" sz="2400" dirty="0"/>
              <a:t>“</a:t>
            </a:r>
            <a:r>
              <a:rPr lang="en-US" sz="2400" dirty="0" err="1"/>
              <a:t>xvar</a:t>
            </a:r>
            <a:r>
              <a:rPr lang="en-US" sz="2400" dirty="0"/>
              <a:t>#” = Variable with complete information</a:t>
            </a:r>
          </a:p>
          <a:p>
            <a:pPr lvl="1"/>
            <a:r>
              <a:rPr lang="en-US" sz="2400" dirty="0"/>
              <a:t>“model#” = Probability model for specified variable</a:t>
            </a:r>
          </a:p>
          <a:p>
            <a:pPr lvl="1"/>
            <a:r>
              <a:rPr lang="en-US" sz="2400" dirty="0"/>
              <a:t>“M” = Number of imputations</a:t>
            </a:r>
          </a:p>
          <a:p>
            <a:pPr lvl="1"/>
            <a:r>
              <a:rPr lang="en-US" sz="2400" dirty="0"/>
              <a:t>“num” = Seed for random number generator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85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3B35-54F5-2E33-540C-A1B2DB42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Data: NLSY97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8AD1-4E27-2496-3929-B732C9B1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3000"/>
            <a:r>
              <a:rPr lang="en-US" sz="2400" dirty="0" err="1"/>
              <a:t>bmi</a:t>
            </a:r>
            <a:r>
              <a:rPr lang="en-US" sz="2400" baseline="-25000" dirty="0" err="1"/>
              <a:t>i</a:t>
            </a:r>
            <a:r>
              <a:rPr lang="en-US" sz="2400" dirty="0"/>
              <a:t> = Body mass index</a:t>
            </a:r>
          </a:p>
          <a:p>
            <a:pPr marL="423000"/>
            <a:r>
              <a:rPr lang="en-US" sz="2400" dirty="0" err="1"/>
              <a:t>male</a:t>
            </a:r>
            <a:r>
              <a:rPr lang="en-US" sz="2400" baseline="-25000" dirty="0" err="1"/>
              <a:t>i</a:t>
            </a:r>
            <a:r>
              <a:rPr lang="en-US" sz="2400" dirty="0"/>
              <a:t> = 1 if respondent is male</a:t>
            </a:r>
          </a:p>
          <a:p>
            <a:pPr marL="423000"/>
            <a:r>
              <a:rPr lang="en-US" sz="2400" dirty="0"/>
              <a:t>white</a:t>
            </a:r>
            <a:r>
              <a:rPr lang="en-US" sz="2400" baseline="-25000" dirty="0"/>
              <a:t>i</a:t>
            </a:r>
            <a:r>
              <a:rPr lang="en-US" sz="2400" dirty="0"/>
              <a:t> = 1 if respondent is white, non-Hispanic</a:t>
            </a:r>
          </a:p>
          <a:p>
            <a:pPr marL="423000"/>
            <a:r>
              <a:rPr lang="en-US" sz="2400" dirty="0" err="1"/>
              <a:t>age</a:t>
            </a:r>
            <a:r>
              <a:rPr lang="en-US" sz="2400" baseline="-25000" dirty="0" err="1"/>
              <a:t>i</a:t>
            </a:r>
            <a:r>
              <a:rPr lang="en-US" sz="2400" dirty="0"/>
              <a:t> = Age at interview (12-18)</a:t>
            </a:r>
          </a:p>
          <a:p>
            <a:pPr marL="423000"/>
            <a:r>
              <a:rPr lang="en-US" sz="2400" dirty="0" err="1"/>
              <a:t>hh_size</a:t>
            </a:r>
            <a:r>
              <a:rPr lang="en-US" sz="2400" baseline="-25000" dirty="0" err="1"/>
              <a:t>i</a:t>
            </a:r>
            <a:r>
              <a:rPr lang="en-US" sz="2400" dirty="0"/>
              <a:t> = Household size (1-16)</a:t>
            </a:r>
          </a:p>
          <a:p>
            <a:pPr marL="423000"/>
            <a:r>
              <a:rPr lang="en-US" sz="2400" dirty="0" err="1"/>
              <a:t>health</a:t>
            </a:r>
            <a:r>
              <a:rPr lang="en-US" sz="2400" baseline="-25000" dirty="0" err="1"/>
              <a:t>i</a:t>
            </a:r>
            <a:r>
              <a:rPr lang="en-US" sz="2400" dirty="0"/>
              <a:t> = Self-report rating of health (1-5)</a:t>
            </a:r>
          </a:p>
          <a:p>
            <a:pPr marL="423000"/>
            <a:r>
              <a:rPr lang="en-US" sz="2400" dirty="0" err="1"/>
              <a:t>n_marij</a:t>
            </a:r>
            <a:r>
              <a:rPr lang="en-US" sz="2400" baseline="-25000" dirty="0" err="1"/>
              <a:t>i</a:t>
            </a:r>
            <a:r>
              <a:rPr lang="en-US" sz="2400" dirty="0"/>
              <a:t> = Number of days smoked marijuana in the last 30 days (0-30)</a:t>
            </a:r>
          </a:p>
          <a:p>
            <a:pPr marL="423000"/>
            <a:endParaRPr lang="en-US" sz="2400" dirty="0"/>
          </a:p>
          <a:p>
            <a:pPr marL="42300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22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1D50-1EA2-0FDA-802F-B8BE7B53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9996"/>
            <a:ext cx="10353762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Missingness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D532D0-88B1-F71B-F10B-8EC6688FA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065" y="1371600"/>
            <a:ext cx="9197870" cy="517640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4282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4C23-F218-CC9E-A5D8-3C6AD1C2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Little’s MCAR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B626-C484-610F-C3CA-941A6BF8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64D-EFCA-ABAD-0ED6-377F45A9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1484-461E-20C2-582E-28E6CCDF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5C43-7606-6533-2205-3F326111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3805"/>
            <a:ext cx="10353762" cy="970450"/>
          </a:xfrm>
        </p:spPr>
        <p:txBody>
          <a:bodyPr/>
          <a:lstStyle/>
          <a:p>
            <a:r>
              <a:rPr lang="en-US" dirty="0"/>
              <a:t>Complete Case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FF2B9-BC9D-C06E-5FA3-73A7C69E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08" y="1409700"/>
            <a:ext cx="9379142" cy="5144495"/>
          </a:xfrm>
          <a:prstGeom prst="rect">
            <a:avLst/>
          </a:prstGeom>
          <a:solidFill>
            <a:schemeClr val="lt1"/>
          </a:solidFill>
        </p:spPr>
      </p:pic>
    </p:spTree>
    <p:extLst>
      <p:ext uri="{BB962C8B-B14F-4D97-AF65-F5344CB8AC3E}">
        <p14:creationId xmlns:p14="http://schemas.microsoft.com/office/powerpoint/2010/main" val="213459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371E-F687-2967-A316-E7978614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5B46-C338-D1AE-C26E-13E6FFE9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big </a:t>
            </a:r>
            <a:r>
              <a:rPr lang="en-US" sz="2400" dirty="0" err="1"/>
              <a:t>ol</a:t>
            </a:r>
            <a:r>
              <a:rPr lang="en-US" sz="2400" dirty="0"/>
              <a:t>' caveat at the outset!</a:t>
            </a:r>
          </a:p>
          <a:p>
            <a:endParaRPr lang="en-US" sz="2400" dirty="0"/>
          </a:p>
          <a:p>
            <a:r>
              <a:rPr lang="en-US" sz="2400" dirty="0"/>
              <a:t>I am by no means an expert in multiple imputation, but I do have some limited experience that I will share today using a simple data set from the NLSY97.</a:t>
            </a:r>
          </a:p>
          <a:p>
            <a:endParaRPr lang="en-US" sz="2400" dirty="0"/>
          </a:p>
          <a:p>
            <a:r>
              <a:rPr lang="en-US" sz="2400" dirty="0"/>
              <a:t>Much of this is based on a lecture Robert Apel delivered when I was still a student at Rutgers (in what we call </a:t>
            </a:r>
            <a:r>
              <a:rPr lang="en-US" sz="2400" b="1" dirty="0"/>
              <a:t>the before times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He gets a good deal of the credit here, especially for </a:t>
            </a:r>
            <a:r>
              <a:rPr lang="en-US" sz="2000" b="1" dirty="0"/>
              <a:t>all of the mistakes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141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D3F5-A270-BDCF-227F-627C0F2F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409575"/>
            <a:ext cx="10353762" cy="970450"/>
          </a:xfrm>
        </p:spPr>
        <p:txBody>
          <a:bodyPr/>
          <a:lstStyle/>
          <a:p>
            <a:r>
              <a:rPr lang="en-US" dirty="0"/>
              <a:t>Setting Imputation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C71A66-8F3B-CB81-4A85-01D8C9755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1381587"/>
            <a:ext cx="7343774" cy="5066838"/>
          </a:xfrm>
          <a:prstGeom prst="rect">
            <a:avLst/>
          </a:prstGeom>
          <a:solidFill>
            <a:schemeClr val="lt1"/>
          </a:solidFill>
        </p:spPr>
      </p:pic>
    </p:spTree>
    <p:extLst>
      <p:ext uri="{BB962C8B-B14F-4D97-AF65-F5344CB8AC3E}">
        <p14:creationId xmlns:p14="http://schemas.microsoft.com/office/powerpoint/2010/main" val="57233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5489-81BF-D8DF-ECEE-4DD6601E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8600"/>
            <a:ext cx="10353762" cy="97045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Misstable</a:t>
            </a:r>
            <a:r>
              <a:rPr lang="en-US" dirty="0"/>
              <a:t> to Summarize Missingness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C5D47-1C44-0E00-F5F3-AD7B34D77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174" y="1362075"/>
            <a:ext cx="7210425" cy="511749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266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0CFD-53B6-77A2-B9B0-895451AF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0452"/>
            <a:ext cx="10353762" cy="970450"/>
          </a:xfrm>
        </p:spPr>
        <p:txBody>
          <a:bodyPr/>
          <a:lstStyle/>
          <a:p>
            <a:r>
              <a:rPr lang="en-US" dirty="0"/>
              <a:t>Running the Imputation Models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10A707-7A2E-CD50-0209-824052F86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1554342"/>
            <a:ext cx="8401050" cy="499885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111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086E-5541-521F-DA8A-D01DC500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(Better!)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BF2F-0661-3F7B-DF94-2237B170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9135"/>
            <a:ext cx="10353762" cy="4439265"/>
          </a:xfrm>
        </p:spPr>
        <p:txBody>
          <a:bodyPr>
            <a:normAutofit/>
          </a:bodyPr>
          <a:lstStyle/>
          <a:p>
            <a:r>
              <a:rPr lang="en-US" sz="2400" dirty="0"/>
              <a:t>People much smarter than me (and Bob) have written textbooks on this, so please consult those before relying strictly on what I present here. </a:t>
            </a:r>
          </a:p>
          <a:p>
            <a:pPr lvl="1"/>
            <a:r>
              <a:rPr lang="en-US" sz="2200" dirty="0"/>
              <a:t>Little and Rubin (2002), Statistical Analysis with Missing Data</a:t>
            </a:r>
          </a:p>
          <a:p>
            <a:pPr lvl="1"/>
            <a:r>
              <a:rPr lang="en-US" sz="2200" dirty="0"/>
              <a:t>Rubin (1987), Multiple Imputation for Nonresponse in Surveys</a:t>
            </a:r>
          </a:p>
          <a:p>
            <a:pPr lvl="1"/>
            <a:r>
              <a:rPr lang="en-US" sz="2200" dirty="0"/>
              <a:t>Schafer (1997), Analysis of Incomplete Multivariate Data</a:t>
            </a:r>
          </a:p>
          <a:p>
            <a:endParaRPr lang="en-US" sz="2400" dirty="0"/>
          </a:p>
          <a:p>
            <a:r>
              <a:rPr lang="en-US" sz="2400" dirty="0"/>
              <a:t>There are newer resources out there, but these are some foundational explorations on the topic of imputing missing values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93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1921-8DD4-6131-0A48-F6500A9A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Missingness:</a:t>
            </a:r>
            <a:br>
              <a:rPr lang="en-US" dirty="0"/>
            </a:br>
            <a:r>
              <a:rPr lang="en-US" dirty="0"/>
              <a:t>Missing Completely At Random (MCAR)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FF222-95B1-3C63-E3B5-4FA0C177CD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If values for a variable, Y, are missing completely at random, we assume that:</a:t>
                </a:r>
              </a:p>
              <a:p>
                <a:pPr lvl="1"/>
                <a:r>
                  <a:rPr lang="en-US" sz="2000" dirty="0"/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missing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or on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Missingness is not related to </a:t>
                </a:r>
                <a:r>
                  <a:rPr lang="en-US" sz="2000" b="1" dirty="0"/>
                  <a:t>observable</a:t>
                </a:r>
                <a:r>
                  <a:rPr lang="en-US" sz="2000" dirty="0"/>
                  <a:t> or </a:t>
                </a:r>
                <a:r>
                  <a:rPr lang="en-US" sz="2000" b="1" dirty="0"/>
                  <a:t>unobservable</a:t>
                </a:r>
                <a:r>
                  <a:rPr lang="en-US" sz="2000" dirty="0"/>
                  <a:t> values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Analysis is unbiased if you use listwise deletion (but see next slide!)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 - someone accidentally skipping a question on an online survey due to a browser glitch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FF222-95B1-3C63-E3B5-4FA0C177CD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50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08C8-6DCB-941A-6AAC-75F1CB0D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Missingness:</a:t>
            </a:r>
            <a:br>
              <a:rPr lang="en-US" dirty="0"/>
            </a:br>
            <a:r>
              <a:rPr lang="en-US" dirty="0"/>
              <a:t>Missing At Random (MAR)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05790-5644-5591-FFF1-CC570043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05781"/>
                <a:ext cx="10353762" cy="42426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values for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missing at random, we assume that:</a:t>
                </a:r>
              </a:p>
              <a:p>
                <a:pPr lvl="1"/>
                <a:r>
                  <a:rPr lang="en-US" dirty="0"/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missing </a:t>
                </a:r>
                <a:r>
                  <a:rPr lang="en-US" b="1" dirty="0"/>
                  <a:t>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0" dirty="0"/>
                  <a:t> but </a:t>
                </a:r>
                <a:r>
                  <a:rPr lang="en-US" b="1" dirty="0"/>
                  <a:t>not</a:t>
                </a:r>
                <a:r>
                  <a:rPr lang="en-US" b="0" dirty="0"/>
                  <a:t> on the </a:t>
                </a:r>
                <a:r>
                  <a:rPr lang="en-US" b="1" dirty="0"/>
                  <a:t>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Missingness depends only on </a:t>
                </a:r>
                <a:r>
                  <a:rPr lang="en-US" b="1" dirty="0"/>
                  <a:t>observable</a:t>
                </a:r>
                <a:r>
                  <a:rPr lang="en-US" dirty="0"/>
                  <a:t> information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your data are MAR, your analysis is </a:t>
                </a:r>
                <a:r>
                  <a:rPr lang="en-US" b="1" dirty="0"/>
                  <a:t>biased</a:t>
                </a:r>
                <a:r>
                  <a:rPr lang="en-US" dirty="0"/>
                  <a:t> if you </a:t>
                </a:r>
                <a:r>
                  <a:rPr lang="en-US" b="1" dirty="0"/>
                  <a:t>use listwise deletion</a:t>
                </a:r>
              </a:p>
              <a:p>
                <a:endParaRPr lang="en-US" b="1" dirty="0"/>
              </a:p>
              <a:p>
                <a:r>
                  <a:rPr lang="en-US" dirty="0"/>
                  <a:t>Example: Age is predictive of missingness </a:t>
                </a:r>
                <a:r>
                  <a:rPr lang="en-US" b="1" dirty="0"/>
                  <a:t>overall</a:t>
                </a:r>
                <a:r>
                  <a:rPr lang="en-US" dirty="0"/>
                  <a:t> but not between participants of similar ages</a:t>
                </a:r>
              </a:p>
              <a:p>
                <a:endParaRPr lang="en-US" dirty="0"/>
              </a:p>
              <a:p>
                <a:r>
                  <a:rPr lang="en-US" dirty="0"/>
                  <a:t>In practice, we often assume our data are MAR, but they probably are not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05790-5644-5591-FFF1-CC570043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05781"/>
                <a:ext cx="10353762" cy="42426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71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3E9-EECA-74CA-A89B-686DDC76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Missingness:</a:t>
            </a:r>
            <a:br>
              <a:rPr lang="en-US" dirty="0"/>
            </a:br>
            <a:r>
              <a:rPr lang="en-US" dirty="0"/>
              <a:t>Missing Not at Random (MNAR)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9B771-65DC-0C57-CBFD-A4469388B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4606"/>
                <a:ext cx="10353762" cy="37165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If values for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missing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at random, we assume that:</a:t>
                </a:r>
              </a:p>
              <a:p>
                <a:pPr lvl="1"/>
                <a:r>
                  <a:rPr lang="en-US" sz="2000" dirty="0"/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missing </a:t>
                </a:r>
                <a:r>
                  <a:rPr lang="en-US" sz="2000" b="1" dirty="0"/>
                  <a:t>depends on missing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0" dirty="0"/>
                  <a:t> even after </a:t>
                </a:r>
                <a:r>
                  <a:rPr lang="en-US" sz="2000" b="1" dirty="0"/>
                  <a:t>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Missingness is due to the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that you </a:t>
                </a:r>
                <a:r>
                  <a:rPr lang="en-US" sz="2000" b="1" dirty="0"/>
                  <a:t>do not observe</a:t>
                </a:r>
              </a:p>
              <a:p>
                <a:pPr lvl="1"/>
                <a:endParaRPr lang="en-US" sz="2000" b="1" dirty="0"/>
              </a:p>
              <a:p>
                <a:r>
                  <a:rPr lang="en-US" sz="2400" dirty="0"/>
                  <a:t>Example: </a:t>
                </a:r>
                <a:r>
                  <a:rPr lang="en-US" sz="2400" b="1" dirty="0"/>
                  <a:t>Because</a:t>
                </a:r>
                <a:r>
                  <a:rPr lang="en-US" sz="2400" dirty="0"/>
                  <a:t> someone has a higher income, they are less likely to report it on a survey (e.g., prefer not to disclose)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Imputation will not resolve MNAR</a:t>
                </a:r>
              </a:p>
              <a:p>
                <a:pPr lvl="1"/>
                <a:r>
                  <a:rPr lang="en-US" sz="2200" dirty="0"/>
                  <a:t>Need selection models, instead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9B771-65DC-0C57-CBFD-A4469388B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4606"/>
                <a:ext cx="10353762" cy="37165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9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21BE-ACFD-2E7A-F18C-F8742132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7755"/>
          </a:xfrm>
        </p:spPr>
        <p:txBody>
          <a:bodyPr/>
          <a:lstStyle/>
          <a:p>
            <a:r>
              <a:rPr lang="en-US" dirty="0"/>
              <a:t>How Do I Tell Which Definition Applies?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ADC7-712C-4BE7-2FC5-85370D9C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Little’s MCAR test</a:t>
            </a:r>
          </a:p>
          <a:p>
            <a:pPr lvl="1"/>
            <a:r>
              <a:rPr lang="en-US" dirty="0"/>
              <a:t>This can at least rule out MCAR for you, but it’s unlikely you meet that assumption anyway</a:t>
            </a:r>
          </a:p>
          <a:p>
            <a:pPr lvl="1"/>
            <a:r>
              <a:rPr lang="en-US" dirty="0"/>
              <a:t>I’ll show you how to do this in Stata momentarily (uses </a:t>
            </a:r>
            <a:r>
              <a:rPr lang="en-US" dirty="0" err="1"/>
              <a:t>mcartest</a:t>
            </a:r>
            <a:r>
              <a:rPr lang="en-US" dirty="0"/>
              <a:t> function)</a:t>
            </a:r>
          </a:p>
          <a:p>
            <a:pPr lvl="1"/>
            <a:endParaRPr lang="en-US" dirty="0"/>
          </a:p>
          <a:p>
            <a:r>
              <a:rPr lang="en-US" dirty="0"/>
              <a:t>Ruling out MAR</a:t>
            </a:r>
          </a:p>
          <a:p>
            <a:pPr lvl="1"/>
            <a:r>
              <a:rPr lang="en-US" dirty="0"/>
              <a:t>You can estimate logistic regressions</a:t>
            </a:r>
          </a:p>
          <a:p>
            <a:pPr lvl="2"/>
            <a:r>
              <a:rPr lang="en-US" dirty="0"/>
              <a:t>Need to dummy code variables with missing data (missing = 1, otherwise = 0)</a:t>
            </a:r>
          </a:p>
          <a:p>
            <a:pPr lvl="2"/>
            <a:r>
              <a:rPr lang="en-US" dirty="0"/>
              <a:t>Then, estimate models including all other predictors, rotating outcomes as needed</a:t>
            </a:r>
          </a:p>
          <a:p>
            <a:pPr lvl="1"/>
            <a:r>
              <a:rPr lang="en-US" dirty="0"/>
              <a:t>Another option is to use the </a:t>
            </a:r>
            <a:r>
              <a:rPr lang="en-US" dirty="0" err="1"/>
              <a:t>misstable</a:t>
            </a:r>
            <a:r>
              <a:rPr lang="en-US" dirty="0"/>
              <a:t> summarize/</a:t>
            </a:r>
            <a:r>
              <a:rPr lang="en-US" dirty="0" err="1"/>
              <a:t>misstable</a:t>
            </a:r>
            <a:r>
              <a:rPr lang="en-US" dirty="0"/>
              <a:t> patterns functions to visually inspect your data</a:t>
            </a:r>
          </a:p>
          <a:p>
            <a:pPr lvl="1"/>
            <a:endParaRPr lang="en-US" dirty="0"/>
          </a:p>
          <a:p>
            <a:r>
              <a:rPr lang="en-US" dirty="0"/>
              <a:t>Ruling out MNAR</a:t>
            </a:r>
          </a:p>
          <a:p>
            <a:pPr lvl="1"/>
            <a:r>
              <a:rPr lang="en-US" dirty="0"/>
              <a:t>If you figure this out, let me know. (but seriously, selection models are your best bet)</a:t>
            </a:r>
          </a:p>
          <a:p>
            <a:pPr marL="81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33BA-13A8-20A9-4AAF-5A8767FE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Approaches to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FADD-62DF-C231-A911-EA7C5DC4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17290"/>
            <a:ext cx="10353762" cy="4247536"/>
          </a:xfrm>
        </p:spPr>
        <p:txBody>
          <a:bodyPr>
            <a:normAutofit/>
          </a:bodyPr>
          <a:lstStyle/>
          <a:p>
            <a:r>
              <a:rPr lang="en-US" sz="2800" dirty="0"/>
              <a:t>Standard solutions for missing data</a:t>
            </a:r>
          </a:p>
          <a:p>
            <a:pPr lvl="1"/>
            <a:r>
              <a:rPr lang="en-US" sz="2400" dirty="0"/>
              <a:t>Listwise deletion (complete case analysis)</a:t>
            </a:r>
          </a:p>
          <a:p>
            <a:pPr lvl="1"/>
            <a:r>
              <a:rPr lang="en-US" sz="2400" dirty="0"/>
              <a:t>Mean imputation of missing values (continuous) or inclusion of separate dummy variable for missing values (categorical)</a:t>
            </a:r>
          </a:p>
          <a:p>
            <a:pPr lvl="2"/>
            <a:r>
              <a:rPr lang="en-US" sz="2000" dirty="0"/>
              <a:t>Or “zero” imputation along with dummy variable flag</a:t>
            </a:r>
          </a:p>
          <a:p>
            <a:pPr lvl="2"/>
            <a:endParaRPr lang="en-US" sz="2000" dirty="0"/>
          </a:p>
          <a:p>
            <a:r>
              <a:rPr lang="en-US" sz="2800" dirty="0"/>
              <a:t>These solutions assume that missing values are either ignorable or are known from variables with complete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331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CF32-4763-965B-5096-B1BCBA94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6C73-346E-CB03-130E-51D07ED76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“Draws” a hypothetical value for missing cases, and then performs these draws multiple times</a:t>
            </a:r>
          </a:p>
          <a:p>
            <a:pPr lvl="1"/>
            <a:r>
              <a:rPr lang="en-US" sz="2000" dirty="0"/>
              <a:t>Generates a predicted value from a regression model, and then adds a random error to this predicted value</a:t>
            </a:r>
          </a:p>
          <a:p>
            <a:pPr lvl="1"/>
            <a:r>
              <a:rPr lang="en-US" sz="2000" dirty="0"/>
              <a:t>Treats imputed value(s) as uncertain and then adjusts variance estimates accordingly</a:t>
            </a:r>
          </a:p>
          <a:p>
            <a:pPr lvl="1"/>
            <a:endParaRPr lang="en-US" sz="2000" dirty="0"/>
          </a:p>
          <a:p>
            <a:r>
              <a:rPr lang="en-US" sz="2400" dirty="0"/>
              <a:t>Uses all available information from the sample</a:t>
            </a:r>
          </a:p>
          <a:p>
            <a:pPr lvl="1"/>
            <a:r>
              <a:rPr lang="en-US" sz="2000" dirty="0"/>
              <a:t>Dependent and independent variables; past and future values; included and excluded covariates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825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85</TotalTime>
  <Words>1127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Calisto MT</vt:lpstr>
      <vt:lpstr>Cambria Math</vt:lpstr>
      <vt:lpstr>Courier New</vt:lpstr>
      <vt:lpstr>Wingdings 2</vt:lpstr>
      <vt:lpstr>Slate</vt:lpstr>
      <vt:lpstr>Multiple Imputation in Stata: A Brief Tutorial</vt:lpstr>
      <vt:lpstr>Introduction</vt:lpstr>
      <vt:lpstr>Other (Better!) Resources</vt:lpstr>
      <vt:lpstr>Defining Missingness: Missing Completely At Random (MCAR)</vt:lpstr>
      <vt:lpstr>Defining Missingness: Missing At Random (MAR)</vt:lpstr>
      <vt:lpstr>Defining Missingness: Missing Not at Random (MNAR)</vt:lpstr>
      <vt:lpstr>How Do I Tell Which Definition Applies?</vt:lpstr>
      <vt:lpstr>Typical Approaches to Missing Data</vt:lpstr>
      <vt:lpstr>Multiple Imputation Solution</vt:lpstr>
      <vt:lpstr>Steps in Multiple Imputation</vt:lpstr>
      <vt:lpstr>Multiple Imputation Mean and Variance</vt:lpstr>
      <vt:lpstr>Multiple Imputation in Stata</vt:lpstr>
      <vt:lpstr>Multiple Imputation in Stata (cont)</vt:lpstr>
      <vt:lpstr>Performing MICE in Stata</vt:lpstr>
      <vt:lpstr>Example Data: NLSY97</vt:lpstr>
      <vt:lpstr>Summary of Missingness</vt:lpstr>
      <vt:lpstr>Little’s MCAR Test</vt:lpstr>
      <vt:lpstr>Logistic Regression MAR Tests</vt:lpstr>
      <vt:lpstr>Complete Case Analysis</vt:lpstr>
      <vt:lpstr>Setting Imputation Parameters</vt:lpstr>
      <vt:lpstr>Using Misstable to Summarize Missingness</vt:lpstr>
      <vt:lpstr>Running the Imputation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DeWitt</dc:creator>
  <cp:lastModifiedBy>Samuel DeWitt</cp:lastModifiedBy>
  <cp:revision>7</cp:revision>
  <dcterms:created xsi:type="dcterms:W3CDTF">2025-04-04T18:17:33Z</dcterms:created>
  <dcterms:modified xsi:type="dcterms:W3CDTF">2025-04-04T19:42:35Z</dcterms:modified>
</cp:coreProperties>
</file>