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3" r:id="rId7"/>
    <p:sldId id="265" r:id="rId8"/>
    <p:sldId id="267" r:id="rId9"/>
    <p:sldId id="268" r:id="rId10"/>
    <p:sldId id="269" r:id="rId11"/>
    <p:sldId id="271" r:id="rId12"/>
    <p:sldId id="272" r:id="rId13"/>
    <p:sldId id="273" r:id="rId14"/>
    <p:sldId id="266" r:id="rId15"/>
    <p:sldId id="278" r:id="rId16"/>
    <p:sldId id="279" r:id="rId17"/>
    <p:sldId id="280" r:id="rId18"/>
    <p:sldId id="275" r:id="rId19"/>
    <p:sldId id="276" r:id="rId20"/>
    <p:sldId id="277" r:id="rId21"/>
    <p:sldId id="281" r:id="rId22"/>
    <p:sldId id="282" r:id="rId23"/>
    <p:sldId id="283" r:id="rId24"/>
    <p:sldId id="284" r:id="rId25"/>
    <p:sldId id="285" r:id="rId26"/>
    <p:sldId id="286" r:id="rId27"/>
    <p:sldId id="287" r:id="rId28"/>
    <p:sldId id="28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525" autoAdjust="0"/>
  </p:normalViewPr>
  <p:slideViewPr>
    <p:cSldViewPr snapToGrid="0">
      <p:cViewPr varScale="1">
        <p:scale>
          <a:sx n="93" d="100"/>
          <a:sy n="93" d="100"/>
        </p:scale>
        <p:origin x="546"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E0CC2F-E3CF-4614-A12A-5E8D34113B8F}"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2947963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E0CC2F-E3CF-4614-A12A-5E8D34113B8F}"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618515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E0CC2F-E3CF-4614-A12A-5E8D34113B8F}"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1229878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E0CC2F-E3CF-4614-A12A-5E8D34113B8F}"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11C48-4F13-4B88-A0B0-FB09BD071669}"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85423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E0CC2F-E3CF-4614-A12A-5E8D34113B8F}"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2241784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8E0CC2F-E3CF-4614-A12A-5E8D34113B8F}" type="datetimeFigureOut">
              <a:rPr lang="en-US" smtClean="0"/>
              <a:t>4/6/2025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1675466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8E0CC2F-E3CF-4614-A12A-5E8D34113B8F}" type="datetimeFigureOut">
              <a:rPr lang="en-US" smtClean="0"/>
              <a:t>4/6/2025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2946709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E0CC2F-E3CF-4614-A12A-5E8D34113B8F}"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3979706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E0CC2F-E3CF-4614-A12A-5E8D34113B8F}"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672670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E0CC2F-E3CF-4614-A12A-5E8D34113B8F}"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3361666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E0CC2F-E3CF-4614-A12A-5E8D34113B8F}"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4283464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E0CC2F-E3CF-4614-A12A-5E8D34113B8F}"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275509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E0CC2F-E3CF-4614-A12A-5E8D34113B8F}" type="datetimeFigureOut">
              <a:rPr lang="en-US" smtClean="0"/>
              <a:t>4/6/2025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3371293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E0CC2F-E3CF-4614-A12A-5E8D34113B8F}" type="datetimeFigureOut">
              <a:rPr lang="en-US" smtClean="0"/>
              <a:t>4/6/2025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2800899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E0CC2F-E3CF-4614-A12A-5E8D34113B8F}" type="datetimeFigureOut">
              <a:rPr lang="en-US" smtClean="0"/>
              <a:t>4/6/2025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3280352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E0CC2F-E3CF-4614-A12A-5E8D34113B8F}"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2637795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E0CC2F-E3CF-4614-A12A-5E8D34113B8F}"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2249056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8E0CC2F-E3CF-4614-A12A-5E8D34113B8F}" type="datetimeFigureOut">
              <a:rPr lang="en-US" smtClean="0"/>
              <a:t>4/6/2025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A411C48-4F13-4B88-A0B0-FB09BD071669}" type="slidenum">
              <a:rPr lang="en-US" smtClean="0"/>
              <a:t>‹#›</a:t>
            </a:fld>
            <a:endParaRPr lang="en-US"/>
          </a:p>
        </p:txBody>
      </p:sp>
    </p:spTree>
    <p:extLst>
      <p:ext uri="{BB962C8B-B14F-4D97-AF65-F5344CB8AC3E}">
        <p14:creationId xmlns:p14="http://schemas.microsoft.com/office/powerpoint/2010/main" val="192852084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A835-149E-E8E1-2443-A1484800380F}"/>
              </a:ext>
            </a:extLst>
          </p:cNvPr>
          <p:cNvSpPr>
            <a:spLocks noGrp="1"/>
          </p:cNvSpPr>
          <p:nvPr>
            <p:ph type="ctrTitle"/>
          </p:nvPr>
        </p:nvSpPr>
        <p:spPr/>
        <p:txBody>
          <a:bodyPr/>
          <a:lstStyle/>
          <a:p>
            <a:r>
              <a:rPr lang="en-US" dirty="0"/>
              <a:t>Multiple Imputation in Stata: A Brief Tutorial</a:t>
            </a:r>
          </a:p>
        </p:txBody>
      </p:sp>
      <p:sp>
        <p:nvSpPr>
          <p:cNvPr id="3" name="Subtitle 2">
            <a:extLst>
              <a:ext uri="{FF2B5EF4-FFF2-40B4-BE49-F238E27FC236}">
                <a16:creationId xmlns:a16="http://schemas.microsoft.com/office/drawing/2014/main" id="{8504E06C-7CF5-D84C-73D7-D9E0FC4BC151}"/>
              </a:ext>
            </a:extLst>
          </p:cNvPr>
          <p:cNvSpPr>
            <a:spLocks noGrp="1"/>
          </p:cNvSpPr>
          <p:nvPr>
            <p:ph type="subTitle" idx="1"/>
          </p:nvPr>
        </p:nvSpPr>
        <p:spPr/>
        <p:txBody>
          <a:bodyPr/>
          <a:lstStyle/>
          <a:p>
            <a:r>
              <a:rPr lang="en-US" dirty="0"/>
              <a:t>Samuel E DeWitt</a:t>
            </a:r>
          </a:p>
        </p:txBody>
      </p:sp>
    </p:spTree>
    <p:extLst>
      <p:ext uri="{BB962C8B-B14F-4D97-AF65-F5344CB8AC3E}">
        <p14:creationId xmlns:p14="http://schemas.microsoft.com/office/powerpoint/2010/main" val="83406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606A6-81BE-625E-8683-00FA96F0C06E}"/>
              </a:ext>
            </a:extLst>
          </p:cNvPr>
          <p:cNvSpPr>
            <a:spLocks noGrp="1"/>
          </p:cNvSpPr>
          <p:nvPr>
            <p:ph type="title"/>
          </p:nvPr>
        </p:nvSpPr>
        <p:spPr/>
        <p:txBody>
          <a:bodyPr/>
          <a:lstStyle/>
          <a:p>
            <a:r>
              <a:rPr lang="en-US" dirty="0"/>
              <a:t>Steps in Multiple Imputation</a:t>
            </a:r>
          </a:p>
        </p:txBody>
      </p:sp>
      <p:sp>
        <p:nvSpPr>
          <p:cNvPr id="3" name="Content Placeholder 2">
            <a:extLst>
              <a:ext uri="{FF2B5EF4-FFF2-40B4-BE49-F238E27FC236}">
                <a16:creationId xmlns:a16="http://schemas.microsoft.com/office/drawing/2014/main" id="{BAE87A46-0DEE-BC7B-FB7C-D21DC5C67A6F}"/>
              </a:ext>
            </a:extLst>
          </p:cNvPr>
          <p:cNvSpPr>
            <a:spLocks noGrp="1"/>
          </p:cNvSpPr>
          <p:nvPr>
            <p:ph idx="1"/>
          </p:nvPr>
        </p:nvSpPr>
        <p:spPr/>
        <p:txBody>
          <a:bodyPr>
            <a:normAutofit/>
          </a:bodyPr>
          <a:lstStyle/>
          <a:p>
            <a:r>
              <a:rPr lang="en-US" sz="2400" dirty="0"/>
              <a:t>1) Create m = 1,..,M copies of the original dataset in which all missing values are imputed</a:t>
            </a:r>
          </a:p>
          <a:p>
            <a:pPr lvl="1"/>
            <a:r>
              <a:rPr lang="en-US" sz="2000" dirty="0"/>
              <a:t>M = 5 at a minimum, but should be 10+ if missingness is a large problem</a:t>
            </a:r>
          </a:p>
          <a:p>
            <a:pPr lvl="1"/>
            <a:endParaRPr lang="en-US" sz="2000" dirty="0"/>
          </a:p>
          <a:p>
            <a:r>
              <a:rPr lang="en-US" sz="2400" dirty="0"/>
              <a:t>2) Apply standard regression analysis to each of the M imputed datasets</a:t>
            </a:r>
          </a:p>
          <a:p>
            <a:endParaRPr lang="en-US" sz="2400" dirty="0"/>
          </a:p>
          <a:p>
            <a:r>
              <a:rPr lang="en-US" sz="2400" dirty="0"/>
              <a:t>3) Adjust parameter estimates derived from the M analyses and draw inferences</a:t>
            </a:r>
          </a:p>
          <a:p>
            <a:endParaRPr lang="en-US" sz="2400" dirty="0"/>
          </a:p>
        </p:txBody>
      </p:sp>
    </p:spTree>
    <p:extLst>
      <p:ext uri="{BB962C8B-B14F-4D97-AF65-F5344CB8AC3E}">
        <p14:creationId xmlns:p14="http://schemas.microsoft.com/office/powerpoint/2010/main" val="1399511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FC583-97C2-461A-A712-B08CC58EC2DA}"/>
              </a:ext>
            </a:extLst>
          </p:cNvPr>
          <p:cNvSpPr>
            <a:spLocks noGrp="1"/>
          </p:cNvSpPr>
          <p:nvPr>
            <p:ph type="title"/>
          </p:nvPr>
        </p:nvSpPr>
        <p:spPr/>
        <p:txBody>
          <a:bodyPr/>
          <a:lstStyle/>
          <a:p>
            <a:r>
              <a:rPr lang="en-US" dirty="0"/>
              <a:t>Multiple Imputation in Stata</a:t>
            </a:r>
          </a:p>
        </p:txBody>
      </p:sp>
      <p:sp>
        <p:nvSpPr>
          <p:cNvPr id="3" name="Content Placeholder 2">
            <a:extLst>
              <a:ext uri="{FF2B5EF4-FFF2-40B4-BE49-F238E27FC236}">
                <a16:creationId xmlns:a16="http://schemas.microsoft.com/office/drawing/2014/main" id="{02D9D89B-5632-8298-E807-5C766B4766BE}"/>
              </a:ext>
            </a:extLst>
          </p:cNvPr>
          <p:cNvSpPr>
            <a:spLocks noGrp="1"/>
          </p:cNvSpPr>
          <p:nvPr>
            <p:ph idx="1"/>
          </p:nvPr>
        </p:nvSpPr>
        <p:spPr/>
        <p:txBody>
          <a:bodyPr>
            <a:normAutofit/>
          </a:bodyPr>
          <a:lstStyle/>
          <a:p>
            <a:r>
              <a:rPr lang="en-US" sz="2800" dirty="0"/>
              <a:t>Stata’s suite of </a:t>
            </a:r>
            <a:r>
              <a:rPr lang="en-US" sz="2800" dirty="0">
                <a:latin typeface="Courier New" pitchFamily="49" charset="0"/>
                <a:cs typeface="Courier New" pitchFamily="49" charset="0"/>
              </a:rPr>
              <a:t>mi</a:t>
            </a:r>
            <a:r>
              <a:rPr lang="en-US" sz="2800" dirty="0"/>
              <a:t> commands</a:t>
            </a:r>
          </a:p>
          <a:p>
            <a:pPr lvl="1"/>
            <a:r>
              <a:rPr lang="en-US" sz="2400" dirty="0">
                <a:latin typeface="Courier New" pitchFamily="49" charset="0"/>
                <a:cs typeface="Courier New" pitchFamily="49" charset="0"/>
              </a:rPr>
              <a:t>mi set</a:t>
            </a:r>
            <a:r>
              <a:rPr lang="en-US" sz="2400" dirty="0"/>
              <a:t> = Choose storage style for imputed data</a:t>
            </a:r>
          </a:p>
          <a:p>
            <a:pPr lvl="2"/>
            <a:r>
              <a:rPr lang="en-US" sz="2000" dirty="0"/>
              <a:t>Long vs. wide</a:t>
            </a:r>
          </a:p>
          <a:p>
            <a:pPr lvl="1"/>
            <a:r>
              <a:rPr lang="en-US" sz="2400" dirty="0">
                <a:latin typeface="Courier New" pitchFamily="49" charset="0"/>
                <a:cs typeface="Courier New" pitchFamily="49" charset="0"/>
              </a:rPr>
              <a:t>mi register</a:t>
            </a:r>
            <a:r>
              <a:rPr lang="en-US" sz="2400" dirty="0"/>
              <a:t> = Declare the kinds of variables that exist in the dataset</a:t>
            </a:r>
          </a:p>
          <a:p>
            <a:pPr lvl="2"/>
            <a:r>
              <a:rPr lang="en-US" sz="2000" dirty="0"/>
              <a:t>Regular vs. imputed</a:t>
            </a:r>
          </a:p>
          <a:p>
            <a:pPr lvl="1"/>
            <a:r>
              <a:rPr lang="en-US" sz="2400" dirty="0">
                <a:latin typeface="Courier New" pitchFamily="49" charset="0"/>
                <a:cs typeface="Courier New" pitchFamily="49" charset="0"/>
              </a:rPr>
              <a:t>mi impute</a:t>
            </a:r>
            <a:r>
              <a:rPr lang="en-US" sz="2400" dirty="0"/>
              <a:t> = Impute missing values</a:t>
            </a:r>
          </a:p>
          <a:p>
            <a:pPr lvl="1"/>
            <a:r>
              <a:rPr lang="en-US" sz="2400" dirty="0">
                <a:latin typeface="Courier New" pitchFamily="49" charset="0"/>
                <a:cs typeface="Courier New" pitchFamily="49" charset="0"/>
              </a:rPr>
              <a:t>mi estimate</a:t>
            </a:r>
            <a:r>
              <a:rPr lang="en-US" sz="2400" dirty="0"/>
              <a:t> = Analyze imputed datasets and combine results</a:t>
            </a:r>
          </a:p>
          <a:p>
            <a:endParaRPr lang="en-US" sz="2800" dirty="0"/>
          </a:p>
        </p:txBody>
      </p:sp>
    </p:spTree>
    <p:extLst>
      <p:ext uri="{BB962C8B-B14F-4D97-AF65-F5344CB8AC3E}">
        <p14:creationId xmlns:p14="http://schemas.microsoft.com/office/powerpoint/2010/main" val="1174359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2404-0D04-FD25-37D7-A34D2C26559F}"/>
              </a:ext>
            </a:extLst>
          </p:cNvPr>
          <p:cNvSpPr>
            <a:spLocks noGrp="1"/>
          </p:cNvSpPr>
          <p:nvPr>
            <p:ph type="title"/>
          </p:nvPr>
        </p:nvSpPr>
        <p:spPr/>
        <p:txBody>
          <a:bodyPr/>
          <a:lstStyle/>
          <a:p>
            <a:r>
              <a:rPr lang="en-US" dirty="0"/>
              <a:t>Multiple Imputation in Stata (</a:t>
            </a:r>
            <a:r>
              <a:rPr lang="en-US" dirty="0" err="1"/>
              <a:t>cont</a:t>
            </a:r>
            <a:r>
              <a:rPr lang="en-US" dirty="0"/>
              <a:t>)</a:t>
            </a:r>
          </a:p>
        </p:txBody>
      </p:sp>
      <p:sp>
        <p:nvSpPr>
          <p:cNvPr id="3" name="Content Placeholder 2">
            <a:extLst>
              <a:ext uri="{FF2B5EF4-FFF2-40B4-BE49-F238E27FC236}">
                <a16:creationId xmlns:a16="http://schemas.microsoft.com/office/drawing/2014/main" id="{211FF10E-DA69-7A4F-2855-55EBE832D55F}"/>
              </a:ext>
            </a:extLst>
          </p:cNvPr>
          <p:cNvSpPr>
            <a:spLocks noGrp="1"/>
          </p:cNvSpPr>
          <p:nvPr>
            <p:ph idx="1"/>
          </p:nvPr>
        </p:nvSpPr>
        <p:spPr/>
        <p:txBody>
          <a:bodyPr>
            <a:normAutofit/>
          </a:bodyPr>
          <a:lstStyle/>
          <a:p>
            <a:r>
              <a:rPr lang="en-US" sz="2800" dirty="0"/>
              <a:t>Multiple imputation using chained equations (MICE) method</a:t>
            </a:r>
          </a:p>
          <a:p>
            <a:pPr lvl="1"/>
            <a:r>
              <a:rPr lang="en-US" sz="2400" dirty="0"/>
              <a:t>Allows arbitrary (i.e., non-monotonic) missing data patterns and selection of a different probability model for different variables</a:t>
            </a:r>
          </a:p>
          <a:p>
            <a:pPr lvl="2"/>
            <a:r>
              <a:rPr lang="en-US" sz="2000" dirty="0"/>
              <a:t>Continuous = Linear regression, censored regression, predictive mean matching (non-parametric)</a:t>
            </a:r>
          </a:p>
          <a:p>
            <a:pPr lvl="2"/>
            <a:r>
              <a:rPr lang="en-US" sz="2000" dirty="0"/>
              <a:t>Categorial = Logistic, ordered, multinomial</a:t>
            </a:r>
          </a:p>
          <a:p>
            <a:pPr lvl="2"/>
            <a:r>
              <a:rPr lang="en-US" sz="2000" dirty="0"/>
              <a:t>Count = Poisson, negative binomial</a:t>
            </a:r>
          </a:p>
          <a:p>
            <a:pPr lvl="1"/>
            <a:r>
              <a:rPr lang="en-US" sz="2400" dirty="0"/>
              <a:t>Sequential imputation, starting with the variable containing the least amount of missing data</a:t>
            </a:r>
          </a:p>
          <a:p>
            <a:endParaRPr lang="en-US" sz="2800" dirty="0"/>
          </a:p>
        </p:txBody>
      </p:sp>
    </p:spTree>
    <p:extLst>
      <p:ext uri="{BB962C8B-B14F-4D97-AF65-F5344CB8AC3E}">
        <p14:creationId xmlns:p14="http://schemas.microsoft.com/office/powerpoint/2010/main" val="3750973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F0FC9-5852-923F-8167-B688544547D2}"/>
              </a:ext>
            </a:extLst>
          </p:cNvPr>
          <p:cNvSpPr>
            <a:spLocks noGrp="1"/>
          </p:cNvSpPr>
          <p:nvPr>
            <p:ph type="title"/>
          </p:nvPr>
        </p:nvSpPr>
        <p:spPr/>
        <p:txBody>
          <a:bodyPr/>
          <a:lstStyle/>
          <a:p>
            <a:r>
              <a:rPr lang="en-US" dirty="0"/>
              <a:t>Performing MICE in Stata</a:t>
            </a:r>
          </a:p>
        </p:txBody>
      </p:sp>
      <p:sp>
        <p:nvSpPr>
          <p:cNvPr id="3" name="Content Placeholder 2">
            <a:extLst>
              <a:ext uri="{FF2B5EF4-FFF2-40B4-BE49-F238E27FC236}">
                <a16:creationId xmlns:a16="http://schemas.microsoft.com/office/drawing/2014/main" id="{A6A2307B-9E61-EA52-77A5-AF2E2F2BF9BB}"/>
              </a:ext>
            </a:extLst>
          </p:cNvPr>
          <p:cNvSpPr>
            <a:spLocks noGrp="1"/>
          </p:cNvSpPr>
          <p:nvPr>
            <p:ph idx="1"/>
          </p:nvPr>
        </p:nvSpPr>
        <p:spPr/>
        <p:txBody>
          <a:bodyPr>
            <a:normAutofit/>
          </a:bodyPr>
          <a:lstStyle/>
          <a:p>
            <a:r>
              <a:rPr lang="en-US" sz="2800" dirty="0"/>
              <a:t>Performing M.I.C.E. in Stata</a:t>
            </a:r>
          </a:p>
          <a:p>
            <a:pPr marL="457200" lvl="1" indent="0">
              <a:buNone/>
            </a:pPr>
            <a:r>
              <a:rPr lang="en-US" sz="2400" dirty="0">
                <a:latin typeface="Courier New" pitchFamily="49" charset="0"/>
                <a:cs typeface="Courier New" pitchFamily="49" charset="0"/>
              </a:rPr>
              <a:t>mi impute chained (</a:t>
            </a:r>
            <a:r>
              <a:rPr lang="en-US" sz="2400" i="1" dirty="0">
                <a:latin typeface="Courier New" pitchFamily="49" charset="0"/>
                <a:cs typeface="Courier New" pitchFamily="49" charset="0"/>
              </a:rPr>
              <a:t>model1</a:t>
            </a:r>
            <a:r>
              <a:rPr lang="en-US" sz="2400" dirty="0">
                <a:latin typeface="Courier New" pitchFamily="49" charset="0"/>
                <a:cs typeface="Courier New" pitchFamily="49" charset="0"/>
              </a:rPr>
              <a:t>) </a:t>
            </a:r>
            <a:r>
              <a:rPr lang="en-US" sz="2400" i="1" dirty="0">
                <a:latin typeface="Courier New" pitchFamily="49" charset="0"/>
                <a:cs typeface="Courier New" pitchFamily="49" charset="0"/>
              </a:rPr>
              <a:t>zvar1</a:t>
            </a:r>
            <a:r>
              <a:rPr lang="en-US" sz="2400" dirty="0">
                <a:latin typeface="Courier New" pitchFamily="49" charset="0"/>
                <a:cs typeface="Courier New" pitchFamily="49" charset="0"/>
              </a:rPr>
              <a:t> </a:t>
            </a:r>
            <a:r>
              <a:rPr lang="en-US" sz="2400" i="1" dirty="0">
                <a:latin typeface="Courier New" pitchFamily="49" charset="0"/>
                <a:cs typeface="Courier New" pitchFamily="49" charset="0"/>
              </a:rPr>
              <a:t>zvar2</a:t>
            </a:r>
            <a:r>
              <a:rPr lang="en-US" sz="2400" dirty="0">
                <a:latin typeface="Courier New" pitchFamily="49" charset="0"/>
                <a:cs typeface="Courier New" pitchFamily="49" charset="0"/>
              </a:rPr>
              <a:t> (</a:t>
            </a:r>
            <a:r>
              <a:rPr lang="en-US" sz="2400" i="1" dirty="0">
                <a:latin typeface="Courier New" pitchFamily="49" charset="0"/>
                <a:cs typeface="Courier New" pitchFamily="49" charset="0"/>
              </a:rPr>
              <a:t>model2</a:t>
            </a:r>
            <a:r>
              <a:rPr lang="en-US" sz="2400" dirty="0">
                <a:latin typeface="Courier New" pitchFamily="49" charset="0"/>
                <a:cs typeface="Courier New" pitchFamily="49" charset="0"/>
              </a:rPr>
              <a:t>) </a:t>
            </a:r>
            <a:r>
              <a:rPr lang="en-US" sz="2400" i="1" dirty="0">
                <a:latin typeface="Courier New" pitchFamily="49" charset="0"/>
                <a:cs typeface="Courier New" pitchFamily="49" charset="0"/>
              </a:rPr>
              <a:t>zvar3</a:t>
            </a:r>
            <a:r>
              <a:rPr lang="en-US" sz="2400" dirty="0">
                <a:latin typeface="Courier New" pitchFamily="49" charset="0"/>
                <a:cs typeface="Courier New" pitchFamily="49" charset="0"/>
              </a:rPr>
              <a:t> </a:t>
            </a:r>
            <a:r>
              <a:rPr lang="en-US" sz="2400" i="1" dirty="0">
                <a:latin typeface="Courier New" pitchFamily="49" charset="0"/>
                <a:cs typeface="Courier New" pitchFamily="49" charset="0"/>
              </a:rPr>
              <a:t>zvar4</a:t>
            </a:r>
            <a:r>
              <a:rPr lang="en-US" sz="2400" dirty="0">
                <a:latin typeface="Courier New" pitchFamily="49" charset="0"/>
                <a:cs typeface="Courier New" pitchFamily="49" charset="0"/>
              </a:rPr>
              <a:t> = </a:t>
            </a:r>
            <a:r>
              <a:rPr lang="en-US" sz="2400" i="1" dirty="0">
                <a:latin typeface="Courier New" pitchFamily="49" charset="0"/>
                <a:cs typeface="Courier New" pitchFamily="49" charset="0"/>
              </a:rPr>
              <a:t>xvar1</a:t>
            </a:r>
            <a:r>
              <a:rPr lang="en-US" sz="2400" dirty="0">
                <a:latin typeface="Courier New" pitchFamily="49" charset="0"/>
                <a:cs typeface="Courier New" pitchFamily="49" charset="0"/>
              </a:rPr>
              <a:t> </a:t>
            </a:r>
            <a:r>
              <a:rPr lang="en-US" sz="2400" i="1" dirty="0">
                <a:latin typeface="Courier New" pitchFamily="49" charset="0"/>
                <a:cs typeface="Courier New" pitchFamily="49" charset="0"/>
              </a:rPr>
              <a:t>xvar2</a:t>
            </a:r>
            <a:r>
              <a:rPr lang="en-US" sz="2400" dirty="0">
                <a:latin typeface="Courier New" pitchFamily="49" charset="0"/>
                <a:cs typeface="Courier New" pitchFamily="49" charset="0"/>
              </a:rPr>
              <a:t> </a:t>
            </a:r>
            <a:r>
              <a:rPr lang="en-US" sz="2400" i="1" dirty="0">
                <a:latin typeface="Courier New" pitchFamily="49" charset="0"/>
                <a:cs typeface="Courier New" pitchFamily="49" charset="0"/>
              </a:rPr>
              <a:t>xvar3</a:t>
            </a:r>
            <a:r>
              <a:rPr lang="en-US" sz="2400" dirty="0">
                <a:latin typeface="Courier New" pitchFamily="49" charset="0"/>
                <a:cs typeface="Courier New" pitchFamily="49" charset="0"/>
              </a:rPr>
              <a:t>, add(</a:t>
            </a:r>
            <a:r>
              <a:rPr lang="en-US" sz="2400" i="1" dirty="0">
                <a:latin typeface="Courier New" pitchFamily="49" charset="0"/>
                <a:cs typeface="Courier New" pitchFamily="49" charset="0"/>
              </a:rPr>
              <a:t>M</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rseed</a:t>
            </a:r>
            <a:r>
              <a:rPr lang="en-US" sz="2400" dirty="0">
                <a:latin typeface="Courier New" pitchFamily="49" charset="0"/>
                <a:cs typeface="Courier New" pitchFamily="49" charset="0"/>
              </a:rPr>
              <a:t>(</a:t>
            </a:r>
            <a:r>
              <a:rPr lang="en-US" sz="2400" i="1" dirty="0">
                <a:latin typeface="Courier New" pitchFamily="49" charset="0"/>
                <a:cs typeface="Courier New" pitchFamily="49" charset="0"/>
              </a:rPr>
              <a:t>num</a:t>
            </a:r>
            <a:r>
              <a:rPr lang="en-US" sz="2400" dirty="0">
                <a:latin typeface="Courier New" pitchFamily="49" charset="0"/>
                <a:cs typeface="Courier New" pitchFamily="49" charset="0"/>
              </a:rPr>
              <a:t>)</a:t>
            </a:r>
            <a:endParaRPr lang="en-US" sz="2400" dirty="0"/>
          </a:p>
          <a:p>
            <a:pPr lvl="1"/>
            <a:r>
              <a:rPr lang="en-US" sz="2400" dirty="0"/>
              <a:t>“</a:t>
            </a:r>
            <a:r>
              <a:rPr lang="en-US" sz="2400" dirty="0" err="1"/>
              <a:t>zvar</a:t>
            </a:r>
            <a:r>
              <a:rPr lang="en-US" sz="2400" dirty="0"/>
              <a:t>#” = Variable with missing values</a:t>
            </a:r>
          </a:p>
          <a:p>
            <a:pPr lvl="1"/>
            <a:r>
              <a:rPr lang="en-US" sz="2400" dirty="0"/>
              <a:t>“</a:t>
            </a:r>
            <a:r>
              <a:rPr lang="en-US" sz="2400" dirty="0" err="1"/>
              <a:t>xvar</a:t>
            </a:r>
            <a:r>
              <a:rPr lang="en-US" sz="2400" dirty="0"/>
              <a:t>#” = Variable with complete information</a:t>
            </a:r>
          </a:p>
          <a:p>
            <a:pPr lvl="1"/>
            <a:r>
              <a:rPr lang="en-US" sz="2400" dirty="0"/>
              <a:t>“model#” = Probability model for specified variable</a:t>
            </a:r>
          </a:p>
          <a:p>
            <a:pPr lvl="1"/>
            <a:r>
              <a:rPr lang="en-US" sz="2400" dirty="0"/>
              <a:t>“M” = Number of imputations</a:t>
            </a:r>
          </a:p>
          <a:p>
            <a:pPr lvl="1"/>
            <a:r>
              <a:rPr lang="en-US" sz="2400" dirty="0"/>
              <a:t>“num” = Seed for random number generator</a:t>
            </a:r>
          </a:p>
          <a:p>
            <a:endParaRPr lang="en-US" sz="2800" dirty="0"/>
          </a:p>
        </p:txBody>
      </p:sp>
    </p:spTree>
    <p:extLst>
      <p:ext uri="{BB962C8B-B14F-4D97-AF65-F5344CB8AC3E}">
        <p14:creationId xmlns:p14="http://schemas.microsoft.com/office/powerpoint/2010/main" val="1167852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63B35-54F5-2E33-540C-A1B2DB427B24}"/>
              </a:ext>
            </a:extLst>
          </p:cNvPr>
          <p:cNvSpPr>
            <a:spLocks noGrp="1"/>
          </p:cNvSpPr>
          <p:nvPr>
            <p:ph type="title"/>
          </p:nvPr>
        </p:nvSpPr>
        <p:spPr/>
        <p:txBody>
          <a:bodyPr/>
          <a:lstStyle/>
          <a:p>
            <a:r>
              <a:rPr lang="en-US" dirty="0"/>
              <a:t>Example Data: NLSY97</a:t>
            </a:r>
          </a:p>
        </p:txBody>
      </p:sp>
      <p:sp>
        <p:nvSpPr>
          <p:cNvPr id="3" name="Content Placeholder 2">
            <a:extLst>
              <a:ext uri="{FF2B5EF4-FFF2-40B4-BE49-F238E27FC236}">
                <a16:creationId xmlns:a16="http://schemas.microsoft.com/office/drawing/2014/main" id="{C4818AD1-4E27-2496-3929-B732C9B17049}"/>
              </a:ext>
            </a:extLst>
          </p:cNvPr>
          <p:cNvSpPr>
            <a:spLocks noGrp="1"/>
          </p:cNvSpPr>
          <p:nvPr>
            <p:ph idx="1"/>
          </p:nvPr>
        </p:nvSpPr>
        <p:spPr/>
        <p:txBody>
          <a:bodyPr>
            <a:normAutofit/>
          </a:bodyPr>
          <a:lstStyle/>
          <a:p>
            <a:pPr marL="423000"/>
            <a:r>
              <a:rPr lang="en-US" sz="2400" dirty="0" err="1"/>
              <a:t>bmi</a:t>
            </a:r>
            <a:r>
              <a:rPr lang="en-US" sz="2400" baseline="-25000" dirty="0" err="1"/>
              <a:t>i</a:t>
            </a:r>
            <a:r>
              <a:rPr lang="en-US" sz="2400" dirty="0"/>
              <a:t> = Body mass index</a:t>
            </a:r>
          </a:p>
          <a:p>
            <a:pPr marL="423000"/>
            <a:r>
              <a:rPr lang="en-US" sz="2400" dirty="0" err="1"/>
              <a:t>male</a:t>
            </a:r>
            <a:r>
              <a:rPr lang="en-US" sz="2400" baseline="-25000" dirty="0" err="1"/>
              <a:t>i</a:t>
            </a:r>
            <a:r>
              <a:rPr lang="en-US" sz="2400" dirty="0"/>
              <a:t> = 1 if respondent is male</a:t>
            </a:r>
          </a:p>
          <a:p>
            <a:pPr marL="423000"/>
            <a:r>
              <a:rPr lang="en-US" sz="2400" dirty="0"/>
              <a:t>white</a:t>
            </a:r>
            <a:r>
              <a:rPr lang="en-US" sz="2400" baseline="-25000" dirty="0"/>
              <a:t>i</a:t>
            </a:r>
            <a:r>
              <a:rPr lang="en-US" sz="2400" dirty="0"/>
              <a:t> = 1 if respondent is white, non-Hispanic</a:t>
            </a:r>
          </a:p>
          <a:p>
            <a:pPr marL="423000"/>
            <a:r>
              <a:rPr lang="en-US" sz="2400" dirty="0" err="1"/>
              <a:t>age</a:t>
            </a:r>
            <a:r>
              <a:rPr lang="en-US" sz="2400" baseline="-25000" dirty="0" err="1"/>
              <a:t>i</a:t>
            </a:r>
            <a:r>
              <a:rPr lang="en-US" sz="2400" dirty="0"/>
              <a:t> = Age at interview (12-18)</a:t>
            </a:r>
          </a:p>
          <a:p>
            <a:pPr marL="423000"/>
            <a:r>
              <a:rPr lang="en-US" sz="2400" dirty="0" err="1"/>
              <a:t>hh_size</a:t>
            </a:r>
            <a:r>
              <a:rPr lang="en-US" sz="2400" baseline="-25000" dirty="0" err="1"/>
              <a:t>i</a:t>
            </a:r>
            <a:r>
              <a:rPr lang="en-US" sz="2400" dirty="0"/>
              <a:t> = Household size (1-16)</a:t>
            </a:r>
          </a:p>
          <a:p>
            <a:pPr marL="423000"/>
            <a:r>
              <a:rPr lang="en-US" sz="2400" dirty="0" err="1"/>
              <a:t>health</a:t>
            </a:r>
            <a:r>
              <a:rPr lang="en-US" sz="2400" baseline="-25000" dirty="0" err="1"/>
              <a:t>i</a:t>
            </a:r>
            <a:r>
              <a:rPr lang="en-US" sz="2400" dirty="0"/>
              <a:t> = Self-report rating of health (1 “Excellent” to 5 “Poor”)</a:t>
            </a:r>
          </a:p>
          <a:p>
            <a:pPr marL="423000"/>
            <a:r>
              <a:rPr lang="en-US" sz="2400" dirty="0" err="1"/>
              <a:t>n_marij</a:t>
            </a:r>
            <a:r>
              <a:rPr lang="en-US" sz="2400" baseline="-25000" dirty="0" err="1"/>
              <a:t>i</a:t>
            </a:r>
            <a:r>
              <a:rPr lang="en-US" sz="2400" dirty="0"/>
              <a:t> = Number of days smoked marijuana in the last 30 days (0-30)</a:t>
            </a:r>
          </a:p>
          <a:p>
            <a:pPr marL="423000"/>
            <a:endParaRPr lang="en-US" sz="2400" dirty="0"/>
          </a:p>
          <a:p>
            <a:pPr marL="423000"/>
            <a:endParaRPr lang="en-US" sz="2400" dirty="0"/>
          </a:p>
          <a:p>
            <a:endParaRPr lang="en-US" sz="2400" dirty="0"/>
          </a:p>
        </p:txBody>
      </p:sp>
    </p:spTree>
    <p:extLst>
      <p:ext uri="{BB962C8B-B14F-4D97-AF65-F5344CB8AC3E}">
        <p14:creationId xmlns:p14="http://schemas.microsoft.com/office/powerpoint/2010/main" val="3955229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61D50-1EA2-0FDA-802F-B8BE7B53F64F}"/>
              </a:ext>
            </a:extLst>
          </p:cNvPr>
          <p:cNvSpPr>
            <a:spLocks noGrp="1"/>
          </p:cNvSpPr>
          <p:nvPr>
            <p:ph type="title"/>
          </p:nvPr>
        </p:nvSpPr>
        <p:spPr>
          <a:xfrm>
            <a:off x="919119" y="309996"/>
            <a:ext cx="10353762" cy="657225"/>
          </a:xfrm>
        </p:spPr>
        <p:txBody>
          <a:bodyPr>
            <a:normAutofit fontScale="90000"/>
          </a:bodyPr>
          <a:lstStyle/>
          <a:p>
            <a:r>
              <a:rPr lang="en-US" dirty="0"/>
              <a:t>Summary of Missingness</a:t>
            </a:r>
          </a:p>
        </p:txBody>
      </p:sp>
      <p:pic>
        <p:nvPicPr>
          <p:cNvPr id="33" name="Content Placeholder 32">
            <a:extLst>
              <a:ext uri="{FF2B5EF4-FFF2-40B4-BE49-F238E27FC236}">
                <a16:creationId xmlns:a16="http://schemas.microsoft.com/office/drawing/2014/main" id="{A2F5943B-D7A1-E430-DE80-B7B46B4517EC}"/>
              </a:ext>
            </a:extLst>
          </p:cNvPr>
          <p:cNvPicPr>
            <a:picLocks noGrp="1" noChangeAspect="1"/>
          </p:cNvPicPr>
          <p:nvPr>
            <p:ph idx="1"/>
          </p:nvPr>
        </p:nvPicPr>
        <p:blipFill>
          <a:blip r:embed="rId2"/>
          <a:stretch>
            <a:fillRect/>
          </a:stretch>
        </p:blipFill>
        <p:spPr>
          <a:xfrm>
            <a:off x="1910993" y="1178351"/>
            <a:ext cx="8897420" cy="5191627"/>
          </a:xfrm>
          <a:prstGeom prst="rect">
            <a:avLst/>
          </a:prstGeom>
          <a:solidFill>
            <a:schemeClr val="tx1"/>
          </a:solidFill>
        </p:spPr>
      </p:pic>
    </p:spTree>
    <p:extLst>
      <p:ext uri="{BB962C8B-B14F-4D97-AF65-F5344CB8AC3E}">
        <p14:creationId xmlns:p14="http://schemas.microsoft.com/office/powerpoint/2010/main" val="842828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4C23-F218-CC9E-A5D8-3C6AD1C2F7CF}"/>
              </a:ext>
            </a:extLst>
          </p:cNvPr>
          <p:cNvSpPr>
            <a:spLocks noGrp="1"/>
          </p:cNvSpPr>
          <p:nvPr>
            <p:ph type="title"/>
          </p:nvPr>
        </p:nvSpPr>
        <p:spPr/>
        <p:txBody>
          <a:bodyPr/>
          <a:lstStyle/>
          <a:p>
            <a:r>
              <a:rPr lang="en-US" dirty="0"/>
              <a:t>Little’s MCAR Test</a:t>
            </a:r>
          </a:p>
        </p:txBody>
      </p:sp>
      <p:pic>
        <p:nvPicPr>
          <p:cNvPr id="5" name="Content Placeholder 4">
            <a:extLst>
              <a:ext uri="{FF2B5EF4-FFF2-40B4-BE49-F238E27FC236}">
                <a16:creationId xmlns:a16="http://schemas.microsoft.com/office/drawing/2014/main" id="{F4580E0A-6AD9-3515-D1CC-0D105552F2A1}"/>
              </a:ext>
            </a:extLst>
          </p:cNvPr>
          <p:cNvPicPr>
            <a:picLocks noGrp="1" noChangeAspect="1"/>
          </p:cNvPicPr>
          <p:nvPr>
            <p:ph idx="1"/>
          </p:nvPr>
        </p:nvPicPr>
        <p:blipFill>
          <a:blip r:embed="rId2"/>
          <a:stretch>
            <a:fillRect/>
          </a:stretch>
        </p:blipFill>
        <p:spPr>
          <a:xfrm>
            <a:off x="2756489" y="1726058"/>
            <a:ext cx="6668374" cy="3687352"/>
          </a:xfrm>
        </p:spPr>
      </p:pic>
    </p:spTree>
    <p:extLst>
      <p:ext uri="{BB962C8B-B14F-4D97-AF65-F5344CB8AC3E}">
        <p14:creationId xmlns:p14="http://schemas.microsoft.com/office/powerpoint/2010/main" val="101203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D64D-EFCA-ABAD-0ED6-377F45A9DA6F}"/>
              </a:ext>
            </a:extLst>
          </p:cNvPr>
          <p:cNvSpPr>
            <a:spLocks noGrp="1"/>
          </p:cNvSpPr>
          <p:nvPr>
            <p:ph type="title"/>
          </p:nvPr>
        </p:nvSpPr>
        <p:spPr>
          <a:xfrm>
            <a:off x="919119" y="338719"/>
            <a:ext cx="10353762" cy="684944"/>
          </a:xfrm>
        </p:spPr>
        <p:txBody>
          <a:bodyPr>
            <a:normAutofit fontScale="90000"/>
          </a:bodyPr>
          <a:lstStyle/>
          <a:p>
            <a:r>
              <a:rPr lang="en-US" dirty="0"/>
              <a:t>Logistic Regression MAR Tests</a:t>
            </a:r>
          </a:p>
        </p:txBody>
      </p:sp>
      <p:pic>
        <p:nvPicPr>
          <p:cNvPr id="11" name="Content Placeholder 10">
            <a:extLst>
              <a:ext uri="{FF2B5EF4-FFF2-40B4-BE49-F238E27FC236}">
                <a16:creationId xmlns:a16="http://schemas.microsoft.com/office/drawing/2014/main" id="{F024660E-FBC3-FD7B-5A91-053415398264}"/>
              </a:ext>
            </a:extLst>
          </p:cNvPr>
          <p:cNvPicPr>
            <a:picLocks noGrp="1" noChangeAspect="1"/>
          </p:cNvPicPr>
          <p:nvPr>
            <p:ph idx="1"/>
          </p:nvPr>
        </p:nvPicPr>
        <p:blipFill>
          <a:blip r:embed="rId2"/>
          <a:stretch>
            <a:fillRect/>
          </a:stretch>
        </p:blipFill>
        <p:spPr>
          <a:xfrm>
            <a:off x="1925791" y="1494565"/>
            <a:ext cx="8340417" cy="4937058"/>
          </a:xfrm>
        </p:spPr>
      </p:pic>
      <p:sp>
        <p:nvSpPr>
          <p:cNvPr id="12" name="Rectangle 11">
            <a:extLst>
              <a:ext uri="{FF2B5EF4-FFF2-40B4-BE49-F238E27FC236}">
                <a16:creationId xmlns:a16="http://schemas.microsoft.com/office/drawing/2014/main" id="{5E32B8C9-FADA-7787-A9E5-FFC7F36303BD}"/>
              </a:ext>
            </a:extLst>
          </p:cNvPr>
          <p:cNvSpPr/>
          <p:nvPr/>
        </p:nvSpPr>
        <p:spPr>
          <a:xfrm>
            <a:off x="6893960" y="4859676"/>
            <a:ext cx="750013" cy="123289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744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15C43-7606-6533-2205-3F326111EE9B}"/>
              </a:ext>
            </a:extLst>
          </p:cNvPr>
          <p:cNvSpPr>
            <a:spLocks noGrp="1"/>
          </p:cNvSpPr>
          <p:nvPr>
            <p:ph type="title"/>
          </p:nvPr>
        </p:nvSpPr>
        <p:spPr>
          <a:xfrm>
            <a:off x="919119" y="303805"/>
            <a:ext cx="10353762" cy="970450"/>
          </a:xfrm>
        </p:spPr>
        <p:txBody>
          <a:bodyPr/>
          <a:lstStyle/>
          <a:p>
            <a:r>
              <a:rPr lang="en-US" dirty="0"/>
              <a:t>Complete Case Analysis</a:t>
            </a:r>
          </a:p>
        </p:txBody>
      </p:sp>
      <p:pic>
        <p:nvPicPr>
          <p:cNvPr id="9" name="Content Placeholder 8">
            <a:extLst>
              <a:ext uri="{FF2B5EF4-FFF2-40B4-BE49-F238E27FC236}">
                <a16:creationId xmlns:a16="http://schemas.microsoft.com/office/drawing/2014/main" id="{03CCBB9F-0350-ACB9-6464-382890443D0D}"/>
              </a:ext>
            </a:extLst>
          </p:cNvPr>
          <p:cNvPicPr>
            <a:picLocks noGrp="1" noChangeAspect="1"/>
          </p:cNvPicPr>
          <p:nvPr>
            <p:ph idx="1"/>
          </p:nvPr>
        </p:nvPicPr>
        <p:blipFill>
          <a:blip r:embed="rId2"/>
          <a:stretch>
            <a:fillRect/>
          </a:stretch>
        </p:blipFill>
        <p:spPr>
          <a:xfrm>
            <a:off x="841053" y="1448656"/>
            <a:ext cx="10509893" cy="5024062"/>
          </a:xfrm>
        </p:spPr>
      </p:pic>
    </p:spTree>
    <p:extLst>
      <p:ext uri="{BB962C8B-B14F-4D97-AF65-F5344CB8AC3E}">
        <p14:creationId xmlns:p14="http://schemas.microsoft.com/office/powerpoint/2010/main" val="2134590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D3F5-A270-BDCF-227F-627C0F2F500F}"/>
              </a:ext>
            </a:extLst>
          </p:cNvPr>
          <p:cNvSpPr>
            <a:spLocks noGrp="1"/>
          </p:cNvSpPr>
          <p:nvPr>
            <p:ph type="title"/>
          </p:nvPr>
        </p:nvSpPr>
        <p:spPr>
          <a:xfrm>
            <a:off x="919119" y="183544"/>
            <a:ext cx="10353762" cy="970450"/>
          </a:xfrm>
        </p:spPr>
        <p:txBody>
          <a:bodyPr/>
          <a:lstStyle/>
          <a:p>
            <a:r>
              <a:rPr lang="en-US" dirty="0"/>
              <a:t>Setting Imputation Parameters</a:t>
            </a:r>
          </a:p>
        </p:txBody>
      </p:sp>
      <p:pic>
        <p:nvPicPr>
          <p:cNvPr id="6" name="Content Placeholder 5">
            <a:extLst>
              <a:ext uri="{FF2B5EF4-FFF2-40B4-BE49-F238E27FC236}">
                <a16:creationId xmlns:a16="http://schemas.microsoft.com/office/drawing/2014/main" id="{2B701210-14D0-E114-F6F8-762188D066BD}"/>
              </a:ext>
            </a:extLst>
          </p:cNvPr>
          <p:cNvPicPr>
            <a:picLocks noGrp="1" noChangeAspect="1"/>
          </p:cNvPicPr>
          <p:nvPr>
            <p:ph idx="1"/>
          </p:nvPr>
        </p:nvPicPr>
        <p:blipFill>
          <a:blip r:embed="rId2"/>
          <a:stretch>
            <a:fillRect/>
          </a:stretch>
        </p:blipFill>
        <p:spPr>
          <a:xfrm>
            <a:off x="2517924" y="1153994"/>
            <a:ext cx="7156152" cy="5294431"/>
          </a:xfrm>
          <a:prstGeom prst="rect">
            <a:avLst/>
          </a:prstGeom>
          <a:solidFill>
            <a:schemeClr val="lt1"/>
          </a:solidFill>
        </p:spPr>
      </p:pic>
    </p:spTree>
    <p:extLst>
      <p:ext uri="{BB962C8B-B14F-4D97-AF65-F5344CB8AC3E}">
        <p14:creationId xmlns:p14="http://schemas.microsoft.com/office/powerpoint/2010/main" val="572338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371E-F687-2967-A316-E79786142B5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7765B46-C338-D1AE-C26E-13E6FFE9BCE5}"/>
              </a:ext>
            </a:extLst>
          </p:cNvPr>
          <p:cNvSpPr>
            <a:spLocks noGrp="1"/>
          </p:cNvSpPr>
          <p:nvPr>
            <p:ph idx="1"/>
          </p:nvPr>
        </p:nvSpPr>
        <p:spPr/>
        <p:txBody>
          <a:bodyPr>
            <a:normAutofit/>
          </a:bodyPr>
          <a:lstStyle/>
          <a:p>
            <a:r>
              <a:rPr lang="en-US" sz="2400" dirty="0"/>
              <a:t>A big </a:t>
            </a:r>
            <a:r>
              <a:rPr lang="en-US" sz="2400" dirty="0" err="1"/>
              <a:t>ol</a:t>
            </a:r>
            <a:r>
              <a:rPr lang="en-US" sz="2400" dirty="0"/>
              <a:t>' caveat at the outset!</a:t>
            </a:r>
          </a:p>
          <a:p>
            <a:endParaRPr lang="en-US" sz="2400" dirty="0"/>
          </a:p>
          <a:p>
            <a:r>
              <a:rPr lang="en-US" sz="2400" dirty="0"/>
              <a:t>I am by no means an expert in multiple imputation, but I do have some limited experience that I will share today using a simple data set from the NLSY97.</a:t>
            </a:r>
          </a:p>
          <a:p>
            <a:endParaRPr lang="en-US" sz="2400" dirty="0"/>
          </a:p>
          <a:p>
            <a:r>
              <a:rPr lang="en-US" sz="2400" dirty="0"/>
              <a:t>Much of this is based on a lecture Robert Apel delivered when I was still a student at Rutgers (in what we call </a:t>
            </a:r>
            <a:r>
              <a:rPr lang="en-US" sz="2400" b="1" dirty="0"/>
              <a:t>the before times</a:t>
            </a:r>
            <a:r>
              <a:rPr lang="en-US" sz="2400" dirty="0"/>
              <a:t>)</a:t>
            </a:r>
          </a:p>
          <a:p>
            <a:pPr lvl="1"/>
            <a:r>
              <a:rPr lang="en-US" sz="2000" dirty="0"/>
              <a:t>He gets a good deal of the credit here, especially for </a:t>
            </a:r>
            <a:r>
              <a:rPr lang="en-US" sz="2000" b="1" dirty="0"/>
              <a:t>all of the mistakes</a:t>
            </a:r>
            <a:r>
              <a:rPr lang="en-US" sz="2000" dirty="0"/>
              <a:t>.</a:t>
            </a:r>
          </a:p>
        </p:txBody>
      </p:sp>
    </p:spTree>
    <p:extLst>
      <p:ext uri="{BB962C8B-B14F-4D97-AF65-F5344CB8AC3E}">
        <p14:creationId xmlns:p14="http://schemas.microsoft.com/office/powerpoint/2010/main" val="2795141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5489-81BF-D8DF-ECEE-4DD6601EDC19}"/>
              </a:ext>
            </a:extLst>
          </p:cNvPr>
          <p:cNvSpPr>
            <a:spLocks noGrp="1"/>
          </p:cNvSpPr>
          <p:nvPr>
            <p:ph type="title"/>
          </p:nvPr>
        </p:nvSpPr>
        <p:spPr>
          <a:xfrm>
            <a:off x="919119" y="228600"/>
            <a:ext cx="10353762" cy="970450"/>
          </a:xfrm>
        </p:spPr>
        <p:txBody>
          <a:bodyPr/>
          <a:lstStyle/>
          <a:p>
            <a:r>
              <a:rPr lang="en-US" dirty="0"/>
              <a:t>Using </a:t>
            </a:r>
            <a:r>
              <a:rPr lang="en-US" dirty="0" err="1"/>
              <a:t>Misstable</a:t>
            </a:r>
            <a:r>
              <a:rPr lang="en-US" dirty="0"/>
              <a:t> to Summarize Missingness</a:t>
            </a:r>
          </a:p>
        </p:txBody>
      </p:sp>
      <p:pic>
        <p:nvPicPr>
          <p:cNvPr id="5" name="Content Placeholder 4">
            <a:extLst>
              <a:ext uri="{FF2B5EF4-FFF2-40B4-BE49-F238E27FC236}">
                <a16:creationId xmlns:a16="http://schemas.microsoft.com/office/drawing/2014/main" id="{FDEC5D47-1C44-0E00-F5F3-AD7B34D776DE}"/>
              </a:ext>
            </a:extLst>
          </p:cNvPr>
          <p:cNvPicPr>
            <a:picLocks noGrp="1" noChangeAspect="1"/>
          </p:cNvPicPr>
          <p:nvPr>
            <p:ph idx="1"/>
          </p:nvPr>
        </p:nvPicPr>
        <p:blipFill>
          <a:blip r:embed="rId2"/>
          <a:stretch>
            <a:fillRect/>
          </a:stretch>
        </p:blipFill>
        <p:spPr>
          <a:xfrm>
            <a:off x="2543174" y="1362075"/>
            <a:ext cx="7210425" cy="5117494"/>
          </a:xfrm>
          <a:prstGeom prst="rect">
            <a:avLst/>
          </a:prstGeom>
          <a:solidFill>
            <a:schemeClr val="tx1"/>
          </a:solidFill>
        </p:spPr>
      </p:pic>
    </p:spTree>
    <p:extLst>
      <p:ext uri="{BB962C8B-B14F-4D97-AF65-F5344CB8AC3E}">
        <p14:creationId xmlns:p14="http://schemas.microsoft.com/office/powerpoint/2010/main" val="92661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0CFD-53B6-77A2-B9B0-895451AF9A12}"/>
              </a:ext>
            </a:extLst>
          </p:cNvPr>
          <p:cNvSpPr>
            <a:spLocks noGrp="1"/>
          </p:cNvSpPr>
          <p:nvPr>
            <p:ph type="title"/>
          </p:nvPr>
        </p:nvSpPr>
        <p:spPr>
          <a:xfrm>
            <a:off x="919119" y="210452"/>
            <a:ext cx="10353762" cy="847786"/>
          </a:xfrm>
        </p:spPr>
        <p:txBody>
          <a:bodyPr/>
          <a:lstStyle/>
          <a:p>
            <a:r>
              <a:rPr lang="en-US" dirty="0"/>
              <a:t>Running the Imputation Models</a:t>
            </a:r>
          </a:p>
        </p:txBody>
      </p:sp>
      <p:pic>
        <p:nvPicPr>
          <p:cNvPr id="5" name="Content Placeholder 4">
            <a:extLst>
              <a:ext uri="{FF2B5EF4-FFF2-40B4-BE49-F238E27FC236}">
                <a16:creationId xmlns:a16="http://schemas.microsoft.com/office/drawing/2014/main" id="{B3D9AD6C-28B0-0E19-2756-F714041C7EC0}"/>
              </a:ext>
            </a:extLst>
          </p:cNvPr>
          <p:cNvPicPr>
            <a:picLocks noGrp="1" noChangeAspect="1"/>
          </p:cNvPicPr>
          <p:nvPr>
            <p:ph idx="1"/>
          </p:nvPr>
        </p:nvPicPr>
        <p:blipFill>
          <a:blip r:embed="rId2"/>
          <a:stretch>
            <a:fillRect/>
          </a:stretch>
        </p:blipFill>
        <p:spPr>
          <a:xfrm>
            <a:off x="2844524" y="1180902"/>
            <a:ext cx="6502952" cy="5312365"/>
          </a:xfrm>
          <a:prstGeom prst="rect">
            <a:avLst/>
          </a:prstGeom>
          <a:solidFill>
            <a:schemeClr val="tx1"/>
          </a:solidFill>
        </p:spPr>
      </p:pic>
    </p:spTree>
    <p:extLst>
      <p:ext uri="{BB962C8B-B14F-4D97-AF65-F5344CB8AC3E}">
        <p14:creationId xmlns:p14="http://schemas.microsoft.com/office/powerpoint/2010/main" val="4111156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B7AFE-4BD9-80F3-82E9-D8D3020B83D0}"/>
              </a:ext>
            </a:extLst>
          </p:cNvPr>
          <p:cNvSpPr>
            <a:spLocks noGrp="1"/>
          </p:cNvSpPr>
          <p:nvPr>
            <p:ph type="title"/>
          </p:nvPr>
        </p:nvSpPr>
        <p:spPr>
          <a:xfrm>
            <a:off x="913795" y="289389"/>
            <a:ext cx="10353762" cy="777411"/>
          </a:xfrm>
        </p:spPr>
        <p:txBody>
          <a:bodyPr/>
          <a:lstStyle/>
          <a:p>
            <a:r>
              <a:rPr lang="en-US" dirty="0"/>
              <a:t>How Are the Different Data Sets Stored?</a:t>
            </a:r>
          </a:p>
        </p:txBody>
      </p:sp>
      <p:pic>
        <p:nvPicPr>
          <p:cNvPr id="4" name="Content Placeholder 3">
            <a:extLst>
              <a:ext uri="{FF2B5EF4-FFF2-40B4-BE49-F238E27FC236}">
                <a16:creationId xmlns:a16="http://schemas.microsoft.com/office/drawing/2014/main" id="{7DCA7868-D787-0029-8145-53D3C2BCE285}"/>
              </a:ext>
            </a:extLst>
          </p:cNvPr>
          <p:cNvPicPr>
            <a:picLocks noGrp="1" noChangeAspect="1"/>
          </p:cNvPicPr>
          <p:nvPr>
            <p:ph idx="1"/>
          </p:nvPr>
        </p:nvPicPr>
        <p:blipFill>
          <a:blip r:embed="rId2"/>
          <a:stretch>
            <a:fillRect/>
          </a:stretch>
        </p:blipFill>
        <p:spPr>
          <a:xfrm>
            <a:off x="1515120" y="1510301"/>
            <a:ext cx="9161760" cy="4564555"/>
          </a:xfrm>
          <a:prstGeom prst="rect">
            <a:avLst/>
          </a:prstGeom>
          <a:solidFill>
            <a:schemeClr val="tx1"/>
          </a:solidFill>
        </p:spPr>
      </p:pic>
    </p:spTree>
    <p:extLst>
      <p:ext uri="{BB962C8B-B14F-4D97-AF65-F5344CB8AC3E}">
        <p14:creationId xmlns:p14="http://schemas.microsoft.com/office/powerpoint/2010/main" val="2336951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9529A-5B04-1246-CFD4-05FD5406F847}"/>
              </a:ext>
            </a:extLst>
          </p:cNvPr>
          <p:cNvSpPr>
            <a:spLocks noGrp="1"/>
          </p:cNvSpPr>
          <p:nvPr>
            <p:ph type="title"/>
          </p:nvPr>
        </p:nvSpPr>
        <p:spPr>
          <a:xfrm>
            <a:off x="919119" y="371876"/>
            <a:ext cx="10353762" cy="970450"/>
          </a:xfrm>
        </p:spPr>
        <p:txBody>
          <a:bodyPr>
            <a:normAutofit fontScale="90000"/>
          </a:bodyPr>
          <a:lstStyle/>
          <a:p>
            <a:r>
              <a:rPr lang="en-US" dirty="0"/>
              <a:t>Inspecting the Health Variable </a:t>
            </a:r>
            <a:br>
              <a:rPr lang="en-US" dirty="0"/>
            </a:br>
            <a:r>
              <a:rPr lang="en-US" dirty="0"/>
              <a:t>Across Imputed Data Sets</a:t>
            </a:r>
          </a:p>
        </p:txBody>
      </p:sp>
      <p:pic>
        <p:nvPicPr>
          <p:cNvPr id="5" name="Content Placeholder 4">
            <a:extLst>
              <a:ext uri="{FF2B5EF4-FFF2-40B4-BE49-F238E27FC236}">
                <a16:creationId xmlns:a16="http://schemas.microsoft.com/office/drawing/2014/main" id="{E7C79864-A3C6-1DB2-5605-2D95044503AF}"/>
              </a:ext>
            </a:extLst>
          </p:cNvPr>
          <p:cNvPicPr>
            <a:picLocks noGrp="1" noChangeAspect="1"/>
          </p:cNvPicPr>
          <p:nvPr>
            <p:ph idx="1"/>
          </p:nvPr>
        </p:nvPicPr>
        <p:blipFill>
          <a:blip r:embed="rId2"/>
          <a:stretch>
            <a:fillRect/>
          </a:stretch>
        </p:blipFill>
        <p:spPr>
          <a:xfrm>
            <a:off x="2342509" y="1521079"/>
            <a:ext cx="7294652" cy="4439226"/>
          </a:xfrm>
        </p:spPr>
      </p:pic>
      <p:grpSp>
        <p:nvGrpSpPr>
          <p:cNvPr id="6" name="Group 5">
            <a:extLst>
              <a:ext uri="{FF2B5EF4-FFF2-40B4-BE49-F238E27FC236}">
                <a16:creationId xmlns:a16="http://schemas.microsoft.com/office/drawing/2014/main" id="{5EE34B96-BAE0-3A9C-5953-EDC858206373}"/>
              </a:ext>
            </a:extLst>
          </p:cNvPr>
          <p:cNvGrpSpPr/>
          <p:nvPr/>
        </p:nvGrpSpPr>
        <p:grpSpPr>
          <a:xfrm>
            <a:off x="2940613" y="5621751"/>
            <a:ext cx="6822499" cy="864373"/>
            <a:chOff x="1037409" y="5486445"/>
            <a:chExt cx="7501002" cy="864373"/>
          </a:xfrm>
        </p:grpSpPr>
        <p:sp>
          <p:nvSpPr>
            <p:cNvPr id="7" name="Rectangle 6">
              <a:extLst>
                <a:ext uri="{FF2B5EF4-FFF2-40B4-BE49-F238E27FC236}">
                  <a16:creationId xmlns:a16="http://schemas.microsoft.com/office/drawing/2014/main" id="{0523CBC2-84A3-A07E-DFEB-F4C9CB046936}"/>
                </a:ext>
              </a:extLst>
            </p:cNvPr>
            <p:cNvSpPr/>
            <p:nvPr/>
          </p:nvSpPr>
          <p:spPr>
            <a:xfrm>
              <a:off x="1793631" y="5486445"/>
              <a:ext cx="762000" cy="338554"/>
            </a:xfrm>
            <a:prstGeom prst="rect">
              <a:avLst/>
            </a:prstGeom>
            <a:noFill/>
            <a:ln w="3492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01BF4AEB-697F-39EE-AA6B-071A28F5BB04}"/>
                </a:ext>
              </a:extLst>
            </p:cNvPr>
            <p:cNvSpPr/>
            <p:nvPr/>
          </p:nvSpPr>
          <p:spPr>
            <a:xfrm>
              <a:off x="2831040" y="5489440"/>
              <a:ext cx="4551870" cy="335559"/>
            </a:xfrm>
            <a:prstGeom prst="rect">
              <a:avLst/>
            </a:prstGeom>
            <a:noFill/>
            <a:ln w="3492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4FD3D8B0-8FA7-F9B8-D5B7-3B976A1694DE}"/>
                </a:ext>
              </a:extLst>
            </p:cNvPr>
            <p:cNvSpPr txBox="1"/>
            <p:nvPr/>
          </p:nvSpPr>
          <p:spPr>
            <a:xfrm>
              <a:off x="1037409" y="6012264"/>
              <a:ext cx="1793631" cy="338554"/>
            </a:xfrm>
            <a:prstGeom prst="rect">
              <a:avLst/>
            </a:prstGeom>
            <a:ln w="34925">
              <a:solidFill>
                <a:srgbClr val="0070C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Original dataset</a:t>
              </a:r>
            </a:p>
          </p:txBody>
        </p:sp>
        <p:sp>
          <p:nvSpPr>
            <p:cNvPr id="10" name="TextBox 9">
              <a:extLst>
                <a:ext uri="{FF2B5EF4-FFF2-40B4-BE49-F238E27FC236}">
                  <a16:creationId xmlns:a16="http://schemas.microsoft.com/office/drawing/2014/main" id="{2BC72A18-9089-B29F-E027-070AA36936CE}"/>
                </a:ext>
              </a:extLst>
            </p:cNvPr>
            <p:cNvSpPr txBox="1"/>
            <p:nvPr/>
          </p:nvSpPr>
          <p:spPr>
            <a:xfrm>
              <a:off x="2936630" y="6012001"/>
              <a:ext cx="5601781" cy="338554"/>
            </a:xfrm>
            <a:prstGeom prst="rect">
              <a:avLst/>
            </a:prstGeom>
            <a:ln w="34925">
              <a:solidFill>
                <a:srgbClr val="0070C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Imputed datasets with which analysis will be performed</a:t>
              </a:r>
            </a:p>
          </p:txBody>
        </p:sp>
        <p:cxnSp>
          <p:nvCxnSpPr>
            <p:cNvPr id="11" name="Straight Arrow Connector 10">
              <a:extLst>
                <a:ext uri="{FF2B5EF4-FFF2-40B4-BE49-F238E27FC236}">
                  <a16:creationId xmlns:a16="http://schemas.microsoft.com/office/drawing/2014/main" id="{7E5E2FC3-95F7-037B-E86E-2CA05A1D5F35}"/>
                </a:ext>
              </a:extLst>
            </p:cNvPr>
            <p:cNvCxnSpPr>
              <a:cxnSpLocks/>
              <a:endCxn id="7" idx="2"/>
            </p:cNvCxnSpPr>
            <p:nvPr/>
          </p:nvCxnSpPr>
          <p:spPr>
            <a:xfrm flipV="1">
              <a:off x="2174631" y="5824999"/>
              <a:ext cx="0" cy="187002"/>
            </a:xfrm>
            <a:prstGeom prst="straightConnector1">
              <a:avLst/>
            </a:prstGeom>
            <a:ln w="34925">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FFBA32-4FF9-B56C-9A78-E8ED437BA87A}"/>
                </a:ext>
              </a:extLst>
            </p:cNvPr>
            <p:cNvCxnSpPr>
              <a:cxnSpLocks/>
              <a:endCxn id="8" idx="2"/>
            </p:cNvCxnSpPr>
            <p:nvPr/>
          </p:nvCxnSpPr>
          <p:spPr>
            <a:xfrm flipV="1">
              <a:off x="5106975" y="5824999"/>
              <a:ext cx="1" cy="187002"/>
            </a:xfrm>
            <a:prstGeom prst="straightConnector1">
              <a:avLst/>
            </a:prstGeom>
            <a:ln w="34925">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60373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02BAA-5DA2-F8E3-AEED-EB9C4D4B5B0E}"/>
              </a:ext>
            </a:extLst>
          </p:cNvPr>
          <p:cNvSpPr>
            <a:spLocks noGrp="1"/>
          </p:cNvSpPr>
          <p:nvPr>
            <p:ph type="title"/>
          </p:nvPr>
        </p:nvSpPr>
        <p:spPr>
          <a:xfrm>
            <a:off x="919119" y="107702"/>
            <a:ext cx="10353762" cy="847795"/>
          </a:xfrm>
        </p:spPr>
        <p:txBody>
          <a:bodyPr/>
          <a:lstStyle/>
          <a:p>
            <a:r>
              <a:rPr lang="en-US" dirty="0"/>
              <a:t>Distributions of Imputed BMI Values</a:t>
            </a:r>
          </a:p>
        </p:txBody>
      </p:sp>
      <p:pic>
        <p:nvPicPr>
          <p:cNvPr id="5" name="Content Placeholder 4">
            <a:extLst>
              <a:ext uri="{FF2B5EF4-FFF2-40B4-BE49-F238E27FC236}">
                <a16:creationId xmlns:a16="http://schemas.microsoft.com/office/drawing/2014/main" id="{4B029E2B-A733-C507-8D3A-A4ABE79083D2}"/>
              </a:ext>
            </a:extLst>
          </p:cNvPr>
          <p:cNvPicPr>
            <a:picLocks noGrp="1" noChangeAspect="1"/>
          </p:cNvPicPr>
          <p:nvPr>
            <p:ph idx="1"/>
          </p:nvPr>
        </p:nvPicPr>
        <p:blipFill>
          <a:blip r:embed="rId2"/>
          <a:stretch>
            <a:fillRect/>
          </a:stretch>
        </p:blipFill>
        <p:spPr>
          <a:xfrm>
            <a:off x="2859640" y="955497"/>
            <a:ext cx="6472720" cy="3945276"/>
          </a:xfrm>
        </p:spPr>
      </p:pic>
      <p:sp>
        <p:nvSpPr>
          <p:cNvPr id="6" name="TextBox 5">
            <a:extLst>
              <a:ext uri="{FF2B5EF4-FFF2-40B4-BE49-F238E27FC236}">
                <a16:creationId xmlns:a16="http://schemas.microsoft.com/office/drawing/2014/main" id="{B7E133EC-38DB-334A-4BEE-CC94E8A35829}"/>
              </a:ext>
            </a:extLst>
          </p:cNvPr>
          <p:cNvSpPr txBox="1"/>
          <p:nvPr/>
        </p:nvSpPr>
        <p:spPr>
          <a:xfrm>
            <a:off x="2859640" y="4718973"/>
            <a:ext cx="6376827" cy="2031325"/>
          </a:xfrm>
          <a:prstGeom prst="rect">
            <a:avLst/>
          </a:prstGeom>
          <a:noFill/>
        </p:spPr>
        <p:txBody>
          <a:bodyPr wrap="square" rtlCol="0">
            <a:spAutoFit/>
          </a:bodyPr>
          <a:lstStyle/>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twoway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kdensity</a:t>
            </a:r>
            <a:r>
              <a:rPr lang="en-US" sz="1400" dirty="0">
                <a:latin typeface="Courier New" panose="02070309020205020404" pitchFamily="49" charset="0"/>
                <a:cs typeface="Courier New" panose="02070309020205020404" pitchFamily="49" charset="0"/>
              </a:rPr>
              <a:t> bmi1 if bmi1&gt;15 &amp; bmi1&lt;35 &amp; _</a:t>
            </a:r>
            <a:r>
              <a:rPr lang="en-US" sz="1400" dirty="0" err="1">
                <a:latin typeface="Courier New" panose="02070309020205020404" pitchFamily="49" charset="0"/>
                <a:cs typeface="Courier New" panose="02070309020205020404" pitchFamily="49" charset="0"/>
              </a:rPr>
              <a:t>mi_m</a:t>
            </a:r>
            <a:r>
              <a:rPr lang="en-US" sz="1400" dirty="0">
                <a:latin typeface="Courier New" panose="02070309020205020404" pitchFamily="49" charset="0"/>
                <a:cs typeface="Courier New" panose="02070309020205020404" pitchFamily="49" charset="0"/>
              </a:rPr>
              <a:t>==1) ///</a:t>
            </a:r>
          </a:p>
          <a:p>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kdensity</a:t>
            </a:r>
            <a:r>
              <a:rPr lang="en-US" sz="1400" dirty="0">
                <a:latin typeface="Courier New" panose="02070309020205020404" pitchFamily="49" charset="0"/>
                <a:cs typeface="Courier New" panose="02070309020205020404" pitchFamily="49" charset="0"/>
              </a:rPr>
              <a:t> bmi1 if bmi1&gt;15 &amp; bmi1&lt;35 &amp; _</a:t>
            </a:r>
            <a:r>
              <a:rPr lang="en-US" sz="1400" dirty="0" err="1">
                <a:latin typeface="Courier New" panose="02070309020205020404" pitchFamily="49" charset="0"/>
                <a:cs typeface="Courier New" panose="02070309020205020404" pitchFamily="49" charset="0"/>
              </a:rPr>
              <a:t>mi_m</a:t>
            </a:r>
            <a:r>
              <a:rPr lang="en-US" sz="1400" dirty="0">
                <a:latin typeface="Courier New" panose="02070309020205020404" pitchFamily="49" charset="0"/>
                <a:cs typeface="Courier New" panose="02070309020205020404" pitchFamily="49" charset="0"/>
              </a:rPr>
              <a:t>==2) ///</a:t>
            </a:r>
          </a:p>
          <a:p>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kdensity</a:t>
            </a:r>
            <a:r>
              <a:rPr lang="en-US" sz="1400" dirty="0">
                <a:latin typeface="Courier New" panose="02070309020205020404" pitchFamily="49" charset="0"/>
                <a:cs typeface="Courier New" panose="02070309020205020404" pitchFamily="49" charset="0"/>
              </a:rPr>
              <a:t> bmi1 if bmi1&gt;15 &amp; bmi1&lt;35 &amp; _</a:t>
            </a:r>
            <a:r>
              <a:rPr lang="en-US" sz="1400" dirty="0" err="1">
                <a:latin typeface="Courier New" panose="02070309020205020404" pitchFamily="49" charset="0"/>
                <a:cs typeface="Courier New" panose="02070309020205020404" pitchFamily="49" charset="0"/>
              </a:rPr>
              <a:t>mi_m</a:t>
            </a:r>
            <a:r>
              <a:rPr lang="en-US" sz="1400" dirty="0">
                <a:latin typeface="Courier New" panose="02070309020205020404" pitchFamily="49" charset="0"/>
                <a:cs typeface="Courier New" panose="02070309020205020404" pitchFamily="49" charset="0"/>
              </a:rPr>
              <a:t>==3) ///</a:t>
            </a:r>
          </a:p>
          <a:p>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kdensity</a:t>
            </a:r>
            <a:r>
              <a:rPr lang="en-US" sz="1400" dirty="0">
                <a:latin typeface="Courier New" panose="02070309020205020404" pitchFamily="49" charset="0"/>
                <a:cs typeface="Courier New" panose="02070309020205020404" pitchFamily="49" charset="0"/>
              </a:rPr>
              <a:t> bmi1 if bmi1&gt;15 &amp; bmi1&lt;35 &amp; _</a:t>
            </a:r>
            <a:r>
              <a:rPr lang="en-US" sz="1400" dirty="0" err="1">
                <a:latin typeface="Courier New" panose="02070309020205020404" pitchFamily="49" charset="0"/>
                <a:cs typeface="Courier New" panose="02070309020205020404" pitchFamily="49" charset="0"/>
              </a:rPr>
              <a:t>mi_m</a:t>
            </a:r>
            <a:r>
              <a:rPr lang="en-US" sz="1400" dirty="0">
                <a:latin typeface="Courier New" panose="02070309020205020404" pitchFamily="49" charset="0"/>
                <a:cs typeface="Courier New" panose="02070309020205020404" pitchFamily="49" charset="0"/>
              </a:rPr>
              <a:t>==4) ///</a:t>
            </a:r>
          </a:p>
          <a:p>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kdensity</a:t>
            </a:r>
            <a:r>
              <a:rPr lang="en-US" sz="1400" dirty="0">
                <a:latin typeface="Courier New" panose="02070309020205020404" pitchFamily="49" charset="0"/>
                <a:cs typeface="Courier New" panose="02070309020205020404" pitchFamily="49" charset="0"/>
              </a:rPr>
              <a:t> bmi1 if bmi1&gt;15 &amp; bmi1&lt;35 &amp; _</a:t>
            </a:r>
            <a:r>
              <a:rPr lang="en-US" sz="1400" dirty="0" err="1">
                <a:latin typeface="Courier New" panose="02070309020205020404" pitchFamily="49" charset="0"/>
                <a:cs typeface="Courier New" panose="02070309020205020404" pitchFamily="49" charset="0"/>
              </a:rPr>
              <a:t>mi_m</a:t>
            </a:r>
            <a:r>
              <a:rPr lang="en-US" sz="1400" dirty="0">
                <a:latin typeface="Courier New" panose="02070309020205020404" pitchFamily="49" charset="0"/>
                <a:cs typeface="Courier New" panose="02070309020205020404" pitchFamily="49" charset="0"/>
              </a:rPr>
              <a:t>==5, ///</a:t>
            </a:r>
          </a:p>
          <a:p>
            <a:r>
              <a:rPr lang="en-US" sz="1400" dirty="0">
                <a:latin typeface="Courier New" panose="02070309020205020404" pitchFamily="49" charset="0"/>
                <a:cs typeface="Courier New" panose="02070309020205020404" pitchFamily="49" charset="0"/>
              </a:rPr>
              <a:t>legend(off) scheme(</a:t>
            </a:r>
            <a:r>
              <a:rPr lang="en-US" sz="1400" dirty="0" err="1">
                <a:latin typeface="Courier New" panose="02070309020205020404" pitchFamily="49" charset="0"/>
                <a:cs typeface="Courier New" panose="02070309020205020404" pitchFamily="49" charset="0"/>
              </a:rPr>
              <a:t>gg_tableau</a:t>
            </a:r>
            <a:r>
              <a:rPr lang="en-US" sz="1400" dirty="0">
                <a:latin typeface="Courier New" panose="02070309020205020404" pitchFamily="49" charset="0"/>
                <a:cs typeface="Courier New" panose="02070309020205020404" pitchFamily="49" charset="0"/>
              </a:rPr>
              <a:t>)), ///</a:t>
            </a:r>
          </a:p>
          <a:p>
            <a:r>
              <a:rPr lang="en-US" sz="1400" dirty="0" err="1">
                <a:latin typeface="Courier New" panose="02070309020205020404" pitchFamily="49" charset="0"/>
                <a:cs typeface="Courier New" panose="02070309020205020404" pitchFamily="49" charset="0"/>
              </a:rPr>
              <a:t>xtitle</a:t>
            </a:r>
            <a:r>
              <a:rPr lang="en-US" sz="1400" dirty="0">
                <a:latin typeface="Courier New" panose="02070309020205020404" pitchFamily="49" charset="0"/>
                <a:cs typeface="Courier New" panose="02070309020205020404" pitchFamily="49" charset="0"/>
              </a:rPr>
              <a:t>("BMI Value") </a:t>
            </a:r>
            <a:r>
              <a:rPr lang="en-US" sz="1400" dirty="0" err="1">
                <a:latin typeface="Courier New" panose="02070309020205020404" pitchFamily="49" charset="0"/>
                <a:cs typeface="Courier New" panose="02070309020205020404" pitchFamily="49" charset="0"/>
              </a:rPr>
              <a:t>ytitle</a:t>
            </a:r>
            <a:r>
              <a:rPr lang="en-US" sz="1400" dirty="0">
                <a:latin typeface="Courier New" panose="02070309020205020404" pitchFamily="49" charset="0"/>
                <a:cs typeface="Courier New" panose="02070309020205020404" pitchFamily="49" charset="0"/>
              </a:rPr>
              <a:t>("Kernal Density")</a:t>
            </a:r>
          </a:p>
          <a:p>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38238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4227-B179-D9C0-4F92-A24C112D044A}"/>
              </a:ext>
            </a:extLst>
          </p:cNvPr>
          <p:cNvSpPr>
            <a:spLocks noGrp="1"/>
          </p:cNvSpPr>
          <p:nvPr>
            <p:ph type="title"/>
          </p:nvPr>
        </p:nvSpPr>
        <p:spPr/>
        <p:txBody>
          <a:bodyPr/>
          <a:lstStyle/>
          <a:p>
            <a:r>
              <a:rPr lang="en-US" dirty="0"/>
              <a:t>Taking a Closer Look at Three Youth’s Values</a:t>
            </a:r>
          </a:p>
        </p:txBody>
      </p:sp>
      <p:pic>
        <p:nvPicPr>
          <p:cNvPr id="5" name="Content Placeholder 4">
            <a:extLst>
              <a:ext uri="{FF2B5EF4-FFF2-40B4-BE49-F238E27FC236}">
                <a16:creationId xmlns:a16="http://schemas.microsoft.com/office/drawing/2014/main" id="{C6ADF919-9649-4BB9-7C24-D1DFF2F05997}"/>
              </a:ext>
            </a:extLst>
          </p:cNvPr>
          <p:cNvPicPr>
            <a:picLocks noGrp="1" noChangeAspect="1"/>
          </p:cNvPicPr>
          <p:nvPr>
            <p:ph idx="1"/>
          </p:nvPr>
        </p:nvPicPr>
        <p:blipFill>
          <a:blip r:embed="rId2"/>
          <a:stretch>
            <a:fillRect/>
          </a:stretch>
        </p:blipFill>
        <p:spPr>
          <a:xfrm>
            <a:off x="3342891" y="2027789"/>
            <a:ext cx="5496692" cy="3467584"/>
          </a:xfrm>
        </p:spPr>
      </p:pic>
      <p:grpSp>
        <p:nvGrpSpPr>
          <p:cNvPr id="6" name="Group 5">
            <a:extLst>
              <a:ext uri="{FF2B5EF4-FFF2-40B4-BE49-F238E27FC236}">
                <a16:creationId xmlns:a16="http://schemas.microsoft.com/office/drawing/2014/main" id="{15E05938-C124-CA98-4D73-414EA1B1041A}"/>
              </a:ext>
            </a:extLst>
          </p:cNvPr>
          <p:cNvGrpSpPr/>
          <p:nvPr/>
        </p:nvGrpSpPr>
        <p:grpSpPr>
          <a:xfrm>
            <a:off x="4366517" y="2816358"/>
            <a:ext cx="4701238" cy="1952090"/>
            <a:chOff x="1905000" y="1776046"/>
            <a:chExt cx="6751789" cy="3212123"/>
          </a:xfrm>
        </p:grpSpPr>
        <p:sp>
          <p:nvSpPr>
            <p:cNvPr id="7" name="Rectangle 6">
              <a:extLst>
                <a:ext uri="{FF2B5EF4-FFF2-40B4-BE49-F238E27FC236}">
                  <a16:creationId xmlns:a16="http://schemas.microsoft.com/office/drawing/2014/main" id="{21A78E3B-EB94-AB91-1C6A-5E3E21645595}"/>
                </a:ext>
              </a:extLst>
            </p:cNvPr>
            <p:cNvSpPr/>
            <p:nvPr/>
          </p:nvSpPr>
          <p:spPr>
            <a:xfrm>
              <a:off x="1905000" y="1776046"/>
              <a:ext cx="6294589" cy="228600"/>
            </a:xfrm>
            <a:prstGeom prst="rect">
              <a:avLst/>
            </a:prstGeom>
            <a:noFill/>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F116A9C6-AAE5-0963-3670-9763F02A8567}"/>
                </a:ext>
              </a:extLst>
            </p:cNvPr>
            <p:cNvSpPr/>
            <p:nvPr/>
          </p:nvSpPr>
          <p:spPr>
            <a:xfrm>
              <a:off x="1905000" y="3264877"/>
              <a:ext cx="6294589" cy="228600"/>
            </a:xfrm>
            <a:prstGeom prst="rect">
              <a:avLst/>
            </a:prstGeom>
            <a:noFill/>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08E9A3F5-3902-6D4C-7767-6CF4227A91F5}"/>
                </a:ext>
              </a:extLst>
            </p:cNvPr>
            <p:cNvSpPr/>
            <p:nvPr/>
          </p:nvSpPr>
          <p:spPr>
            <a:xfrm>
              <a:off x="1905000" y="4759569"/>
              <a:ext cx="6294589" cy="228600"/>
            </a:xfrm>
            <a:prstGeom prst="rect">
              <a:avLst/>
            </a:prstGeom>
            <a:noFill/>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0" name="Group 9">
              <a:extLst>
                <a:ext uri="{FF2B5EF4-FFF2-40B4-BE49-F238E27FC236}">
                  <a16:creationId xmlns:a16="http://schemas.microsoft.com/office/drawing/2014/main" id="{F4403722-6D74-E96A-D2E8-AC8949216891}"/>
                </a:ext>
              </a:extLst>
            </p:cNvPr>
            <p:cNvGrpSpPr/>
            <p:nvPr/>
          </p:nvGrpSpPr>
          <p:grpSpPr>
            <a:xfrm>
              <a:off x="8194431" y="1883459"/>
              <a:ext cx="462358" cy="2999232"/>
              <a:chOff x="8194431" y="1883459"/>
              <a:chExt cx="462358" cy="2999232"/>
            </a:xfrm>
          </p:grpSpPr>
          <p:cxnSp>
            <p:nvCxnSpPr>
              <p:cNvPr id="11" name="Straight Arrow Connector 10">
                <a:extLst>
                  <a:ext uri="{FF2B5EF4-FFF2-40B4-BE49-F238E27FC236}">
                    <a16:creationId xmlns:a16="http://schemas.microsoft.com/office/drawing/2014/main" id="{05403022-2D73-CB0E-2940-C34D3A4DB494}"/>
                  </a:ext>
                </a:extLst>
              </p:cNvPr>
              <p:cNvCxnSpPr>
                <a:stCxn id="7" idx="3"/>
              </p:cNvCxnSpPr>
              <p:nvPr/>
            </p:nvCxnSpPr>
            <p:spPr>
              <a:xfrm>
                <a:off x="8199589" y="1890346"/>
                <a:ext cx="457200" cy="0"/>
              </a:xfrm>
              <a:prstGeom prst="straightConnector1">
                <a:avLst/>
              </a:prstGeom>
              <a:ln w="28575">
                <a:solidFill>
                  <a:srgbClr val="0070C0"/>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A20ECE9-7B16-5B95-67E0-747E7F020BEB}"/>
                  </a:ext>
                </a:extLst>
              </p:cNvPr>
              <p:cNvCxnSpPr/>
              <p:nvPr/>
            </p:nvCxnSpPr>
            <p:spPr>
              <a:xfrm>
                <a:off x="8194431" y="3376246"/>
                <a:ext cx="457200" cy="0"/>
              </a:xfrm>
              <a:prstGeom prst="straightConnector1">
                <a:avLst/>
              </a:prstGeom>
              <a:ln w="28575">
                <a:solidFill>
                  <a:srgbClr val="0070C0"/>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58A2D73-5565-2538-1DAA-9C2DF237F6A3}"/>
                  </a:ext>
                </a:extLst>
              </p:cNvPr>
              <p:cNvCxnSpPr/>
              <p:nvPr/>
            </p:nvCxnSpPr>
            <p:spPr>
              <a:xfrm>
                <a:off x="8194431" y="4876800"/>
                <a:ext cx="457200" cy="0"/>
              </a:xfrm>
              <a:prstGeom prst="straightConnector1">
                <a:avLst/>
              </a:prstGeom>
              <a:ln w="28575">
                <a:solidFill>
                  <a:srgbClr val="0070C0"/>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213F8FF-FE6F-B57D-303A-2F870A6733BC}"/>
                  </a:ext>
                </a:extLst>
              </p:cNvPr>
              <p:cNvCxnSpPr/>
              <p:nvPr/>
            </p:nvCxnSpPr>
            <p:spPr>
              <a:xfrm>
                <a:off x="8651631" y="1883459"/>
                <a:ext cx="0" cy="299923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sp>
        <p:nvSpPr>
          <p:cNvPr id="15" name="TextBox 14">
            <a:extLst>
              <a:ext uri="{FF2B5EF4-FFF2-40B4-BE49-F238E27FC236}">
                <a16:creationId xmlns:a16="http://schemas.microsoft.com/office/drawing/2014/main" id="{24C89142-9E25-0262-35E1-F8E849695BC8}"/>
              </a:ext>
            </a:extLst>
          </p:cNvPr>
          <p:cNvSpPr txBox="1"/>
          <p:nvPr/>
        </p:nvSpPr>
        <p:spPr>
          <a:xfrm>
            <a:off x="2049498" y="5607366"/>
            <a:ext cx="8082356" cy="1077218"/>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These 3 respondents have missing BMI but are otherwise identical on the remaining covariates. With standard imputation, they would be assigned the same value for BMI. But with multiple imputation, they receive independent random “draws” from the conditional distribution of BMI.</a:t>
            </a:r>
          </a:p>
        </p:txBody>
      </p:sp>
    </p:spTree>
    <p:extLst>
      <p:ext uri="{BB962C8B-B14F-4D97-AF65-F5344CB8AC3E}">
        <p14:creationId xmlns:p14="http://schemas.microsoft.com/office/powerpoint/2010/main" val="924790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2D3F-3CA6-5A7B-723C-E999169D7EA5}"/>
              </a:ext>
            </a:extLst>
          </p:cNvPr>
          <p:cNvSpPr>
            <a:spLocks noGrp="1"/>
          </p:cNvSpPr>
          <p:nvPr>
            <p:ph type="title"/>
          </p:nvPr>
        </p:nvSpPr>
        <p:spPr>
          <a:xfrm>
            <a:off x="913795" y="609600"/>
            <a:ext cx="10353762" cy="736315"/>
          </a:xfrm>
        </p:spPr>
        <p:txBody>
          <a:bodyPr>
            <a:normAutofit fontScale="90000"/>
          </a:bodyPr>
          <a:lstStyle/>
          <a:p>
            <a:r>
              <a:rPr lang="en-US" dirty="0"/>
              <a:t>Estimate the Multiply Imputed Regression Models</a:t>
            </a:r>
          </a:p>
        </p:txBody>
      </p:sp>
      <p:pic>
        <p:nvPicPr>
          <p:cNvPr id="5" name="Content Placeholder 4">
            <a:extLst>
              <a:ext uri="{FF2B5EF4-FFF2-40B4-BE49-F238E27FC236}">
                <a16:creationId xmlns:a16="http://schemas.microsoft.com/office/drawing/2014/main" id="{4FD3781D-D5B6-F425-5150-299542133365}"/>
              </a:ext>
            </a:extLst>
          </p:cNvPr>
          <p:cNvPicPr>
            <a:picLocks noGrp="1" noChangeAspect="1"/>
          </p:cNvPicPr>
          <p:nvPr>
            <p:ph idx="1"/>
          </p:nvPr>
        </p:nvPicPr>
        <p:blipFill>
          <a:blip r:embed="rId2"/>
          <a:stretch>
            <a:fillRect/>
          </a:stretch>
        </p:blipFill>
        <p:spPr>
          <a:xfrm>
            <a:off x="2338170" y="1580050"/>
            <a:ext cx="7505012" cy="4228912"/>
          </a:xfrm>
        </p:spPr>
      </p:pic>
      <p:grpSp>
        <p:nvGrpSpPr>
          <p:cNvPr id="6" name="Group 5">
            <a:extLst>
              <a:ext uri="{FF2B5EF4-FFF2-40B4-BE49-F238E27FC236}">
                <a16:creationId xmlns:a16="http://schemas.microsoft.com/office/drawing/2014/main" id="{371998B9-D453-AA11-7B1A-B35F9B19C2AA}"/>
              </a:ext>
            </a:extLst>
          </p:cNvPr>
          <p:cNvGrpSpPr/>
          <p:nvPr/>
        </p:nvGrpSpPr>
        <p:grpSpPr>
          <a:xfrm>
            <a:off x="1475923" y="2476072"/>
            <a:ext cx="8604885" cy="4262170"/>
            <a:chOff x="386862" y="1547446"/>
            <a:chExt cx="8604885" cy="4956788"/>
          </a:xfrm>
        </p:grpSpPr>
        <p:sp>
          <p:nvSpPr>
            <p:cNvPr id="7" name="TextBox 6">
              <a:extLst>
                <a:ext uri="{FF2B5EF4-FFF2-40B4-BE49-F238E27FC236}">
                  <a16:creationId xmlns:a16="http://schemas.microsoft.com/office/drawing/2014/main" id="{D9B44D5B-379F-B264-AD34-8196AA892514}"/>
                </a:ext>
              </a:extLst>
            </p:cNvPr>
            <p:cNvSpPr txBox="1"/>
            <p:nvPr/>
          </p:nvSpPr>
          <p:spPr>
            <a:xfrm>
              <a:off x="386862" y="5537807"/>
              <a:ext cx="8376138" cy="966427"/>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There is some indication in the </a:t>
              </a:r>
              <a:r>
                <a:rPr lang="en-US" sz="1600" dirty="0" err="1"/>
                <a:t>Stata</a:t>
              </a:r>
              <a:r>
                <a:rPr lang="en-US" sz="1600" dirty="0"/>
                <a:t> literature that the best performance of the multiple imputation model (in the sense of minimizing simulation error and getting stable estimates) is achieved when M ≈ 10 </a:t>
              </a:r>
              <a:r>
                <a:rPr lang="en-US" sz="1600" dirty="0">
                  <a:sym typeface="Symbol"/>
                </a:rPr>
                <a:t> l</a:t>
              </a:r>
              <a:r>
                <a:rPr lang="en-US" sz="1600" dirty="0"/>
                <a:t>argest F.M.I. (fraction missing information)</a:t>
              </a:r>
            </a:p>
          </p:txBody>
        </p:sp>
        <p:sp>
          <p:nvSpPr>
            <p:cNvPr id="8" name="Oval 7">
              <a:extLst>
                <a:ext uri="{FF2B5EF4-FFF2-40B4-BE49-F238E27FC236}">
                  <a16:creationId xmlns:a16="http://schemas.microsoft.com/office/drawing/2014/main" id="{7FF7B4DB-1F5F-AD3E-0B6D-34A4A2309D1C}"/>
                </a:ext>
              </a:extLst>
            </p:cNvPr>
            <p:cNvSpPr/>
            <p:nvPr/>
          </p:nvSpPr>
          <p:spPr>
            <a:xfrm>
              <a:off x="7948246" y="1547446"/>
              <a:ext cx="838200" cy="228600"/>
            </a:xfrm>
            <a:prstGeom prst="ellipse">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9" name="Group 8">
              <a:extLst>
                <a:ext uri="{FF2B5EF4-FFF2-40B4-BE49-F238E27FC236}">
                  <a16:creationId xmlns:a16="http://schemas.microsoft.com/office/drawing/2014/main" id="{92AA8E86-BACC-1D5A-9E35-EFD1F5F4C7D6}"/>
                </a:ext>
              </a:extLst>
            </p:cNvPr>
            <p:cNvGrpSpPr/>
            <p:nvPr/>
          </p:nvGrpSpPr>
          <p:grpSpPr>
            <a:xfrm>
              <a:off x="8763029" y="1661746"/>
              <a:ext cx="228718" cy="4359275"/>
              <a:chOff x="8762924" y="1661746"/>
              <a:chExt cx="152477" cy="4359275"/>
            </a:xfrm>
          </p:grpSpPr>
          <p:cxnSp>
            <p:nvCxnSpPr>
              <p:cNvPr id="10" name="Straight Connector 9">
                <a:extLst>
                  <a:ext uri="{FF2B5EF4-FFF2-40B4-BE49-F238E27FC236}">
                    <a16:creationId xmlns:a16="http://schemas.microsoft.com/office/drawing/2014/main" id="{0F4E061C-745A-B8B6-29F6-E3934B82F208}"/>
                  </a:ext>
                </a:extLst>
              </p:cNvPr>
              <p:cNvCxnSpPr>
                <a:cxnSpLocks/>
                <a:stCxn id="7" idx="3"/>
              </p:cNvCxnSpPr>
              <p:nvPr/>
            </p:nvCxnSpPr>
            <p:spPr>
              <a:xfrm>
                <a:off x="8762924" y="6021021"/>
                <a:ext cx="152476"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1A82EC2-09F1-701D-F496-0C61502DC3BD}"/>
                  </a:ext>
                </a:extLst>
              </p:cNvPr>
              <p:cNvCxnSpPr>
                <a:cxnSpLocks/>
              </p:cNvCxnSpPr>
              <p:nvPr/>
            </p:nvCxnSpPr>
            <p:spPr>
              <a:xfrm flipV="1">
                <a:off x="8915400" y="1661746"/>
                <a:ext cx="0" cy="4347326"/>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50B7D7E-5A59-BDB9-8498-AA99519885B8}"/>
                  </a:ext>
                </a:extLst>
              </p:cNvPr>
              <p:cNvCxnSpPr>
                <a:endCxn id="8" idx="6"/>
              </p:cNvCxnSpPr>
              <p:nvPr/>
            </p:nvCxnSpPr>
            <p:spPr>
              <a:xfrm flipH="1">
                <a:off x="8778631" y="1661746"/>
                <a:ext cx="136770" cy="0"/>
              </a:xfrm>
              <a:prstGeom prst="straightConnector1">
                <a:avLst/>
              </a:prstGeom>
              <a:ln w="2540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06352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EFCA9-7F70-4C9A-E6C3-FC8CC9043A1A}"/>
              </a:ext>
            </a:extLst>
          </p:cNvPr>
          <p:cNvSpPr>
            <a:spLocks noGrp="1"/>
          </p:cNvSpPr>
          <p:nvPr>
            <p:ph type="title"/>
          </p:nvPr>
        </p:nvSpPr>
        <p:spPr/>
        <p:txBody>
          <a:bodyPr/>
          <a:lstStyle/>
          <a:p>
            <a:r>
              <a:rPr lang="en-US" dirty="0"/>
              <a:t>Multiple Imputation Results</a:t>
            </a:r>
          </a:p>
        </p:txBody>
      </p:sp>
      <p:graphicFrame>
        <p:nvGraphicFramePr>
          <p:cNvPr id="4" name="Content Placeholder 4">
            <a:extLst>
              <a:ext uri="{FF2B5EF4-FFF2-40B4-BE49-F238E27FC236}">
                <a16:creationId xmlns:a16="http://schemas.microsoft.com/office/drawing/2014/main" id="{DC79CFA7-E323-34AB-037F-5D4C05A1211D}"/>
              </a:ext>
            </a:extLst>
          </p:cNvPr>
          <p:cNvGraphicFramePr>
            <a:graphicFrameLocks noGrp="1"/>
          </p:cNvGraphicFramePr>
          <p:nvPr>
            <p:ph idx="1"/>
            <p:extLst>
              <p:ext uri="{D42A27DB-BD31-4B8C-83A1-F6EECF244321}">
                <p14:modId xmlns:p14="http://schemas.microsoft.com/office/powerpoint/2010/main" val="1238312244"/>
              </p:ext>
            </p:extLst>
          </p:nvPr>
        </p:nvGraphicFramePr>
        <p:xfrm>
          <a:off x="913795" y="1731962"/>
          <a:ext cx="10353764" cy="4114035"/>
        </p:xfrm>
        <a:graphic>
          <a:graphicData uri="http://schemas.openxmlformats.org/drawingml/2006/table">
            <a:tbl>
              <a:tblPr firstRow="1" firstCol="1" bandRow="1">
                <a:tableStyleId>{793D81CF-94F2-401A-BA57-92F5A7B2D0C5}</a:tableStyleId>
              </a:tblPr>
              <a:tblGrid>
                <a:gridCol w="2320674">
                  <a:extLst>
                    <a:ext uri="{9D8B030D-6E8A-4147-A177-3AD203B41FA5}">
                      <a16:colId xmlns:a16="http://schemas.microsoft.com/office/drawing/2014/main" val="20000"/>
                    </a:ext>
                  </a:extLst>
                </a:gridCol>
                <a:gridCol w="1606618">
                  <a:extLst>
                    <a:ext uri="{9D8B030D-6E8A-4147-A177-3AD203B41FA5}">
                      <a16:colId xmlns:a16="http://schemas.microsoft.com/office/drawing/2014/main" val="20001"/>
                    </a:ext>
                  </a:extLst>
                </a:gridCol>
                <a:gridCol w="1606618">
                  <a:extLst>
                    <a:ext uri="{9D8B030D-6E8A-4147-A177-3AD203B41FA5}">
                      <a16:colId xmlns:a16="http://schemas.microsoft.com/office/drawing/2014/main" val="20002"/>
                    </a:ext>
                  </a:extLst>
                </a:gridCol>
                <a:gridCol w="1606618">
                  <a:extLst>
                    <a:ext uri="{9D8B030D-6E8A-4147-A177-3AD203B41FA5}">
                      <a16:colId xmlns:a16="http://schemas.microsoft.com/office/drawing/2014/main" val="20003"/>
                    </a:ext>
                  </a:extLst>
                </a:gridCol>
                <a:gridCol w="1606618">
                  <a:extLst>
                    <a:ext uri="{9D8B030D-6E8A-4147-A177-3AD203B41FA5}">
                      <a16:colId xmlns:a16="http://schemas.microsoft.com/office/drawing/2014/main" val="20004"/>
                    </a:ext>
                  </a:extLst>
                </a:gridCol>
                <a:gridCol w="1606618">
                  <a:extLst>
                    <a:ext uri="{9D8B030D-6E8A-4147-A177-3AD203B41FA5}">
                      <a16:colId xmlns:a16="http://schemas.microsoft.com/office/drawing/2014/main" val="20005"/>
                    </a:ext>
                  </a:extLst>
                </a:gridCol>
              </a:tblGrid>
              <a:tr h="457115">
                <a:tc>
                  <a:txBody>
                    <a:bodyPr/>
                    <a:lstStyle/>
                    <a:p>
                      <a:pPr marL="0" marR="0">
                        <a:lnSpc>
                          <a:spcPct val="100000"/>
                        </a:lnSpc>
                        <a:spcBef>
                          <a:spcPts val="0"/>
                        </a:spcBef>
                        <a:spcAft>
                          <a:spcPts val="0"/>
                        </a:spcAft>
                      </a:pPr>
                      <a:r>
                        <a:rPr lang="en-US" sz="1600" dirty="0" err="1">
                          <a:effectLst/>
                        </a:rPr>
                        <a:t>Regressor</a:t>
                      </a:r>
                      <a:endParaRPr lang="en-US" sz="1600" dirty="0">
                        <a:effectLst/>
                        <a:latin typeface="+mn-lt"/>
                        <a:ea typeface="Calibri"/>
                        <a:cs typeface="Times New Roman"/>
                      </a:endParaRPr>
                    </a:p>
                  </a:txBody>
                  <a:tcPr marL="92939" marR="92939" marT="0" marB="0" anchor="ctr"/>
                </a:tc>
                <a:tc>
                  <a:txBody>
                    <a:bodyPr/>
                    <a:lstStyle/>
                    <a:p>
                      <a:pPr marL="0" marR="0" algn="ctr">
                        <a:lnSpc>
                          <a:spcPct val="100000"/>
                        </a:lnSpc>
                        <a:spcBef>
                          <a:spcPts val="0"/>
                        </a:spcBef>
                        <a:spcAft>
                          <a:spcPts val="0"/>
                        </a:spcAft>
                      </a:pPr>
                      <a:r>
                        <a:rPr lang="en-US" sz="1600" dirty="0">
                          <a:effectLst/>
                        </a:rPr>
                        <a:t>1</a:t>
                      </a:r>
                      <a:endParaRPr lang="en-US" sz="1600" dirty="0">
                        <a:effectLst/>
                        <a:latin typeface="+mn-lt"/>
                        <a:ea typeface="Calibri"/>
                        <a:cs typeface="Times New Roman"/>
                      </a:endParaRPr>
                    </a:p>
                  </a:txBody>
                  <a:tcPr marL="92939" marR="92939" marT="0" marB="0" anchor="ctr"/>
                </a:tc>
                <a:tc>
                  <a:txBody>
                    <a:bodyPr/>
                    <a:lstStyle/>
                    <a:p>
                      <a:pPr marL="0" marR="0" algn="ctr">
                        <a:lnSpc>
                          <a:spcPct val="100000"/>
                        </a:lnSpc>
                        <a:spcBef>
                          <a:spcPts val="0"/>
                        </a:spcBef>
                        <a:spcAft>
                          <a:spcPts val="0"/>
                        </a:spcAft>
                      </a:pPr>
                      <a:r>
                        <a:rPr lang="en-US" sz="1600" dirty="0">
                          <a:effectLst/>
                        </a:rPr>
                        <a:t>2</a:t>
                      </a:r>
                      <a:endParaRPr lang="en-US" sz="1600" dirty="0">
                        <a:effectLst/>
                        <a:latin typeface="+mn-lt"/>
                        <a:ea typeface="Calibri"/>
                        <a:cs typeface="Times New Roman"/>
                      </a:endParaRPr>
                    </a:p>
                  </a:txBody>
                  <a:tcPr marL="92939" marR="92939" marT="0" marB="0" anchor="ctr"/>
                </a:tc>
                <a:tc>
                  <a:txBody>
                    <a:bodyPr/>
                    <a:lstStyle/>
                    <a:p>
                      <a:pPr marL="0" marR="0" algn="ctr">
                        <a:lnSpc>
                          <a:spcPct val="100000"/>
                        </a:lnSpc>
                        <a:spcBef>
                          <a:spcPts val="0"/>
                        </a:spcBef>
                        <a:spcAft>
                          <a:spcPts val="0"/>
                        </a:spcAft>
                      </a:pPr>
                      <a:r>
                        <a:rPr lang="en-US" sz="1600" dirty="0">
                          <a:effectLst/>
                        </a:rPr>
                        <a:t>3</a:t>
                      </a:r>
                      <a:endParaRPr lang="en-US" sz="1600" dirty="0">
                        <a:effectLst/>
                        <a:latin typeface="+mn-lt"/>
                        <a:ea typeface="Calibri"/>
                        <a:cs typeface="Times New Roman"/>
                      </a:endParaRPr>
                    </a:p>
                  </a:txBody>
                  <a:tcPr marL="92939" marR="92939" marT="0" marB="0" anchor="ctr"/>
                </a:tc>
                <a:tc>
                  <a:txBody>
                    <a:bodyPr/>
                    <a:lstStyle/>
                    <a:p>
                      <a:pPr marL="0" marR="0" algn="ctr">
                        <a:lnSpc>
                          <a:spcPct val="100000"/>
                        </a:lnSpc>
                        <a:spcBef>
                          <a:spcPts val="0"/>
                        </a:spcBef>
                        <a:spcAft>
                          <a:spcPts val="0"/>
                        </a:spcAft>
                      </a:pPr>
                      <a:r>
                        <a:rPr lang="en-US" sz="1600" dirty="0">
                          <a:effectLst/>
                        </a:rPr>
                        <a:t>4</a:t>
                      </a:r>
                      <a:endParaRPr lang="en-US" sz="1600" dirty="0">
                        <a:effectLst/>
                        <a:latin typeface="+mn-lt"/>
                        <a:ea typeface="Calibri"/>
                        <a:cs typeface="Times New Roman"/>
                      </a:endParaRPr>
                    </a:p>
                  </a:txBody>
                  <a:tcPr marL="92939" marR="92939" marT="0" marB="0" anchor="ctr"/>
                </a:tc>
                <a:tc>
                  <a:txBody>
                    <a:bodyPr/>
                    <a:lstStyle/>
                    <a:p>
                      <a:pPr marL="0" marR="0" algn="ctr">
                        <a:lnSpc>
                          <a:spcPct val="100000"/>
                        </a:lnSpc>
                        <a:spcBef>
                          <a:spcPts val="0"/>
                        </a:spcBef>
                        <a:spcAft>
                          <a:spcPts val="0"/>
                        </a:spcAft>
                      </a:pPr>
                      <a:r>
                        <a:rPr lang="en-US" sz="1600" dirty="0">
                          <a:effectLst/>
                        </a:rPr>
                        <a:t>5</a:t>
                      </a:r>
                      <a:endParaRPr lang="en-US" sz="1600" dirty="0">
                        <a:effectLst/>
                        <a:latin typeface="+mn-lt"/>
                        <a:ea typeface="Calibri"/>
                        <a:cs typeface="Times New Roman"/>
                      </a:endParaRPr>
                    </a:p>
                  </a:txBody>
                  <a:tcPr marL="92939" marR="92939" marT="0" marB="0" anchor="ctr"/>
                </a:tc>
                <a:extLst>
                  <a:ext uri="{0D108BD9-81ED-4DB2-BD59-A6C34878D82A}">
                    <a16:rowId xmlns:a16="http://schemas.microsoft.com/office/drawing/2014/main" val="10000"/>
                  </a:ext>
                </a:extLst>
              </a:tr>
              <a:tr h="457115">
                <a:tc>
                  <a:txBody>
                    <a:bodyPr/>
                    <a:lstStyle/>
                    <a:p>
                      <a:pPr marL="0" marR="0">
                        <a:lnSpc>
                          <a:spcPct val="100000"/>
                        </a:lnSpc>
                        <a:spcBef>
                          <a:spcPts val="0"/>
                        </a:spcBef>
                        <a:spcAft>
                          <a:spcPts val="0"/>
                        </a:spcAft>
                      </a:pPr>
                      <a:r>
                        <a:rPr lang="en-US" sz="1600" dirty="0">
                          <a:effectLst/>
                        </a:rPr>
                        <a:t>Intercept</a:t>
                      </a:r>
                      <a:endParaRPr lang="en-US" sz="1600" dirty="0">
                        <a:effectLst/>
                        <a:latin typeface="+mn-lt"/>
                        <a:ea typeface="Calibri"/>
                        <a:cs typeface="Times New Roman"/>
                      </a:endParaRPr>
                    </a:p>
                  </a:txBody>
                  <a:tcPr marR="92939"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12.82 (.49)***</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13.06 (.49)***</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13.14 (.49)***</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12.92 (.49)***</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12.98 (.49)***</a:t>
                      </a:r>
                    </a:p>
                  </a:txBody>
                  <a:tcPr marL="0" marR="0" marT="0" marB="0" anchor="ctr"/>
                </a:tc>
                <a:extLst>
                  <a:ext uri="{0D108BD9-81ED-4DB2-BD59-A6C34878D82A}">
                    <a16:rowId xmlns:a16="http://schemas.microsoft.com/office/drawing/2014/main" val="10001"/>
                  </a:ext>
                </a:extLst>
              </a:tr>
              <a:tr h="457115">
                <a:tc>
                  <a:txBody>
                    <a:bodyPr/>
                    <a:lstStyle/>
                    <a:p>
                      <a:pPr marL="0" marR="0">
                        <a:lnSpc>
                          <a:spcPct val="100000"/>
                        </a:lnSpc>
                        <a:spcBef>
                          <a:spcPts val="0"/>
                        </a:spcBef>
                        <a:spcAft>
                          <a:spcPts val="0"/>
                        </a:spcAft>
                      </a:pPr>
                      <a:r>
                        <a:rPr lang="en-US" sz="1600" dirty="0">
                          <a:effectLst/>
                        </a:rPr>
                        <a:t>Male</a:t>
                      </a:r>
                      <a:endParaRPr lang="en-US" sz="1600" dirty="0">
                        <a:effectLst/>
                        <a:latin typeface="+mn-lt"/>
                        <a:ea typeface="Calibri"/>
                        <a:cs typeface="Times New Roman"/>
                      </a:endParaRPr>
                    </a:p>
                  </a:txBody>
                  <a:tcPr marR="92939"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0.44 (.09)***</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.44 (.09)***</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.46 (.09)***</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.44 (.09)***</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.44 (.09)***</a:t>
                      </a:r>
                    </a:p>
                  </a:txBody>
                  <a:tcPr marL="0" marR="0" marT="0" marB="0" anchor="ctr"/>
                </a:tc>
                <a:extLst>
                  <a:ext uri="{0D108BD9-81ED-4DB2-BD59-A6C34878D82A}">
                    <a16:rowId xmlns:a16="http://schemas.microsoft.com/office/drawing/2014/main" val="10002"/>
                  </a:ext>
                </a:extLst>
              </a:tr>
              <a:tr h="457115">
                <a:tc>
                  <a:txBody>
                    <a:bodyPr/>
                    <a:lstStyle/>
                    <a:p>
                      <a:pPr marL="0" marR="0">
                        <a:lnSpc>
                          <a:spcPct val="100000"/>
                        </a:lnSpc>
                        <a:spcBef>
                          <a:spcPts val="0"/>
                        </a:spcBef>
                        <a:spcAft>
                          <a:spcPts val="0"/>
                        </a:spcAft>
                      </a:pPr>
                      <a:r>
                        <a:rPr lang="en-US" sz="1600" dirty="0">
                          <a:effectLst/>
                        </a:rPr>
                        <a:t>White</a:t>
                      </a:r>
                      <a:endParaRPr lang="en-US" sz="1600" dirty="0">
                        <a:effectLst/>
                        <a:latin typeface="+mn-lt"/>
                        <a:ea typeface="Calibri"/>
                        <a:cs typeface="Times New Roman"/>
                      </a:endParaRPr>
                    </a:p>
                  </a:txBody>
                  <a:tcPr marR="92939"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-1.15 (.09)***</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-1.12 (.09)***</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-1.14 (.09)***</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-1.07 (.09)***</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-1.14 (.09)***</a:t>
                      </a:r>
                    </a:p>
                  </a:txBody>
                  <a:tcPr marL="0" marR="0" marT="0" marB="0" anchor="ctr"/>
                </a:tc>
                <a:extLst>
                  <a:ext uri="{0D108BD9-81ED-4DB2-BD59-A6C34878D82A}">
                    <a16:rowId xmlns:a16="http://schemas.microsoft.com/office/drawing/2014/main" val="10003"/>
                  </a:ext>
                </a:extLst>
              </a:tr>
              <a:tr h="457115">
                <a:tc>
                  <a:txBody>
                    <a:bodyPr/>
                    <a:lstStyle/>
                    <a:p>
                      <a:pPr marL="0" marR="0">
                        <a:lnSpc>
                          <a:spcPct val="100000"/>
                        </a:lnSpc>
                        <a:spcBef>
                          <a:spcPts val="0"/>
                        </a:spcBef>
                        <a:spcAft>
                          <a:spcPts val="0"/>
                        </a:spcAft>
                      </a:pPr>
                      <a:r>
                        <a:rPr lang="en-US" sz="1600" dirty="0">
                          <a:effectLst/>
                        </a:rPr>
                        <a:t>Age</a:t>
                      </a:r>
                      <a:endParaRPr lang="en-US" sz="1600" dirty="0">
                        <a:effectLst/>
                        <a:latin typeface="+mn-lt"/>
                        <a:ea typeface="Calibri"/>
                        <a:cs typeface="Times New Roman"/>
                      </a:endParaRPr>
                    </a:p>
                  </a:txBody>
                  <a:tcPr marR="92939"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.61 (.03)***</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.59 (.03)***</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.58 (.03)***</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.59 (.03)***</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.60 (.03)***</a:t>
                      </a:r>
                    </a:p>
                  </a:txBody>
                  <a:tcPr marL="0" marR="0" marT="0" marB="0" anchor="ctr"/>
                </a:tc>
                <a:extLst>
                  <a:ext uri="{0D108BD9-81ED-4DB2-BD59-A6C34878D82A}">
                    <a16:rowId xmlns:a16="http://schemas.microsoft.com/office/drawing/2014/main" val="10004"/>
                  </a:ext>
                </a:extLst>
              </a:tr>
              <a:tr h="457115">
                <a:tc>
                  <a:txBody>
                    <a:bodyPr/>
                    <a:lstStyle/>
                    <a:p>
                      <a:pPr marL="0" marR="0">
                        <a:lnSpc>
                          <a:spcPct val="100000"/>
                        </a:lnSpc>
                        <a:spcBef>
                          <a:spcPts val="0"/>
                        </a:spcBef>
                        <a:spcAft>
                          <a:spcPts val="0"/>
                        </a:spcAft>
                      </a:pPr>
                      <a:r>
                        <a:rPr lang="en-US" sz="1600" dirty="0">
                          <a:effectLst/>
                        </a:rPr>
                        <a:t>Household Size</a:t>
                      </a:r>
                      <a:endParaRPr lang="en-US" sz="1600" dirty="0">
                        <a:effectLst/>
                        <a:latin typeface="+mn-lt"/>
                        <a:ea typeface="Calibri"/>
                        <a:cs typeface="Times New Roman"/>
                      </a:endParaRPr>
                    </a:p>
                  </a:txBody>
                  <a:tcPr marR="92939"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-0.10 (.03)** </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-.10 (.03)**</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-.10 (.03)**</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-.10 (.03)**</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-.11 (.03)***</a:t>
                      </a:r>
                    </a:p>
                  </a:txBody>
                  <a:tcPr marL="0" marR="0" marT="0" marB="0" anchor="ctr"/>
                </a:tc>
                <a:extLst>
                  <a:ext uri="{0D108BD9-81ED-4DB2-BD59-A6C34878D82A}">
                    <a16:rowId xmlns:a16="http://schemas.microsoft.com/office/drawing/2014/main" val="10005"/>
                  </a:ext>
                </a:extLst>
              </a:tr>
              <a:tr h="457115">
                <a:tc>
                  <a:txBody>
                    <a:bodyPr/>
                    <a:lstStyle/>
                    <a:p>
                      <a:pPr marL="0" marR="0">
                        <a:lnSpc>
                          <a:spcPct val="100000"/>
                        </a:lnSpc>
                        <a:spcBef>
                          <a:spcPts val="0"/>
                        </a:spcBef>
                        <a:spcAft>
                          <a:spcPts val="0"/>
                        </a:spcAft>
                      </a:pPr>
                      <a:r>
                        <a:rPr lang="en-US" sz="1600" dirty="0">
                          <a:effectLst/>
                        </a:rPr>
                        <a:t>Health Rating</a:t>
                      </a:r>
                      <a:endParaRPr lang="en-US" sz="1600" dirty="0">
                        <a:effectLst/>
                        <a:latin typeface="+mn-lt"/>
                        <a:ea typeface="Calibri"/>
                        <a:cs typeface="Times New Roman"/>
                      </a:endParaRPr>
                    </a:p>
                  </a:txBody>
                  <a:tcPr marR="92939"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.67 (.05) ***</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.68 (.05)***</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.67 (.05)***</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.68 (.05)***</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.67 (.05)***</a:t>
                      </a:r>
                    </a:p>
                  </a:txBody>
                  <a:tcPr marL="0" marR="0" marT="0" marB="0" anchor="ctr"/>
                </a:tc>
                <a:extLst>
                  <a:ext uri="{0D108BD9-81ED-4DB2-BD59-A6C34878D82A}">
                    <a16:rowId xmlns:a16="http://schemas.microsoft.com/office/drawing/2014/main" val="10006"/>
                  </a:ext>
                </a:extLst>
              </a:tr>
              <a:tr h="457115">
                <a:tc>
                  <a:txBody>
                    <a:bodyPr/>
                    <a:lstStyle/>
                    <a:p>
                      <a:pPr marL="0" marR="0">
                        <a:lnSpc>
                          <a:spcPct val="100000"/>
                        </a:lnSpc>
                        <a:spcBef>
                          <a:spcPts val="0"/>
                        </a:spcBef>
                        <a:spcAft>
                          <a:spcPts val="0"/>
                        </a:spcAft>
                      </a:pPr>
                      <a:r>
                        <a:rPr lang="en-US" sz="1600" dirty="0">
                          <a:effectLst/>
                        </a:rPr>
                        <a:t>Marijuana Use</a:t>
                      </a:r>
                      <a:endParaRPr lang="en-US" sz="1600" dirty="0">
                        <a:effectLst/>
                        <a:latin typeface="+mn-lt"/>
                        <a:ea typeface="Calibri"/>
                        <a:cs typeface="Times New Roman"/>
                      </a:endParaRPr>
                    </a:p>
                  </a:txBody>
                  <a:tcPr marR="92939"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-.03 (.01)***</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-.03 (.01)*</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-.03 (.01)*</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-.03 (.01)*</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-.03 (.01)*</a:t>
                      </a:r>
                    </a:p>
                  </a:txBody>
                  <a:tcPr marL="0" marR="0" marT="0" marB="0" anchor="ctr"/>
                </a:tc>
                <a:extLst>
                  <a:ext uri="{0D108BD9-81ED-4DB2-BD59-A6C34878D82A}">
                    <a16:rowId xmlns:a16="http://schemas.microsoft.com/office/drawing/2014/main" val="10007"/>
                  </a:ext>
                </a:extLst>
              </a:tr>
              <a:tr h="457115">
                <a:tc>
                  <a:txBody>
                    <a:bodyPr/>
                    <a:lstStyle/>
                    <a:p>
                      <a:pPr marL="0" marR="0">
                        <a:lnSpc>
                          <a:spcPct val="100000"/>
                        </a:lnSpc>
                        <a:spcBef>
                          <a:spcPts val="0"/>
                        </a:spcBef>
                        <a:spcAft>
                          <a:spcPts val="0"/>
                        </a:spcAft>
                      </a:pPr>
                      <a:r>
                        <a:rPr lang="en-US" sz="1600" dirty="0">
                          <a:effectLst/>
                        </a:rPr>
                        <a:t>N</a:t>
                      </a:r>
                      <a:endParaRPr lang="en-US" sz="1600" dirty="0">
                        <a:effectLst/>
                        <a:latin typeface="+mn-lt"/>
                        <a:ea typeface="Calibri"/>
                        <a:cs typeface="Times New Roman"/>
                      </a:endParaRPr>
                    </a:p>
                  </a:txBody>
                  <a:tcPr marR="92939" marT="0" marB="0" anchor="ctr"/>
                </a:tc>
                <a:tc>
                  <a:txBody>
                    <a:bodyPr/>
                    <a:lstStyle/>
                    <a:p>
                      <a:pPr marL="0" marR="0" algn="ctr">
                        <a:lnSpc>
                          <a:spcPct val="100000"/>
                        </a:lnSpc>
                        <a:spcBef>
                          <a:spcPts val="0"/>
                        </a:spcBef>
                        <a:spcAft>
                          <a:spcPts val="0"/>
                        </a:spcAft>
                      </a:pPr>
                      <a:r>
                        <a:rPr lang="en-US" sz="1600" dirty="0">
                          <a:effectLst/>
                        </a:rPr>
                        <a:t>8,984</a:t>
                      </a:r>
                      <a:endParaRPr lang="en-US" sz="1600" dirty="0">
                        <a:effectLst/>
                        <a:latin typeface="+mn-lt"/>
                        <a:ea typeface="Calibri"/>
                        <a:cs typeface="Times New Roman"/>
                      </a:endParaRPr>
                    </a:p>
                  </a:txBody>
                  <a:tcPr marL="92939" marR="92939" marT="0" marB="0" anchor="ctr"/>
                </a:tc>
                <a:tc>
                  <a:txBody>
                    <a:bodyPr/>
                    <a:lstStyle/>
                    <a:p>
                      <a:pPr marL="0" marR="0" algn="ctr">
                        <a:lnSpc>
                          <a:spcPct val="100000"/>
                        </a:lnSpc>
                        <a:spcBef>
                          <a:spcPts val="0"/>
                        </a:spcBef>
                        <a:spcAft>
                          <a:spcPts val="0"/>
                        </a:spcAft>
                      </a:pPr>
                      <a:r>
                        <a:rPr lang="en-US" sz="1600" dirty="0">
                          <a:effectLst/>
                        </a:rPr>
                        <a:t>8,984</a:t>
                      </a:r>
                      <a:endParaRPr lang="en-US" sz="1600" dirty="0">
                        <a:effectLst/>
                        <a:latin typeface="+mn-lt"/>
                        <a:ea typeface="Calibri"/>
                        <a:cs typeface="Times New Roman"/>
                      </a:endParaRPr>
                    </a:p>
                  </a:txBody>
                  <a:tcPr marL="92939" marR="92939" marT="0" marB="0" anchor="ctr"/>
                </a:tc>
                <a:tc>
                  <a:txBody>
                    <a:bodyPr/>
                    <a:lstStyle/>
                    <a:p>
                      <a:pPr marL="0" marR="0" algn="ctr">
                        <a:lnSpc>
                          <a:spcPct val="100000"/>
                        </a:lnSpc>
                        <a:spcBef>
                          <a:spcPts val="0"/>
                        </a:spcBef>
                        <a:spcAft>
                          <a:spcPts val="0"/>
                        </a:spcAft>
                      </a:pPr>
                      <a:r>
                        <a:rPr lang="en-US" sz="1600" dirty="0">
                          <a:effectLst/>
                        </a:rPr>
                        <a:t>8,984</a:t>
                      </a:r>
                      <a:endParaRPr lang="en-US" sz="1600" dirty="0">
                        <a:effectLst/>
                        <a:latin typeface="+mn-lt"/>
                        <a:ea typeface="Calibri"/>
                        <a:cs typeface="Times New Roman"/>
                      </a:endParaRPr>
                    </a:p>
                  </a:txBody>
                  <a:tcPr marL="92939" marR="92939" marT="0" marB="0" anchor="ctr"/>
                </a:tc>
                <a:tc>
                  <a:txBody>
                    <a:bodyPr/>
                    <a:lstStyle/>
                    <a:p>
                      <a:pPr marL="0" marR="0" algn="ctr">
                        <a:lnSpc>
                          <a:spcPct val="100000"/>
                        </a:lnSpc>
                        <a:spcBef>
                          <a:spcPts val="0"/>
                        </a:spcBef>
                        <a:spcAft>
                          <a:spcPts val="0"/>
                        </a:spcAft>
                      </a:pPr>
                      <a:r>
                        <a:rPr lang="en-US" sz="1600" dirty="0">
                          <a:effectLst/>
                        </a:rPr>
                        <a:t>8,984</a:t>
                      </a:r>
                      <a:endParaRPr lang="en-US" sz="1600" dirty="0">
                        <a:effectLst/>
                        <a:latin typeface="+mn-lt"/>
                        <a:ea typeface="Calibri"/>
                        <a:cs typeface="Times New Roman"/>
                      </a:endParaRPr>
                    </a:p>
                  </a:txBody>
                  <a:tcPr marL="92939" marR="92939" marT="0" marB="0" anchor="ctr"/>
                </a:tc>
                <a:tc>
                  <a:txBody>
                    <a:bodyPr/>
                    <a:lstStyle/>
                    <a:p>
                      <a:pPr marL="0" marR="0" algn="ctr">
                        <a:lnSpc>
                          <a:spcPct val="100000"/>
                        </a:lnSpc>
                        <a:spcBef>
                          <a:spcPts val="0"/>
                        </a:spcBef>
                        <a:spcAft>
                          <a:spcPts val="0"/>
                        </a:spcAft>
                      </a:pPr>
                      <a:r>
                        <a:rPr lang="en-US" sz="1600" dirty="0">
                          <a:effectLst/>
                        </a:rPr>
                        <a:t>8,984</a:t>
                      </a:r>
                      <a:endParaRPr lang="en-US" sz="1600" dirty="0">
                        <a:effectLst/>
                        <a:latin typeface="+mn-lt"/>
                        <a:ea typeface="Calibri"/>
                        <a:cs typeface="Times New Roman"/>
                      </a:endParaRPr>
                    </a:p>
                  </a:txBody>
                  <a:tcPr marL="92939" marR="92939"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36886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C462A-A39A-E1BF-D61C-8CF3C7E86F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AFBECF-0DBD-88E6-27BE-4CDA42910145}"/>
              </a:ext>
            </a:extLst>
          </p:cNvPr>
          <p:cNvSpPr>
            <a:spLocks noGrp="1"/>
          </p:cNvSpPr>
          <p:nvPr>
            <p:ph type="ctrTitle"/>
          </p:nvPr>
        </p:nvSpPr>
        <p:spPr/>
        <p:txBody>
          <a:bodyPr/>
          <a:lstStyle/>
          <a:p>
            <a:r>
              <a:rPr lang="en-US" dirty="0"/>
              <a:t>Multiple Imputation in Stata: A Brief Tutorial</a:t>
            </a:r>
          </a:p>
        </p:txBody>
      </p:sp>
      <p:sp>
        <p:nvSpPr>
          <p:cNvPr id="3" name="Subtitle 2">
            <a:extLst>
              <a:ext uri="{FF2B5EF4-FFF2-40B4-BE49-F238E27FC236}">
                <a16:creationId xmlns:a16="http://schemas.microsoft.com/office/drawing/2014/main" id="{995D3802-6AC6-E0B9-E569-995D0A044631}"/>
              </a:ext>
            </a:extLst>
          </p:cNvPr>
          <p:cNvSpPr>
            <a:spLocks noGrp="1"/>
          </p:cNvSpPr>
          <p:nvPr>
            <p:ph type="subTitle" idx="1"/>
          </p:nvPr>
        </p:nvSpPr>
        <p:spPr/>
        <p:txBody>
          <a:bodyPr/>
          <a:lstStyle/>
          <a:p>
            <a:r>
              <a:rPr lang="en-US" dirty="0"/>
              <a:t>Samuel E DeWitt</a:t>
            </a:r>
          </a:p>
        </p:txBody>
      </p:sp>
    </p:spTree>
    <p:extLst>
      <p:ext uri="{BB962C8B-B14F-4D97-AF65-F5344CB8AC3E}">
        <p14:creationId xmlns:p14="http://schemas.microsoft.com/office/powerpoint/2010/main" val="1067882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086E-5541-521F-DA8A-D01DC5002408}"/>
              </a:ext>
            </a:extLst>
          </p:cNvPr>
          <p:cNvSpPr>
            <a:spLocks noGrp="1"/>
          </p:cNvSpPr>
          <p:nvPr>
            <p:ph type="title"/>
          </p:nvPr>
        </p:nvSpPr>
        <p:spPr/>
        <p:txBody>
          <a:bodyPr/>
          <a:lstStyle/>
          <a:p>
            <a:r>
              <a:rPr lang="en-US" dirty="0"/>
              <a:t>Other (Better!) Resources</a:t>
            </a:r>
          </a:p>
        </p:txBody>
      </p:sp>
      <p:sp>
        <p:nvSpPr>
          <p:cNvPr id="3" name="Content Placeholder 2">
            <a:extLst>
              <a:ext uri="{FF2B5EF4-FFF2-40B4-BE49-F238E27FC236}">
                <a16:creationId xmlns:a16="http://schemas.microsoft.com/office/drawing/2014/main" id="{2421BF2F-0661-3F7B-DF94-2237B17004AF}"/>
              </a:ext>
            </a:extLst>
          </p:cNvPr>
          <p:cNvSpPr>
            <a:spLocks noGrp="1"/>
          </p:cNvSpPr>
          <p:nvPr>
            <p:ph idx="1"/>
          </p:nvPr>
        </p:nvSpPr>
        <p:spPr>
          <a:xfrm>
            <a:off x="913795" y="1809135"/>
            <a:ext cx="10353762" cy="4439265"/>
          </a:xfrm>
        </p:spPr>
        <p:txBody>
          <a:bodyPr>
            <a:normAutofit/>
          </a:bodyPr>
          <a:lstStyle/>
          <a:p>
            <a:r>
              <a:rPr lang="en-US" sz="2400" dirty="0"/>
              <a:t>People much smarter than me (and Bob) have written textbooks on this, so please consult those before relying strictly on what I present here. </a:t>
            </a:r>
          </a:p>
          <a:p>
            <a:pPr lvl="1"/>
            <a:r>
              <a:rPr lang="en-US" sz="2200" dirty="0"/>
              <a:t>Little and Rubin (2002), Statistical Analysis with Missing Data</a:t>
            </a:r>
          </a:p>
          <a:p>
            <a:pPr lvl="1"/>
            <a:r>
              <a:rPr lang="en-US" sz="2200" dirty="0"/>
              <a:t>Rubin (1987), Multiple Imputation for Nonresponse in Surveys</a:t>
            </a:r>
          </a:p>
          <a:p>
            <a:pPr lvl="1"/>
            <a:r>
              <a:rPr lang="en-US" sz="2200" dirty="0"/>
              <a:t>Schafer (1997), Analysis of Incomplete Multivariate Data</a:t>
            </a:r>
          </a:p>
          <a:p>
            <a:endParaRPr lang="en-US" sz="2400" dirty="0"/>
          </a:p>
          <a:p>
            <a:r>
              <a:rPr lang="en-US" sz="2400" dirty="0"/>
              <a:t>There are newer resources out there, but these are some foundational explorations on the topic of imputing missing values</a:t>
            </a:r>
          </a:p>
          <a:p>
            <a:endParaRPr lang="en-US" sz="2400" dirty="0"/>
          </a:p>
        </p:txBody>
      </p:sp>
    </p:spTree>
    <p:extLst>
      <p:ext uri="{BB962C8B-B14F-4D97-AF65-F5344CB8AC3E}">
        <p14:creationId xmlns:p14="http://schemas.microsoft.com/office/powerpoint/2010/main" val="1300937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1921-8DD4-6131-0A48-F6500A9A5D8A}"/>
              </a:ext>
            </a:extLst>
          </p:cNvPr>
          <p:cNvSpPr>
            <a:spLocks noGrp="1"/>
          </p:cNvSpPr>
          <p:nvPr>
            <p:ph type="title"/>
          </p:nvPr>
        </p:nvSpPr>
        <p:spPr/>
        <p:txBody>
          <a:bodyPr>
            <a:normAutofit fontScale="90000"/>
          </a:bodyPr>
          <a:lstStyle/>
          <a:p>
            <a:r>
              <a:rPr lang="en-US" dirty="0"/>
              <a:t>Defining Missingness:</a:t>
            </a:r>
            <a:br>
              <a:rPr lang="en-US" dirty="0"/>
            </a:br>
            <a:r>
              <a:rPr lang="en-US" dirty="0"/>
              <a:t>Missing Completely At Random (MCAR)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2FF222-95B1-3C63-E3B5-4FA0C177CD10}"/>
                  </a:ext>
                </a:extLst>
              </p:cNvPr>
              <p:cNvSpPr>
                <a:spLocks noGrp="1"/>
              </p:cNvSpPr>
              <p:nvPr>
                <p:ph idx="1"/>
              </p:nvPr>
            </p:nvSpPr>
            <p:spPr/>
            <p:txBody>
              <a:bodyPr>
                <a:normAutofit fontScale="92500"/>
              </a:bodyPr>
              <a:lstStyle/>
              <a:p>
                <a:endParaRPr lang="en-US" sz="2400" dirty="0"/>
              </a:p>
              <a:p>
                <a:r>
                  <a:rPr lang="en-US" sz="2400" dirty="0"/>
                  <a:t>If values for a variable, Y, are missing completely at random, we assume that:</a:t>
                </a:r>
              </a:p>
              <a:p>
                <a:pPr lvl="1"/>
                <a:r>
                  <a:rPr lang="en-US" sz="2000" dirty="0"/>
                  <a:t>The probability that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oMath>
                </a14:m>
                <a:r>
                  <a:rPr lang="en-US" sz="2000" dirty="0"/>
                  <a:t> is missing does not depend on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oMath>
                </a14:m>
                <a:r>
                  <a:rPr lang="en-US" sz="2000" dirty="0"/>
                  <a:t> or on the value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oMath>
                </a14:m>
                <a:endParaRPr lang="en-US" sz="2000" dirty="0"/>
              </a:p>
              <a:p>
                <a:pPr lvl="1"/>
                <a:r>
                  <a:rPr lang="en-US" sz="2000" dirty="0"/>
                  <a:t>Missingness is not related to </a:t>
                </a:r>
                <a:r>
                  <a:rPr lang="en-US" sz="2000" b="1" dirty="0"/>
                  <a:t>observable</a:t>
                </a:r>
                <a:r>
                  <a:rPr lang="en-US" sz="2000" dirty="0"/>
                  <a:t> or </a:t>
                </a:r>
                <a:r>
                  <a:rPr lang="en-US" sz="2000" b="1" dirty="0"/>
                  <a:t>unobservable</a:t>
                </a:r>
                <a:r>
                  <a:rPr lang="en-US" sz="2000" dirty="0"/>
                  <a:t> values</a:t>
                </a:r>
              </a:p>
              <a:p>
                <a:pPr lvl="1"/>
                <a:endParaRPr lang="en-US" sz="2000" dirty="0"/>
              </a:p>
              <a:p>
                <a:r>
                  <a:rPr lang="en-US" sz="2400" dirty="0"/>
                  <a:t>Analysis is unbiased if you use listwise deletion (but see next slide!)</a:t>
                </a:r>
              </a:p>
              <a:p>
                <a:endParaRPr lang="en-US" sz="2400" dirty="0"/>
              </a:p>
              <a:p>
                <a:r>
                  <a:rPr lang="en-US" sz="2400" dirty="0"/>
                  <a:t>Example - someone accidentally skipping a question on an online survey due to a browser glitch</a:t>
                </a:r>
              </a:p>
            </p:txBody>
          </p:sp>
        </mc:Choice>
        <mc:Fallback xmlns="">
          <p:sp>
            <p:nvSpPr>
              <p:cNvPr id="3" name="Content Placeholder 2">
                <a:extLst>
                  <a:ext uri="{FF2B5EF4-FFF2-40B4-BE49-F238E27FC236}">
                    <a16:creationId xmlns:a16="http://schemas.microsoft.com/office/drawing/2014/main" id="{C92FF222-95B1-3C63-E3B5-4FA0C177CD1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86509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808C8-6DCB-941A-6AAC-75F1CB0DEACE}"/>
              </a:ext>
            </a:extLst>
          </p:cNvPr>
          <p:cNvSpPr>
            <a:spLocks noGrp="1"/>
          </p:cNvSpPr>
          <p:nvPr>
            <p:ph type="title"/>
          </p:nvPr>
        </p:nvSpPr>
        <p:spPr/>
        <p:txBody>
          <a:bodyPr>
            <a:normAutofit fontScale="90000"/>
          </a:bodyPr>
          <a:lstStyle/>
          <a:p>
            <a:r>
              <a:rPr lang="en-US" dirty="0"/>
              <a:t>Defining Missingness:</a:t>
            </a:r>
            <a:br>
              <a:rPr lang="en-US" dirty="0"/>
            </a:br>
            <a:r>
              <a:rPr lang="en-US" dirty="0"/>
              <a:t>Missing At Random (MAR)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005790-5644-5591-FFF1-CC570043CDD0}"/>
                  </a:ext>
                </a:extLst>
              </p:cNvPr>
              <p:cNvSpPr>
                <a:spLocks noGrp="1"/>
              </p:cNvSpPr>
              <p:nvPr>
                <p:ph idx="1"/>
              </p:nvPr>
            </p:nvSpPr>
            <p:spPr>
              <a:xfrm>
                <a:off x="913795" y="2005781"/>
                <a:ext cx="10353762" cy="4242619"/>
              </a:xfrm>
            </p:spPr>
            <p:txBody>
              <a:bodyPr>
                <a:normAutofit lnSpcReduction="10000"/>
              </a:bodyPr>
              <a:lstStyle/>
              <a:p>
                <a:r>
                  <a:rPr lang="en-US" dirty="0"/>
                  <a:t>If values for variable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 are missing at random, we assume that:</a:t>
                </a:r>
              </a:p>
              <a:p>
                <a:pPr lvl="1"/>
                <a:r>
                  <a:rPr lang="en-US" dirty="0"/>
                  <a:t>The probability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 is missing </a:t>
                </a:r>
                <a:r>
                  <a:rPr lang="en-US" b="1" dirty="0"/>
                  <a:t>depends only on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𝑿</m:t>
                        </m:r>
                      </m:e>
                      <m:sub>
                        <m:r>
                          <a:rPr lang="en-US" b="1" i="1" smtClean="0">
                            <a:latin typeface="Cambria Math" panose="02040503050406030204" pitchFamily="18" charset="0"/>
                          </a:rPr>
                          <m:t>𝒊</m:t>
                        </m:r>
                      </m:sub>
                    </m:sSub>
                  </m:oMath>
                </a14:m>
                <a:r>
                  <a:rPr lang="en-US" b="0" dirty="0"/>
                  <a:t> but </a:t>
                </a:r>
                <a:r>
                  <a:rPr lang="en-US" b="1" dirty="0"/>
                  <a:t>not</a:t>
                </a:r>
                <a:r>
                  <a:rPr lang="en-US" b="0" dirty="0"/>
                  <a:t> on the </a:t>
                </a:r>
                <a:r>
                  <a:rPr lang="en-US" b="1" dirty="0"/>
                  <a:t>value of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𝒀</m:t>
                        </m:r>
                      </m:e>
                      <m:sub>
                        <m:r>
                          <a:rPr lang="en-US" b="1" i="1">
                            <a:latin typeface="Cambria Math" panose="02040503050406030204" pitchFamily="18" charset="0"/>
                          </a:rPr>
                          <m:t>𝒊</m:t>
                        </m:r>
                      </m:sub>
                    </m:sSub>
                  </m:oMath>
                </a14:m>
                <a:r>
                  <a:rPr lang="en-US" b="1" dirty="0"/>
                  <a:t> conditional on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𝒊</m:t>
                        </m:r>
                      </m:sub>
                    </m:sSub>
                  </m:oMath>
                </a14:m>
                <a:endParaRPr lang="en-US" b="1" dirty="0"/>
              </a:p>
              <a:p>
                <a:pPr lvl="1"/>
                <a:r>
                  <a:rPr lang="en-US" dirty="0"/>
                  <a:t>Missingness depends only on </a:t>
                </a:r>
                <a:r>
                  <a:rPr lang="en-US" b="1" dirty="0"/>
                  <a:t>observable</a:t>
                </a:r>
                <a:r>
                  <a:rPr lang="en-US" dirty="0"/>
                  <a:t> information</a:t>
                </a:r>
              </a:p>
              <a:p>
                <a:pPr lvl="1"/>
                <a:endParaRPr lang="en-US" dirty="0"/>
              </a:p>
              <a:p>
                <a:r>
                  <a:rPr lang="en-US" dirty="0"/>
                  <a:t>If your data are MAR, your analysis is </a:t>
                </a:r>
                <a:r>
                  <a:rPr lang="en-US" b="1" dirty="0"/>
                  <a:t>biased</a:t>
                </a:r>
                <a:r>
                  <a:rPr lang="en-US" dirty="0"/>
                  <a:t> if you </a:t>
                </a:r>
                <a:r>
                  <a:rPr lang="en-US" b="1" dirty="0"/>
                  <a:t>use listwise deletion</a:t>
                </a:r>
              </a:p>
              <a:p>
                <a:endParaRPr lang="en-US" b="1" dirty="0"/>
              </a:p>
              <a:p>
                <a:r>
                  <a:rPr lang="en-US" dirty="0"/>
                  <a:t>Example: Age is predictive of missingness </a:t>
                </a:r>
                <a:r>
                  <a:rPr lang="en-US" b="1" dirty="0"/>
                  <a:t>overall</a:t>
                </a:r>
                <a:r>
                  <a:rPr lang="en-US" dirty="0"/>
                  <a:t> but not between participants of similar ages</a:t>
                </a:r>
              </a:p>
              <a:p>
                <a:endParaRPr lang="en-US" dirty="0"/>
              </a:p>
              <a:p>
                <a:r>
                  <a:rPr lang="en-US" dirty="0"/>
                  <a:t>In practice, we often assume our data are MAR, but they probably are not </a:t>
                </a:r>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70005790-5644-5591-FFF1-CC570043CDD0}"/>
                  </a:ext>
                </a:extLst>
              </p:cNvPr>
              <p:cNvSpPr>
                <a:spLocks noGrp="1" noRot="1" noChangeAspect="1" noMove="1" noResize="1" noEditPoints="1" noAdjustHandles="1" noChangeArrowheads="1" noChangeShapeType="1" noTextEdit="1"/>
              </p:cNvSpPr>
              <p:nvPr>
                <p:ph idx="1"/>
              </p:nvPr>
            </p:nvSpPr>
            <p:spPr>
              <a:xfrm>
                <a:off x="913795" y="2005781"/>
                <a:ext cx="10353762" cy="4242619"/>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82716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D3E9-EECA-74CA-A89B-686DDC76B467}"/>
              </a:ext>
            </a:extLst>
          </p:cNvPr>
          <p:cNvSpPr>
            <a:spLocks noGrp="1"/>
          </p:cNvSpPr>
          <p:nvPr>
            <p:ph type="title"/>
          </p:nvPr>
        </p:nvSpPr>
        <p:spPr/>
        <p:txBody>
          <a:bodyPr>
            <a:normAutofit fontScale="90000"/>
          </a:bodyPr>
          <a:lstStyle/>
          <a:p>
            <a:r>
              <a:rPr lang="en-US" dirty="0"/>
              <a:t>Defining Missingness:</a:t>
            </a:r>
            <a:br>
              <a:rPr lang="en-US" dirty="0"/>
            </a:br>
            <a:r>
              <a:rPr lang="en-US" dirty="0"/>
              <a:t>Missing Not at Random (MNAR)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A9B771-65DC-0C57-CBFD-A4469388BA1E}"/>
                  </a:ext>
                </a:extLst>
              </p:cNvPr>
              <p:cNvSpPr>
                <a:spLocks noGrp="1"/>
              </p:cNvSpPr>
              <p:nvPr>
                <p:ph idx="1"/>
              </p:nvPr>
            </p:nvSpPr>
            <p:spPr>
              <a:xfrm>
                <a:off x="913795" y="2074606"/>
                <a:ext cx="10353762" cy="3716594"/>
              </a:xfrm>
            </p:spPr>
            <p:txBody>
              <a:bodyPr>
                <a:normAutofit fontScale="92500" lnSpcReduction="20000"/>
              </a:bodyPr>
              <a:lstStyle/>
              <a:p>
                <a:r>
                  <a:rPr lang="en-US" sz="2400" dirty="0"/>
                  <a:t>If values for variable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𝑖</m:t>
                        </m:r>
                      </m:sub>
                    </m:sSub>
                  </m:oMath>
                </a14:m>
                <a:r>
                  <a:rPr lang="en-US" sz="2400" dirty="0"/>
                  <a:t> are missing </a:t>
                </a:r>
                <a:r>
                  <a:rPr lang="en-US" sz="2400" b="1" dirty="0"/>
                  <a:t>not</a:t>
                </a:r>
                <a:r>
                  <a:rPr lang="en-US" sz="2400" dirty="0"/>
                  <a:t> at random, we assume that:</a:t>
                </a:r>
              </a:p>
              <a:p>
                <a:pPr lvl="1"/>
                <a:r>
                  <a:rPr lang="en-US" sz="2000" dirty="0"/>
                  <a:t>The probability that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oMath>
                </a14:m>
                <a:r>
                  <a:rPr lang="en-US" sz="2000" dirty="0"/>
                  <a:t> is missing </a:t>
                </a:r>
                <a:r>
                  <a:rPr lang="en-US" sz="2000" b="1" dirty="0"/>
                  <a:t>depends on missing values of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𝒀</m:t>
                        </m:r>
                      </m:e>
                      <m:sub>
                        <m:r>
                          <a:rPr lang="en-US" sz="2000" b="1" i="1">
                            <a:latin typeface="Cambria Math" panose="02040503050406030204" pitchFamily="18" charset="0"/>
                          </a:rPr>
                          <m:t>𝒊</m:t>
                        </m:r>
                      </m:sub>
                    </m:sSub>
                  </m:oMath>
                </a14:m>
                <a:r>
                  <a:rPr lang="en-US" sz="2000" b="0" dirty="0"/>
                  <a:t> even after </a:t>
                </a:r>
                <a:r>
                  <a:rPr lang="en-US" sz="2000" b="1" dirty="0"/>
                  <a:t>conditioning on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𝑿</m:t>
                        </m:r>
                      </m:e>
                      <m:sub>
                        <m:r>
                          <a:rPr lang="en-US" sz="2000" b="1" i="1">
                            <a:latin typeface="Cambria Math" panose="02040503050406030204" pitchFamily="18" charset="0"/>
                          </a:rPr>
                          <m:t>𝒊</m:t>
                        </m:r>
                      </m:sub>
                    </m:sSub>
                  </m:oMath>
                </a14:m>
                <a:endParaRPr lang="en-US" sz="2000" dirty="0"/>
              </a:p>
              <a:p>
                <a:pPr lvl="1"/>
                <a:r>
                  <a:rPr lang="en-US" sz="2000" dirty="0"/>
                  <a:t>Missingness is due to the values in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oMath>
                </a14:m>
                <a:r>
                  <a:rPr lang="en-US" sz="2000" dirty="0"/>
                  <a:t> that you </a:t>
                </a:r>
                <a:r>
                  <a:rPr lang="en-US" sz="2000" b="1" dirty="0"/>
                  <a:t>do not observe</a:t>
                </a:r>
              </a:p>
              <a:p>
                <a:pPr lvl="1"/>
                <a:endParaRPr lang="en-US" sz="2000" b="1" dirty="0"/>
              </a:p>
              <a:p>
                <a:r>
                  <a:rPr lang="en-US" sz="2400" dirty="0"/>
                  <a:t>Example: </a:t>
                </a:r>
                <a:r>
                  <a:rPr lang="en-US" sz="2400" b="1" dirty="0"/>
                  <a:t>Because</a:t>
                </a:r>
                <a:r>
                  <a:rPr lang="en-US" sz="2400" dirty="0"/>
                  <a:t> someone has a higher income, they are less likely to report it on a survey (e.g., prefer not to disclose)</a:t>
                </a:r>
              </a:p>
              <a:p>
                <a:endParaRPr lang="en-US" sz="2400" dirty="0"/>
              </a:p>
              <a:p>
                <a:r>
                  <a:rPr lang="en-US" sz="2400" dirty="0"/>
                  <a:t>Imputation will not resolve MNAR</a:t>
                </a:r>
              </a:p>
              <a:p>
                <a:pPr lvl="1"/>
                <a:r>
                  <a:rPr lang="en-US" sz="2200" dirty="0"/>
                  <a:t>Need selection models, instead</a:t>
                </a:r>
              </a:p>
              <a:p>
                <a:endParaRPr lang="en-US" sz="2400" dirty="0"/>
              </a:p>
              <a:p>
                <a:endParaRPr lang="en-US" sz="2400" dirty="0"/>
              </a:p>
              <a:p>
                <a:pPr lvl="1"/>
                <a:endParaRPr lang="en-US" sz="2000" dirty="0"/>
              </a:p>
              <a:p>
                <a:endParaRPr lang="en-US" sz="2400" dirty="0"/>
              </a:p>
            </p:txBody>
          </p:sp>
        </mc:Choice>
        <mc:Fallback xmlns="">
          <p:sp>
            <p:nvSpPr>
              <p:cNvPr id="3" name="Content Placeholder 2">
                <a:extLst>
                  <a:ext uri="{FF2B5EF4-FFF2-40B4-BE49-F238E27FC236}">
                    <a16:creationId xmlns:a16="http://schemas.microsoft.com/office/drawing/2014/main" id="{F2A9B771-65DC-0C57-CBFD-A4469388BA1E}"/>
                  </a:ext>
                </a:extLst>
              </p:cNvPr>
              <p:cNvSpPr>
                <a:spLocks noGrp="1" noRot="1" noChangeAspect="1" noMove="1" noResize="1" noEditPoints="1" noAdjustHandles="1" noChangeArrowheads="1" noChangeShapeType="1" noTextEdit="1"/>
              </p:cNvSpPr>
              <p:nvPr>
                <p:ph idx="1"/>
              </p:nvPr>
            </p:nvSpPr>
            <p:spPr>
              <a:xfrm>
                <a:off x="913795" y="2074606"/>
                <a:ext cx="10353762" cy="3716594"/>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36914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21BE-ACFD-2E7A-F18C-F8742132DE8B}"/>
              </a:ext>
            </a:extLst>
          </p:cNvPr>
          <p:cNvSpPr>
            <a:spLocks noGrp="1"/>
          </p:cNvSpPr>
          <p:nvPr>
            <p:ph type="title"/>
          </p:nvPr>
        </p:nvSpPr>
        <p:spPr>
          <a:xfrm>
            <a:off x="913795" y="609600"/>
            <a:ext cx="10353762" cy="717755"/>
          </a:xfrm>
        </p:spPr>
        <p:txBody>
          <a:bodyPr/>
          <a:lstStyle/>
          <a:p>
            <a:r>
              <a:rPr lang="en-US" dirty="0"/>
              <a:t>How Do I Tell Which Definition Applies?</a:t>
            </a:r>
          </a:p>
        </p:txBody>
      </p:sp>
      <p:sp>
        <p:nvSpPr>
          <p:cNvPr id="3" name="Content Placeholder 2">
            <a:extLst>
              <a:ext uri="{FF2B5EF4-FFF2-40B4-BE49-F238E27FC236}">
                <a16:creationId xmlns:a16="http://schemas.microsoft.com/office/drawing/2014/main" id="{4CA5ADC7-712C-4BE7-2FC5-85370D9CF298}"/>
              </a:ext>
            </a:extLst>
          </p:cNvPr>
          <p:cNvSpPr>
            <a:spLocks noGrp="1"/>
          </p:cNvSpPr>
          <p:nvPr>
            <p:ph idx="1"/>
          </p:nvPr>
        </p:nvSpPr>
        <p:spPr>
          <a:xfrm>
            <a:off x="913795" y="1732449"/>
            <a:ext cx="10353762" cy="4515951"/>
          </a:xfrm>
        </p:spPr>
        <p:txBody>
          <a:bodyPr>
            <a:normAutofit fontScale="92500" lnSpcReduction="20000"/>
          </a:bodyPr>
          <a:lstStyle/>
          <a:p>
            <a:r>
              <a:rPr lang="en-US" dirty="0"/>
              <a:t>Little’s MCAR test</a:t>
            </a:r>
          </a:p>
          <a:p>
            <a:pPr lvl="1"/>
            <a:r>
              <a:rPr lang="en-US" dirty="0"/>
              <a:t>This can at least rule out MCAR for you, but it’s unlikely you meet that assumption anyway</a:t>
            </a:r>
          </a:p>
          <a:p>
            <a:pPr lvl="1"/>
            <a:r>
              <a:rPr lang="en-US" dirty="0"/>
              <a:t>I’ll show you how to do this in Stata momentarily (uses </a:t>
            </a:r>
            <a:r>
              <a:rPr lang="en-US" dirty="0" err="1"/>
              <a:t>mcartest</a:t>
            </a:r>
            <a:r>
              <a:rPr lang="en-US" dirty="0"/>
              <a:t> function)</a:t>
            </a:r>
          </a:p>
          <a:p>
            <a:pPr lvl="1"/>
            <a:endParaRPr lang="en-US" dirty="0"/>
          </a:p>
          <a:p>
            <a:r>
              <a:rPr lang="en-US" dirty="0"/>
              <a:t>Ruling out MAR</a:t>
            </a:r>
          </a:p>
          <a:p>
            <a:pPr lvl="1"/>
            <a:r>
              <a:rPr lang="en-US" dirty="0"/>
              <a:t>You can estimate logistic regressions</a:t>
            </a:r>
          </a:p>
          <a:p>
            <a:pPr lvl="2"/>
            <a:r>
              <a:rPr lang="en-US" dirty="0"/>
              <a:t>Need to dummy code variables with missing data (missing = 1, otherwise = 0)</a:t>
            </a:r>
          </a:p>
          <a:p>
            <a:pPr lvl="2"/>
            <a:r>
              <a:rPr lang="en-US" dirty="0"/>
              <a:t>Then, estimate models including all other predictors, rotating outcomes as needed</a:t>
            </a:r>
          </a:p>
          <a:p>
            <a:pPr lvl="1"/>
            <a:r>
              <a:rPr lang="en-US" dirty="0"/>
              <a:t>Another option is to use the </a:t>
            </a:r>
            <a:r>
              <a:rPr lang="en-US" dirty="0" err="1"/>
              <a:t>misstable</a:t>
            </a:r>
            <a:r>
              <a:rPr lang="en-US" dirty="0"/>
              <a:t> summarize/</a:t>
            </a:r>
            <a:r>
              <a:rPr lang="en-US" dirty="0" err="1"/>
              <a:t>misstable</a:t>
            </a:r>
            <a:r>
              <a:rPr lang="en-US" dirty="0"/>
              <a:t> patterns functions to visually inspect your data</a:t>
            </a:r>
          </a:p>
          <a:p>
            <a:pPr lvl="1"/>
            <a:endParaRPr lang="en-US" dirty="0"/>
          </a:p>
          <a:p>
            <a:r>
              <a:rPr lang="en-US" dirty="0"/>
              <a:t>Ruling out MNAR</a:t>
            </a:r>
          </a:p>
          <a:p>
            <a:pPr lvl="1"/>
            <a:r>
              <a:rPr lang="en-US" dirty="0"/>
              <a:t>If you figure this out, let me know. (but seriously, selection models are your best bet)</a:t>
            </a:r>
          </a:p>
          <a:p>
            <a:pPr marL="810000" lvl="2" indent="0">
              <a:buNone/>
            </a:pPr>
            <a:endParaRPr lang="en-US" dirty="0"/>
          </a:p>
        </p:txBody>
      </p:sp>
    </p:spTree>
    <p:extLst>
      <p:ext uri="{BB962C8B-B14F-4D97-AF65-F5344CB8AC3E}">
        <p14:creationId xmlns:p14="http://schemas.microsoft.com/office/powerpoint/2010/main" val="183105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233BA-13A8-20A9-4AAF-5A8767FE9981}"/>
              </a:ext>
            </a:extLst>
          </p:cNvPr>
          <p:cNvSpPr>
            <a:spLocks noGrp="1"/>
          </p:cNvSpPr>
          <p:nvPr>
            <p:ph type="title"/>
          </p:nvPr>
        </p:nvSpPr>
        <p:spPr/>
        <p:txBody>
          <a:bodyPr/>
          <a:lstStyle/>
          <a:p>
            <a:r>
              <a:rPr lang="en-US" dirty="0"/>
              <a:t>Typical Approaches to Missing Data</a:t>
            </a:r>
          </a:p>
        </p:txBody>
      </p:sp>
      <p:sp>
        <p:nvSpPr>
          <p:cNvPr id="3" name="Content Placeholder 2">
            <a:extLst>
              <a:ext uri="{FF2B5EF4-FFF2-40B4-BE49-F238E27FC236}">
                <a16:creationId xmlns:a16="http://schemas.microsoft.com/office/drawing/2014/main" id="{B80FFADD-62DF-C231-A911-EA7C5DC4B668}"/>
              </a:ext>
            </a:extLst>
          </p:cNvPr>
          <p:cNvSpPr>
            <a:spLocks noGrp="1"/>
          </p:cNvSpPr>
          <p:nvPr>
            <p:ph idx="1"/>
          </p:nvPr>
        </p:nvSpPr>
        <p:spPr>
          <a:xfrm>
            <a:off x="913795" y="1917290"/>
            <a:ext cx="10353762" cy="4247536"/>
          </a:xfrm>
        </p:spPr>
        <p:txBody>
          <a:bodyPr>
            <a:normAutofit lnSpcReduction="10000"/>
          </a:bodyPr>
          <a:lstStyle/>
          <a:p>
            <a:r>
              <a:rPr lang="en-US" sz="2800" dirty="0"/>
              <a:t>Standard solutions for missing data</a:t>
            </a:r>
          </a:p>
          <a:p>
            <a:pPr lvl="1"/>
            <a:r>
              <a:rPr lang="en-US" sz="2400" dirty="0"/>
              <a:t>Listwise deletion (complete case analysis)</a:t>
            </a:r>
          </a:p>
          <a:p>
            <a:pPr lvl="1"/>
            <a:r>
              <a:rPr lang="en-US" sz="2400" dirty="0"/>
              <a:t>Mean imputation of missing values (continuous) or inclusion of separate dummy variable for missing values (categorical)</a:t>
            </a:r>
          </a:p>
          <a:p>
            <a:pPr lvl="2"/>
            <a:r>
              <a:rPr lang="en-US" sz="2000" dirty="0"/>
              <a:t>Or “zero” imputation along with dummy variable flag</a:t>
            </a:r>
          </a:p>
          <a:p>
            <a:pPr lvl="2"/>
            <a:endParaRPr lang="en-US" sz="2000" dirty="0"/>
          </a:p>
          <a:p>
            <a:r>
              <a:rPr lang="en-US" sz="2800" dirty="0"/>
              <a:t>These solutions assume that missing values are either ignorable (MCAR) or are known from variables with complete data (MAR)</a:t>
            </a:r>
          </a:p>
          <a:p>
            <a:endParaRPr lang="en-US" sz="2800" dirty="0"/>
          </a:p>
        </p:txBody>
      </p:sp>
    </p:spTree>
    <p:extLst>
      <p:ext uri="{BB962C8B-B14F-4D97-AF65-F5344CB8AC3E}">
        <p14:creationId xmlns:p14="http://schemas.microsoft.com/office/powerpoint/2010/main" val="733310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CF32-4763-965B-5096-B1BCBA942AA8}"/>
              </a:ext>
            </a:extLst>
          </p:cNvPr>
          <p:cNvSpPr>
            <a:spLocks noGrp="1"/>
          </p:cNvSpPr>
          <p:nvPr>
            <p:ph type="title"/>
          </p:nvPr>
        </p:nvSpPr>
        <p:spPr/>
        <p:txBody>
          <a:bodyPr/>
          <a:lstStyle/>
          <a:p>
            <a:r>
              <a:rPr lang="en-US" dirty="0"/>
              <a:t>Multiple Imputation Solution</a:t>
            </a:r>
          </a:p>
        </p:txBody>
      </p:sp>
      <p:sp>
        <p:nvSpPr>
          <p:cNvPr id="3" name="Content Placeholder 2">
            <a:extLst>
              <a:ext uri="{FF2B5EF4-FFF2-40B4-BE49-F238E27FC236}">
                <a16:creationId xmlns:a16="http://schemas.microsoft.com/office/drawing/2014/main" id="{2D146C73-346E-CB03-130E-51D07ED76A6E}"/>
              </a:ext>
            </a:extLst>
          </p:cNvPr>
          <p:cNvSpPr>
            <a:spLocks noGrp="1"/>
          </p:cNvSpPr>
          <p:nvPr>
            <p:ph idx="1"/>
          </p:nvPr>
        </p:nvSpPr>
        <p:spPr/>
        <p:txBody>
          <a:bodyPr>
            <a:normAutofit/>
          </a:bodyPr>
          <a:lstStyle/>
          <a:p>
            <a:r>
              <a:rPr lang="en-US" sz="2400" dirty="0"/>
              <a:t>“Draws” a hypothetical value for missing cases, and then performs these draws multiple times</a:t>
            </a:r>
          </a:p>
          <a:p>
            <a:pPr lvl="1"/>
            <a:r>
              <a:rPr lang="en-US" sz="2000" dirty="0"/>
              <a:t>Generates a predicted value from a regression model, and then adds a random error to this predicted value</a:t>
            </a:r>
          </a:p>
          <a:p>
            <a:pPr lvl="1"/>
            <a:r>
              <a:rPr lang="en-US" sz="2000" dirty="0"/>
              <a:t>Treats imputed value(s) as uncertain and then adjusts variance estimates accordingly</a:t>
            </a:r>
          </a:p>
          <a:p>
            <a:pPr lvl="1"/>
            <a:endParaRPr lang="en-US" sz="2000" dirty="0"/>
          </a:p>
          <a:p>
            <a:r>
              <a:rPr lang="en-US" sz="2400" dirty="0"/>
              <a:t>Uses all available information from the sample</a:t>
            </a:r>
          </a:p>
          <a:p>
            <a:pPr lvl="1"/>
            <a:r>
              <a:rPr lang="en-US" sz="2000" dirty="0"/>
              <a:t>Dependent and independent variables; past and future values; included and excluded covariates</a:t>
            </a:r>
          </a:p>
          <a:p>
            <a:endParaRPr lang="en-US" sz="2400" dirty="0"/>
          </a:p>
        </p:txBody>
      </p:sp>
    </p:spTree>
    <p:extLst>
      <p:ext uri="{BB962C8B-B14F-4D97-AF65-F5344CB8AC3E}">
        <p14:creationId xmlns:p14="http://schemas.microsoft.com/office/powerpoint/2010/main" val="1938825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297</TotalTime>
  <Words>1558</Words>
  <Application>Microsoft Office PowerPoint</Application>
  <PresentationFormat>Widescreen</PresentationFormat>
  <Paragraphs>193</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Calisto MT</vt:lpstr>
      <vt:lpstr>Cambria Math</vt:lpstr>
      <vt:lpstr>Courier New</vt:lpstr>
      <vt:lpstr>Symbol</vt:lpstr>
      <vt:lpstr>Wingdings 2</vt:lpstr>
      <vt:lpstr>Slate</vt:lpstr>
      <vt:lpstr>Multiple Imputation in Stata: A Brief Tutorial</vt:lpstr>
      <vt:lpstr>Introduction</vt:lpstr>
      <vt:lpstr>Other (Better!) Resources</vt:lpstr>
      <vt:lpstr>Defining Missingness: Missing Completely At Random (MCAR)</vt:lpstr>
      <vt:lpstr>Defining Missingness: Missing At Random (MAR)</vt:lpstr>
      <vt:lpstr>Defining Missingness: Missing Not at Random (MNAR)</vt:lpstr>
      <vt:lpstr>How Do I Tell Which Definition Applies?</vt:lpstr>
      <vt:lpstr>Typical Approaches to Missing Data</vt:lpstr>
      <vt:lpstr>Multiple Imputation Solution</vt:lpstr>
      <vt:lpstr>Steps in Multiple Imputation</vt:lpstr>
      <vt:lpstr>Multiple Imputation in Stata</vt:lpstr>
      <vt:lpstr>Multiple Imputation in Stata (cont)</vt:lpstr>
      <vt:lpstr>Performing MICE in Stata</vt:lpstr>
      <vt:lpstr>Example Data: NLSY97</vt:lpstr>
      <vt:lpstr>Summary of Missingness</vt:lpstr>
      <vt:lpstr>Little’s MCAR Test</vt:lpstr>
      <vt:lpstr>Logistic Regression MAR Tests</vt:lpstr>
      <vt:lpstr>Complete Case Analysis</vt:lpstr>
      <vt:lpstr>Setting Imputation Parameters</vt:lpstr>
      <vt:lpstr>Using Misstable to Summarize Missingness</vt:lpstr>
      <vt:lpstr>Running the Imputation Models</vt:lpstr>
      <vt:lpstr>How Are the Different Data Sets Stored?</vt:lpstr>
      <vt:lpstr>Inspecting the Health Variable  Across Imputed Data Sets</vt:lpstr>
      <vt:lpstr>Distributions of Imputed BMI Values</vt:lpstr>
      <vt:lpstr>Taking a Closer Look at Three Youth’s Values</vt:lpstr>
      <vt:lpstr>Estimate the Multiply Imputed Regression Models</vt:lpstr>
      <vt:lpstr>Multiple Imputation Results</vt:lpstr>
      <vt:lpstr>Multiple Imputation in Stata: A Brief Tutorial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Samuel DeWitt</dc:creator>
  <cp:lastModifiedBy>Samuel DeWitt</cp:lastModifiedBy>
  <cp:revision>15</cp:revision>
  <dcterms:created xsi:type="dcterms:W3CDTF">2025-04-04T18:17:33Z</dcterms:created>
  <dcterms:modified xsi:type="dcterms:W3CDTF">2025-04-06T21:39:07Z</dcterms:modified>
</cp:coreProperties>
</file>