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804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163830"/>
          </a:xfrm>
          <a:custGeom>
            <a:avLst/>
            <a:gdLst/>
            <a:ahLst/>
            <a:cxnLst/>
            <a:rect l="l" t="t" r="r" b="b"/>
            <a:pathLst>
              <a:path w="5760085" h="163830">
                <a:moveTo>
                  <a:pt x="5759996" y="0"/>
                </a:moveTo>
                <a:lnTo>
                  <a:pt x="0" y="0"/>
                </a:lnTo>
                <a:lnTo>
                  <a:pt x="0" y="163690"/>
                </a:lnTo>
                <a:lnTo>
                  <a:pt x="5759996" y="163690"/>
                </a:lnTo>
                <a:lnTo>
                  <a:pt x="575999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63690"/>
            <a:ext cx="5760085" cy="118745"/>
          </a:xfrm>
          <a:custGeom>
            <a:avLst/>
            <a:gdLst/>
            <a:ahLst/>
            <a:cxnLst/>
            <a:rect l="l" t="t" r="r" b="b"/>
            <a:pathLst>
              <a:path w="5760085" h="118745">
                <a:moveTo>
                  <a:pt x="5759996" y="0"/>
                </a:moveTo>
                <a:lnTo>
                  <a:pt x="0" y="0"/>
                </a:lnTo>
                <a:lnTo>
                  <a:pt x="0" y="118491"/>
                </a:lnTo>
                <a:lnTo>
                  <a:pt x="5759996" y="118491"/>
                </a:lnTo>
                <a:lnTo>
                  <a:pt x="575999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57235"/>
            <a:ext cx="52425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621870"/>
            <a:ext cx="5115928" cy="2195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3118" y="2879613"/>
            <a:ext cx="182245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525" y="853285"/>
            <a:ext cx="486283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88415" marR="5080" indent="-1276350">
              <a:lnSpc>
                <a:spcPct val="106700"/>
              </a:lnSpc>
              <a:spcBef>
                <a:spcPts val="20"/>
              </a:spcBef>
            </a:pPr>
            <a:r>
              <a:rPr dirty="0"/>
              <a:t>Lecture</a:t>
            </a:r>
            <a:r>
              <a:rPr spc="20" dirty="0"/>
              <a:t> </a:t>
            </a:r>
            <a:r>
              <a:rPr dirty="0"/>
              <a:t>01</a:t>
            </a:r>
            <a:r>
              <a:rPr spc="20" dirty="0"/>
              <a:t> </a:t>
            </a:r>
            <a:r>
              <a:rPr dirty="0"/>
              <a:t>-</a:t>
            </a:r>
            <a:r>
              <a:rPr spc="20" dirty="0"/>
              <a:t> </a:t>
            </a:r>
            <a:r>
              <a:rPr dirty="0"/>
              <a:t>Introduction,</a:t>
            </a:r>
            <a:r>
              <a:rPr spc="20" dirty="0"/>
              <a:t> </a:t>
            </a:r>
            <a:r>
              <a:rPr dirty="0"/>
              <a:t>Types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10" dirty="0"/>
              <a:t>Variables,</a:t>
            </a:r>
            <a:r>
              <a:rPr spc="20" dirty="0"/>
              <a:t> </a:t>
            </a:r>
            <a:r>
              <a:rPr dirty="0"/>
              <a:t>LoM,</a:t>
            </a:r>
            <a:r>
              <a:rPr spc="2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20" dirty="0"/>
              <a:t>Data </a:t>
            </a:r>
            <a:r>
              <a:rPr spc="-10" dirty="0"/>
              <a:t>Summarization/Visualization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5637" y="1627783"/>
            <a:ext cx="1708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Data</a:t>
            </a:r>
            <a:r>
              <a:rPr sz="1100" spc="14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Analysis</a:t>
            </a:r>
            <a:r>
              <a:rPr sz="1100" spc="1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(CJUS</a:t>
            </a:r>
            <a:r>
              <a:rPr sz="1100" spc="1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6103)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Nominal</a:t>
            </a:r>
            <a:r>
              <a:rPr spc="-5" dirty="0"/>
              <a:t> </a:t>
            </a:r>
            <a:r>
              <a:rPr spc="-2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781279"/>
            <a:ext cx="4966335" cy="18846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nominal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variable?</a:t>
            </a:r>
            <a:endParaRPr sz="1100">
              <a:latin typeface="Palatino Linotype"/>
              <a:cs typeface="Palatino Linotype"/>
            </a:endParaRPr>
          </a:p>
          <a:p>
            <a:pPr marL="479425" marR="177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variable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whose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numeric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values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can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only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interpreted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representing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distinct categories</a:t>
            </a:r>
            <a:r>
              <a:rPr sz="1000" spc="15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(i.e.,</a:t>
            </a:r>
            <a:r>
              <a:rPr sz="1000" spc="16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1=red;</a:t>
            </a:r>
            <a:r>
              <a:rPr sz="1000" spc="15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2=blue;</a:t>
            </a:r>
            <a:r>
              <a:rPr sz="1000" spc="16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.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.</a:t>
            </a:r>
            <a:r>
              <a:rPr sz="1000" spc="-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.</a:t>
            </a:r>
            <a:r>
              <a:rPr sz="1000" spc="-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).</a:t>
            </a:r>
            <a:endParaRPr sz="10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1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properties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these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categories?</a:t>
            </a:r>
            <a:endParaRPr sz="1100">
              <a:latin typeface="Palatino Linotype"/>
              <a:cs typeface="Palatino Linotype"/>
            </a:endParaRPr>
          </a:p>
          <a:p>
            <a:pPr marL="4794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Distinct</a:t>
            </a:r>
            <a:endParaRPr sz="1000">
              <a:latin typeface="Palatino Linotype"/>
              <a:cs typeface="Palatino Linotype"/>
            </a:endParaRPr>
          </a:p>
          <a:p>
            <a:pPr marL="4794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Mutually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Exclusive</a:t>
            </a:r>
            <a:endParaRPr sz="1000">
              <a:latin typeface="Palatino Linotype"/>
              <a:cs typeface="Palatino Linotype"/>
            </a:endParaRPr>
          </a:p>
          <a:p>
            <a:pPr marL="4794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Exhaustive</a:t>
            </a:r>
            <a:endParaRPr sz="10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some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example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nominal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variables?</a:t>
            </a:r>
            <a:endParaRPr sz="1100">
              <a:latin typeface="Palatino Linotype"/>
              <a:cs typeface="Palatino Linotype"/>
            </a:endParaRPr>
          </a:p>
          <a:p>
            <a:pPr marL="4794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Religion</a:t>
            </a:r>
            <a:endParaRPr sz="1000">
              <a:latin typeface="Palatino Linotype"/>
              <a:cs typeface="Palatino Linotype"/>
            </a:endParaRPr>
          </a:p>
          <a:p>
            <a:pPr marL="4794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dirty="0">
                <a:latin typeface="Palatino Linotype"/>
                <a:cs typeface="Palatino Linotype"/>
              </a:rPr>
              <a:t>Marital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status</a:t>
            </a:r>
            <a:endParaRPr sz="1000">
              <a:latin typeface="Palatino Linotype"/>
              <a:cs typeface="Palatino Linotype"/>
            </a:endParaRPr>
          </a:p>
          <a:p>
            <a:pPr marL="4794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20" dirty="0">
                <a:latin typeface="Palatino Linotype"/>
                <a:cs typeface="Palatino Linotype"/>
              </a:rPr>
              <a:t>Race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10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393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Ordinal</a:t>
            </a:r>
            <a:r>
              <a:rPr spc="-4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71068"/>
            <a:ext cx="4823460" cy="13785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9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an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ordinal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variable?</a:t>
            </a:r>
            <a:endParaRPr sz="1100">
              <a:latin typeface="Palatino Linotype"/>
              <a:cs typeface="Palatino Linotype"/>
            </a:endParaRPr>
          </a:p>
          <a:p>
            <a:pPr marL="492125" marR="99695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variable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whose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values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can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rank-</a:t>
            </a:r>
            <a:r>
              <a:rPr sz="1000" spc="-20" dirty="0">
                <a:latin typeface="Palatino Linotype"/>
                <a:cs typeface="Palatino Linotype"/>
              </a:rPr>
              <a:t>ordered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terms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‘more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than’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‘less than’.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Values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have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logical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order: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Likert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Scales: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9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442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Opinions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–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(1)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Strongly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Disagree;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(2)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Disagree;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(3)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No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Opinion;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(4)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Agree;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spc="-25" dirty="0">
                <a:latin typeface="Palatino Linotype"/>
                <a:cs typeface="Palatino Linotype"/>
              </a:rPr>
              <a:t>(5)</a:t>
            </a:r>
            <a:endParaRPr sz="900">
              <a:latin typeface="Palatino Linotype"/>
              <a:cs typeface="Palatino Linotype"/>
            </a:endParaRPr>
          </a:p>
          <a:p>
            <a:pPr marL="768985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Palatino Linotype"/>
                <a:cs typeface="Palatino Linotype"/>
              </a:rPr>
              <a:t>Strongly</a:t>
            </a:r>
            <a:r>
              <a:rPr sz="900" spc="80" dirty="0">
                <a:latin typeface="Palatino Linotype"/>
                <a:cs typeface="Palatino Linotype"/>
              </a:rPr>
              <a:t> </a:t>
            </a:r>
            <a:r>
              <a:rPr sz="900" spc="-20" dirty="0">
                <a:latin typeface="Palatino Linotype"/>
                <a:cs typeface="Palatino Linotype"/>
              </a:rPr>
              <a:t>Agree</a:t>
            </a:r>
            <a:endParaRPr sz="9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210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Year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School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–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(1)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Freshman;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(2)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Sophomore;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(3)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Junior;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(4)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Senior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11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Interval</a:t>
            </a:r>
            <a:r>
              <a:rPr spc="5" dirty="0"/>
              <a:t> </a:t>
            </a:r>
            <a:r>
              <a:rPr spc="-2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62520"/>
            <a:ext cx="4973955" cy="16573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an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interval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level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variable?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variable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whose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distance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between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two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adjacent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values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fixed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known.</a:t>
            </a:r>
            <a:endParaRPr sz="1000">
              <a:latin typeface="Palatino Linotype"/>
              <a:cs typeface="Palatino Linotype"/>
            </a:endParaRPr>
          </a:p>
          <a:p>
            <a:pPr marL="492125" marR="83185" indent="-13271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40" dirty="0">
                <a:latin typeface="Palatino Linotype"/>
                <a:cs typeface="Palatino Linotype"/>
              </a:rPr>
              <a:t>Allows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more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detailed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descriptions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why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one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value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‘more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than’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‘less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than’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other.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0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20" dirty="0">
                <a:latin typeface="Palatino Linotype"/>
                <a:cs typeface="Palatino Linotype"/>
              </a:rPr>
              <a:t>Value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‘0’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arbitrary,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does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not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signal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phenomenon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question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is</a:t>
            </a:r>
            <a:endParaRPr sz="1000">
              <a:latin typeface="Palatino Linotype"/>
              <a:cs typeface="Palatino Linotype"/>
            </a:endParaRPr>
          </a:p>
          <a:p>
            <a:pPr marL="492125">
              <a:lnSpc>
                <a:spcPts val="1150"/>
              </a:lnSpc>
            </a:pPr>
            <a:r>
              <a:rPr sz="1000" spc="-10" dirty="0">
                <a:latin typeface="Palatino Linotype"/>
                <a:cs typeface="Palatino Linotype"/>
              </a:rPr>
              <a:t>entirely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absent.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9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359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0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spc="-20" dirty="0">
                <a:latin typeface="Palatino Linotype"/>
                <a:cs typeface="Palatino Linotype"/>
              </a:rPr>
              <a:t>degrees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Fahrenheit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is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not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an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absence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temperature.</a:t>
            </a:r>
            <a:endParaRPr sz="9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some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examples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interval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variables?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Temperature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IQ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Tests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12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Ratio</a:t>
            </a:r>
            <a:r>
              <a:rPr spc="190" dirty="0"/>
              <a:t> </a:t>
            </a:r>
            <a:r>
              <a:rPr spc="-2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28026"/>
            <a:ext cx="5010785" cy="15176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ratio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level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variable?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variable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whose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value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zero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meaningful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(making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multiplication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division possible).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19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i.e.,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homicide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per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100,000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twice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5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per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100,000.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some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examples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ratio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level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variables?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25" dirty="0">
                <a:latin typeface="Palatino Linotype"/>
                <a:cs typeface="Palatino Linotype"/>
              </a:rPr>
              <a:t>Age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Years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education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Weight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Income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13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2563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Palatino Linotype"/>
                <a:cs typeface="Palatino Linotype"/>
              </a:rPr>
              <a:t>Review</a:t>
            </a:r>
            <a:r>
              <a:rPr sz="1400" spc="-1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of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 Level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of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Palatino Linotype"/>
                <a:cs typeface="Palatino Linotype"/>
              </a:rPr>
              <a:t>Measurement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917" y="822590"/>
            <a:ext cx="4032190" cy="183678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14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Levels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5" dirty="0"/>
              <a:t>Measurement</a:t>
            </a:r>
            <a:r>
              <a:rPr spc="1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What</a:t>
            </a:r>
            <a:r>
              <a:rPr spc="20" dirty="0"/>
              <a:t> </a:t>
            </a:r>
            <a:r>
              <a:rPr spc="-25" dirty="0"/>
              <a:t>level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35" dirty="0"/>
              <a:t>measurement</a:t>
            </a:r>
            <a:r>
              <a:rPr spc="2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spc="-20" dirty="0"/>
              <a:t>applicable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spc="-10" dirty="0"/>
              <a:t>each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10" dirty="0"/>
              <a:t>following?</a:t>
            </a:r>
          </a:p>
          <a:p>
            <a:pPr marL="1377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Property</a:t>
            </a:r>
            <a:r>
              <a:rPr sz="1100" spc="35" dirty="0"/>
              <a:t> </a:t>
            </a:r>
            <a:r>
              <a:rPr sz="1100" spc="-10" dirty="0"/>
              <a:t>crime</a:t>
            </a:r>
            <a:r>
              <a:rPr sz="1100" spc="40" dirty="0"/>
              <a:t> </a:t>
            </a:r>
            <a:r>
              <a:rPr sz="1100" spc="-20" dirty="0"/>
              <a:t>rate</a:t>
            </a:r>
            <a:endParaRPr sz="1100">
              <a:latin typeface="Arial Unicode MS"/>
              <a:cs typeface="Arial Unicode MS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Crime</a:t>
            </a:r>
            <a:r>
              <a:rPr sz="1100" spc="25" dirty="0"/>
              <a:t> </a:t>
            </a:r>
            <a:r>
              <a:rPr sz="1100" dirty="0"/>
              <a:t>type</a:t>
            </a:r>
            <a:r>
              <a:rPr sz="1100" spc="25" dirty="0"/>
              <a:t> </a:t>
            </a:r>
            <a:r>
              <a:rPr sz="1100" spc="-10" dirty="0"/>
              <a:t>(violent,</a:t>
            </a:r>
            <a:r>
              <a:rPr sz="1100" spc="25" dirty="0"/>
              <a:t> </a:t>
            </a:r>
            <a:r>
              <a:rPr sz="1100" spc="-25" dirty="0"/>
              <a:t>property,</a:t>
            </a:r>
            <a:r>
              <a:rPr sz="1100" spc="25" dirty="0"/>
              <a:t> </a:t>
            </a:r>
            <a:r>
              <a:rPr sz="1100" spc="-10" dirty="0"/>
              <a:t>drug)</a:t>
            </a:r>
            <a:endParaRPr sz="1100">
              <a:latin typeface="Arial Unicode MS"/>
              <a:cs typeface="Arial Unicode MS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/>
              <a:t>Sentence</a:t>
            </a:r>
            <a:r>
              <a:rPr sz="1100" spc="35" dirty="0"/>
              <a:t> </a:t>
            </a:r>
            <a:r>
              <a:rPr sz="1100" spc="-10" dirty="0"/>
              <a:t>length</a:t>
            </a:r>
            <a:r>
              <a:rPr sz="1100" spc="30" dirty="0"/>
              <a:t> </a:t>
            </a:r>
            <a:r>
              <a:rPr sz="1100" dirty="0"/>
              <a:t>(in</a:t>
            </a:r>
            <a:r>
              <a:rPr sz="1100" spc="35" dirty="0"/>
              <a:t> </a:t>
            </a:r>
            <a:r>
              <a:rPr sz="1100" spc="-10" dirty="0"/>
              <a:t>months)</a:t>
            </a:r>
            <a:endParaRPr sz="1100">
              <a:latin typeface="Arial Unicode MS"/>
              <a:cs typeface="Arial Unicode MS"/>
            </a:endParaRPr>
          </a:p>
          <a:p>
            <a:pPr marL="137795">
              <a:lnSpc>
                <a:spcPct val="100000"/>
              </a:lnSpc>
              <a:spcBef>
                <a:spcPts val="3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Fear</a:t>
            </a:r>
            <a:r>
              <a:rPr sz="1100" spc="40" dirty="0"/>
              <a:t> </a:t>
            </a:r>
            <a:r>
              <a:rPr sz="1100" dirty="0"/>
              <a:t>of</a:t>
            </a:r>
            <a:r>
              <a:rPr sz="1100" spc="35" dirty="0"/>
              <a:t> </a:t>
            </a:r>
            <a:r>
              <a:rPr sz="1100" spc="-10" dirty="0"/>
              <a:t>crime</a:t>
            </a:r>
            <a:r>
              <a:rPr sz="1100" spc="40" dirty="0"/>
              <a:t> </a:t>
            </a:r>
            <a:r>
              <a:rPr sz="1100" dirty="0"/>
              <a:t>(1-</a:t>
            </a:r>
            <a:r>
              <a:rPr sz="1100" spc="-25" dirty="0"/>
              <a:t>10)</a:t>
            </a:r>
            <a:endParaRPr sz="1100">
              <a:latin typeface="Arial Unicode MS"/>
              <a:cs typeface="Arial Unicode MS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/>
              <a:t>Conviction</a:t>
            </a:r>
            <a:r>
              <a:rPr sz="1100" spc="50" dirty="0"/>
              <a:t> </a:t>
            </a:r>
            <a:r>
              <a:rPr sz="1100" dirty="0"/>
              <a:t>status</a:t>
            </a:r>
            <a:r>
              <a:rPr sz="1100" spc="45" dirty="0"/>
              <a:t> </a:t>
            </a:r>
            <a:r>
              <a:rPr sz="1100" dirty="0"/>
              <a:t>(convicted/not</a:t>
            </a:r>
            <a:r>
              <a:rPr sz="1100" spc="50" dirty="0"/>
              <a:t> </a:t>
            </a:r>
            <a:r>
              <a:rPr sz="1100" spc="-10" dirty="0"/>
              <a:t>convicted)</a:t>
            </a:r>
            <a:endParaRPr sz="1100">
              <a:latin typeface="Arial Unicode MS"/>
              <a:cs typeface="Arial Unicode MS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Crime</a:t>
            </a:r>
            <a:r>
              <a:rPr sz="1100" spc="40" dirty="0"/>
              <a:t> </a:t>
            </a:r>
            <a:r>
              <a:rPr sz="1100" spc="-35" dirty="0"/>
              <a:t>seriousness</a:t>
            </a:r>
            <a:r>
              <a:rPr sz="1100" spc="35" dirty="0"/>
              <a:t> </a:t>
            </a:r>
            <a:r>
              <a:rPr sz="1100" dirty="0"/>
              <a:t>(1-</a:t>
            </a:r>
            <a:r>
              <a:rPr sz="1100" spc="-20" dirty="0"/>
              <a:t>100)</a:t>
            </a:r>
            <a:endParaRPr sz="1100">
              <a:latin typeface="Arial Unicode MS"/>
              <a:cs typeface="Arial Unicode MS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5" dirty="0"/>
              <a:t>Number</a:t>
            </a:r>
            <a:r>
              <a:rPr sz="1100" spc="35" dirty="0"/>
              <a:t> </a:t>
            </a:r>
            <a:r>
              <a:rPr sz="1100" dirty="0"/>
              <a:t>of</a:t>
            </a:r>
            <a:r>
              <a:rPr sz="1100" spc="35" dirty="0"/>
              <a:t> </a:t>
            </a:r>
            <a:r>
              <a:rPr sz="1100" spc="-10" dirty="0"/>
              <a:t>arrests</a:t>
            </a:r>
            <a:endParaRPr sz="1100">
              <a:latin typeface="Arial Unicode MS"/>
              <a:cs typeface="Arial Unicode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15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Alternative</a:t>
            </a:r>
            <a:r>
              <a:rPr spc="-5" dirty="0"/>
              <a:t> </a:t>
            </a:r>
            <a:r>
              <a:rPr spc="-20" dirty="0"/>
              <a:t>Ways</a:t>
            </a:r>
            <a:r>
              <a:rPr dirty="0"/>
              <a:t> of </a:t>
            </a:r>
            <a:r>
              <a:rPr spc="-25" dirty="0"/>
              <a:t>Classifying</a:t>
            </a:r>
            <a:r>
              <a:rPr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97571"/>
            <a:ext cx="4014470" cy="10623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Qualitative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(Nominal/Ordinal)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Variables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tel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us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"what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kind,"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"what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group,"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"what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type."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Marital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status,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religion,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race,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liberalism,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conservativism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Quantitative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(Interval/Ratio)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Variables</a:t>
            </a:r>
            <a:r>
              <a:rPr sz="1000" dirty="0">
                <a:latin typeface="Palatino Linotype"/>
                <a:cs typeface="Palatino Linotype"/>
              </a:rPr>
              <a:t> tell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us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"how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much,"</a:t>
            </a:r>
            <a:r>
              <a:rPr sz="1000" dirty="0">
                <a:latin typeface="Palatino Linotype"/>
                <a:cs typeface="Palatino Linotype"/>
              </a:rPr>
              <a:t> or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"how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many."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35" dirty="0">
                <a:latin typeface="Palatino Linotype"/>
                <a:cs typeface="Palatino Linotype"/>
              </a:rPr>
              <a:t>Hours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worked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week,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sentence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length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(in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months),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crime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rates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16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Alternative</a:t>
            </a:r>
            <a:r>
              <a:rPr spc="5" dirty="0"/>
              <a:t> </a:t>
            </a:r>
            <a:r>
              <a:rPr spc="-20" dirty="0"/>
              <a:t>Ways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25" dirty="0"/>
              <a:t>Classifying</a:t>
            </a:r>
            <a:r>
              <a:rPr spc="10" dirty="0"/>
              <a:t> </a:t>
            </a:r>
            <a:r>
              <a:rPr spc="-20" dirty="0"/>
              <a:t>Variables</a:t>
            </a:r>
            <a:r>
              <a:rPr spc="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01390"/>
            <a:ext cx="4863465" cy="16027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Discrete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20" dirty="0">
                <a:latin typeface="Palatino Linotype"/>
                <a:cs typeface="Palatino Linotype"/>
              </a:rPr>
              <a:t>Values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assume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only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finite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countable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alternatives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9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27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Number</a:t>
            </a:r>
            <a:r>
              <a:rPr sz="900" spc="2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crimes,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family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size,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number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2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convictions</a:t>
            </a:r>
            <a:endParaRPr sz="9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36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Cannot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have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part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any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one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those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units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-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e.g.,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no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1.5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crimes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committed</a:t>
            </a:r>
            <a:endParaRPr sz="9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Continuous</a:t>
            </a:r>
            <a:endParaRPr sz="1100">
              <a:latin typeface="Palatino Linotype"/>
              <a:cs typeface="Palatino Linotype"/>
            </a:endParaRPr>
          </a:p>
          <a:p>
            <a:pPr marL="492125" marR="229870" indent="-132715">
              <a:lnSpc>
                <a:spcPts val="1100"/>
              </a:lnSpc>
              <a:spcBef>
                <a:spcPts val="19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20" dirty="0">
                <a:latin typeface="Palatino Linotype"/>
                <a:cs typeface="Palatino Linotype"/>
              </a:rPr>
              <a:t>Values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can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assume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theoretically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infinite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values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between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any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two </a:t>
            </a:r>
            <a:r>
              <a:rPr sz="1000" spc="-10" dirty="0">
                <a:latin typeface="Palatino Linotype"/>
                <a:cs typeface="Palatino Linotype"/>
              </a:rPr>
              <a:t>points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on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scale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70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48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Crime</a:t>
            </a:r>
            <a:r>
              <a:rPr sz="900" spc="9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rates</a:t>
            </a:r>
            <a:r>
              <a:rPr sz="900" spc="10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per</a:t>
            </a:r>
            <a:r>
              <a:rPr sz="900" spc="9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100,000,</a:t>
            </a:r>
            <a:r>
              <a:rPr sz="900" spc="9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GPA,</a:t>
            </a:r>
            <a:r>
              <a:rPr sz="900" spc="10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arrest</a:t>
            </a:r>
            <a:r>
              <a:rPr sz="900" spc="9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rates</a:t>
            </a:r>
            <a:endParaRPr sz="900">
              <a:latin typeface="Palatino Linotype"/>
              <a:cs typeface="Palatino Linotype"/>
            </a:endParaRPr>
          </a:p>
          <a:p>
            <a:pPr marL="768985" marR="30480" indent="-158115">
              <a:lnSpc>
                <a:spcPct val="101499"/>
              </a:lnSpc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412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Can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have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3.5</a:t>
            </a:r>
            <a:r>
              <a:rPr sz="900" spc="7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murders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per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100,000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population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or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13.33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arrests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per</a:t>
            </a:r>
            <a:r>
              <a:rPr sz="900" spc="7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100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reported offenses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17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Alternative</a:t>
            </a:r>
            <a:r>
              <a:rPr spc="5" dirty="0"/>
              <a:t> </a:t>
            </a:r>
            <a:r>
              <a:rPr spc="-20" dirty="0"/>
              <a:t>Ways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25" dirty="0"/>
              <a:t>Classifying</a:t>
            </a:r>
            <a:r>
              <a:rPr spc="10" dirty="0"/>
              <a:t> </a:t>
            </a:r>
            <a:r>
              <a:rPr spc="-20" dirty="0"/>
              <a:t>Variables</a:t>
            </a:r>
            <a:r>
              <a:rPr spc="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719" rIns="0" bIns="0" rtlCol="0">
            <a:spAutoFit/>
          </a:bodyPr>
          <a:lstStyle/>
          <a:p>
            <a:pPr marL="38100" marR="157480">
              <a:lnSpc>
                <a:spcPct val="102699"/>
              </a:lnSpc>
              <a:spcBef>
                <a:spcPts val="55"/>
              </a:spcBef>
            </a:pPr>
            <a:r>
              <a:rPr spc="-30" dirty="0"/>
              <a:t>Independent</a:t>
            </a:r>
            <a:r>
              <a:rPr spc="30" dirty="0"/>
              <a:t> </a:t>
            </a:r>
            <a:r>
              <a:rPr spc="-10" dirty="0"/>
              <a:t>Variable</a:t>
            </a:r>
            <a:r>
              <a:rPr spc="35" dirty="0"/>
              <a:t> </a:t>
            </a:r>
            <a:r>
              <a:rPr spc="60" dirty="0"/>
              <a:t>(X)</a:t>
            </a:r>
            <a:r>
              <a:rPr spc="30" dirty="0"/>
              <a:t> </a:t>
            </a:r>
            <a:r>
              <a:rPr spc="295" dirty="0"/>
              <a:t>=</a:t>
            </a:r>
            <a:r>
              <a:rPr spc="35" dirty="0"/>
              <a:t> </a:t>
            </a:r>
            <a:r>
              <a:rPr spc="-10" dirty="0"/>
              <a:t>“Cause,”</a:t>
            </a:r>
            <a:r>
              <a:rPr spc="35" dirty="0"/>
              <a:t> </a:t>
            </a:r>
            <a:r>
              <a:rPr dirty="0"/>
              <a:t>“Predictor,”</a:t>
            </a:r>
            <a:r>
              <a:rPr spc="30" dirty="0"/>
              <a:t> </a:t>
            </a:r>
            <a:r>
              <a:rPr spc="-25" dirty="0"/>
              <a:t>“Regressor,”</a:t>
            </a:r>
            <a:r>
              <a:rPr spc="35" dirty="0"/>
              <a:t> </a:t>
            </a:r>
            <a:r>
              <a:rPr spc="-20" dirty="0"/>
              <a:t>“Covariate,”</a:t>
            </a:r>
            <a:r>
              <a:rPr spc="30" dirty="0"/>
              <a:t> </a:t>
            </a:r>
            <a:r>
              <a:rPr spc="-20" dirty="0"/>
              <a:t>list goes</a:t>
            </a:r>
            <a:r>
              <a:rPr spc="-10" dirty="0"/>
              <a:t> </a:t>
            </a:r>
            <a:r>
              <a:rPr spc="-30" dirty="0"/>
              <a:t>on.</a:t>
            </a:r>
            <a:r>
              <a:rPr spc="-95" dirty="0"/>
              <a:t> </a:t>
            </a:r>
            <a:r>
              <a:rPr dirty="0"/>
              <a:t>.</a:t>
            </a:r>
            <a:r>
              <a:rPr spc="-95" dirty="0"/>
              <a:t> </a:t>
            </a:r>
            <a:r>
              <a:rPr dirty="0"/>
              <a:t>.</a:t>
            </a:r>
            <a:r>
              <a:rPr spc="-95" dirty="0"/>
              <a:t> </a:t>
            </a:r>
            <a:r>
              <a:rPr spc="-20" dirty="0"/>
              <a:t>.(sometimes</a:t>
            </a:r>
            <a:r>
              <a:rPr spc="45" dirty="0"/>
              <a:t> </a:t>
            </a:r>
            <a:r>
              <a:rPr spc="-30" dirty="0"/>
              <a:t>referred</a:t>
            </a:r>
            <a:r>
              <a:rPr spc="5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as</a:t>
            </a:r>
            <a:r>
              <a:rPr spc="50" dirty="0"/>
              <a:t> </a:t>
            </a:r>
            <a:r>
              <a:rPr spc="-10" dirty="0"/>
              <a:t>controls,</a:t>
            </a:r>
            <a:r>
              <a:rPr spc="50" dirty="0"/>
              <a:t> </a:t>
            </a:r>
            <a:r>
              <a:rPr spc="-10" dirty="0"/>
              <a:t>also)</a:t>
            </a:r>
          </a:p>
          <a:p>
            <a:pPr marL="38100" marR="153670">
              <a:lnSpc>
                <a:spcPct val="102699"/>
              </a:lnSpc>
              <a:spcBef>
                <a:spcPts val="595"/>
              </a:spcBef>
            </a:pPr>
            <a:r>
              <a:rPr spc="-30" dirty="0"/>
              <a:t>Dependent</a:t>
            </a:r>
            <a:r>
              <a:rPr spc="-5" dirty="0"/>
              <a:t> </a:t>
            </a:r>
            <a:r>
              <a:rPr spc="-10" dirty="0"/>
              <a:t>Variable</a:t>
            </a:r>
            <a:r>
              <a:rPr spc="55" dirty="0"/>
              <a:t> </a:t>
            </a:r>
            <a:r>
              <a:rPr spc="60" dirty="0"/>
              <a:t>(Y)</a:t>
            </a:r>
            <a:r>
              <a:rPr spc="50" dirty="0"/>
              <a:t> </a:t>
            </a:r>
            <a:r>
              <a:rPr spc="295" dirty="0"/>
              <a:t>=</a:t>
            </a:r>
            <a:r>
              <a:rPr spc="50" dirty="0"/>
              <a:t> </a:t>
            </a:r>
            <a:r>
              <a:rPr dirty="0"/>
              <a:t>“Effect,”</a:t>
            </a:r>
            <a:r>
              <a:rPr spc="50" dirty="0"/>
              <a:t> </a:t>
            </a:r>
            <a:r>
              <a:rPr spc="-20" dirty="0"/>
              <a:t>“Outcome,”</a:t>
            </a:r>
            <a:r>
              <a:rPr spc="50" dirty="0"/>
              <a:t> </a:t>
            </a:r>
            <a:r>
              <a:rPr spc="-20" dirty="0"/>
              <a:t>“Response,”</a:t>
            </a:r>
            <a:r>
              <a:rPr spc="55" dirty="0"/>
              <a:t> </a:t>
            </a:r>
            <a:r>
              <a:rPr dirty="0"/>
              <a:t>list</a:t>
            </a:r>
            <a:r>
              <a:rPr spc="50" dirty="0"/>
              <a:t> </a:t>
            </a:r>
            <a:r>
              <a:rPr spc="-20" dirty="0"/>
              <a:t>goes</a:t>
            </a:r>
            <a:r>
              <a:rPr spc="50" dirty="0"/>
              <a:t> </a:t>
            </a:r>
            <a:r>
              <a:rPr spc="-30" dirty="0"/>
              <a:t>on.</a:t>
            </a:r>
            <a:r>
              <a:rPr spc="-95" dirty="0"/>
              <a:t> </a:t>
            </a:r>
            <a:r>
              <a:rPr dirty="0"/>
              <a:t>.</a:t>
            </a:r>
            <a:r>
              <a:rPr spc="-95" dirty="0"/>
              <a:t> </a:t>
            </a:r>
            <a:r>
              <a:rPr dirty="0"/>
              <a:t>.</a:t>
            </a:r>
            <a:r>
              <a:rPr spc="-95" dirty="0"/>
              <a:t> </a:t>
            </a:r>
            <a:r>
              <a:rPr spc="-20" dirty="0"/>
              <a:t>(but </a:t>
            </a:r>
            <a:r>
              <a:rPr dirty="0"/>
              <a:t>not</a:t>
            </a:r>
            <a:r>
              <a:rPr spc="2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dirty="0"/>
              <a:t>far</a:t>
            </a:r>
            <a:r>
              <a:rPr spc="25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spc="-20" dirty="0"/>
              <a:t>IVs)</a:t>
            </a:r>
          </a:p>
          <a:p>
            <a:pPr marL="38100" marR="5080">
              <a:lnSpc>
                <a:spcPct val="102699"/>
              </a:lnSpc>
              <a:spcBef>
                <a:spcPts val="600"/>
              </a:spcBef>
            </a:pPr>
            <a:r>
              <a:rPr dirty="0"/>
              <a:t>Note:</a:t>
            </a:r>
            <a:r>
              <a:rPr spc="114" dirty="0"/>
              <a:t> </a:t>
            </a:r>
            <a:r>
              <a:rPr dirty="0"/>
              <a:t>not</a:t>
            </a:r>
            <a:r>
              <a:rPr spc="20" dirty="0"/>
              <a:t> </a:t>
            </a:r>
            <a:r>
              <a:rPr dirty="0"/>
              <a:t>so</a:t>
            </a:r>
            <a:r>
              <a:rPr spc="20" dirty="0"/>
              <a:t> </a:t>
            </a:r>
            <a:r>
              <a:rPr spc="-40" dirty="0"/>
              <a:t>much</a:t>
            </a:r>
            <a:r>
              <a:rPr spc="2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50" dirty="0"/>
              <a:t>way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25" dirty="0"/>
              <a:t>classifying</a:t>
            </a:r>
            <a:r>
              <a:rPr spc="20" dirty="0"/>
              <a:t> </a:t>
            </a:r>
            <a:r>
              <a:rPr spc="-30" dirty="0"/>
              <a:t>measurement,</a:t>
            </a:r>
            <a:r>
              <a:rPr spc="20" dirty="0"/>
              <a:t> </a:t>
            </a:r>
            <a:r>
              <a:rPr dirty="0"/>
              <a:t>but</a:t>
            </a:r>
            <a:r>
              <a:rPr spc="20" dirty="0"/>
              <a:t> </a:t>
            </a:r>
            <a:r>
              <a:rPr spc="-30" dirty="0"/>
              <a:t>classifying</a:t>
            </a:r>
            <a:r>
              <a:rPr spc="20" dirty="0"/>
              <a:t> </a:t>
            </a:r>
            <a:r>
              <a:rPr dirty="0"/>
              <a:t>what</a:t>
            </a:r>
            <a:r>
              <a:rPr spc="15" dirty="0"/>
              <a:t> </a:t>
            </a:r>
            <a:r>
              <a:rPr spc="-20" dirty="0"/>
              <a:t>side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50" dirty="0"/>
              <a:t>a </a:t>
            </a:r>
            <a:r>
              <a:rPr spc="-35" dirty="0"/>
              <a:t>regression</a:t>
            </a:r>
            <a:r>
              <a:rPr spc="30" dirty="0"/>
              <a:t> </a:t>
            </a:r>
            <a:r>
              <a:rPr spc="-20" dirty="0"/>
              <a:t>equation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spc="-20" dirty="0"/>
              <a:t>variable</a:t>
            </a:r>
            <a:r>
              <a:rPr spc="35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on.</a:t>
            </a:r>
            <a:r>
              <a:rPr spc="145" dirty="0"/>
              <a:t> </a:t>
            </a:r>
            <a:r>
              <a:rPr spc="-30" dirty="0"/>
              <a:t>Left-</a:t>
            </a:r>
            <a:r>
              <a:rPr dirty="0"/>
              <a:t>hand</a:t>
            </a:r>
            <a:r>
              <a:rPr spc="30" dirty="0"/>
              <a:t> </a:t>
            </a:r>
            <a:r>
              <a:rPr spc="-20" dirty="0"/>
              <a:t>side</a:t>
            </a:r>
            <a:r>
              <a:rPr spc="35" dirty="0"/>
              <a:t> </a:t>
            </a:r>
            <a:r>
              <a:rPr spc="-25" dirty="0"/>
              <a:t>variables</a:t>
            </a:r>
            <a:r>
              <a:rPr spc="35" dirty="0"/>
              <a:t> </a:t>
            </a:r>
            <a:r>
              <a:rPr dirty="0"/>
              <a:t>are</a:t>
            </a:r>
            <a:r>
              <a:rPr spc="3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spc="-25" dirty="0"/>
              <a:t>DV,</a:t>
            </a: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45" dirty="0"/>
              <a:t>right-</a:t>
            </a:r>
            <a:r>
              <a:rPr dirty="0"/>
              <a:t>hand</a:t>
            </a:r>
            <a:r>
              <a:rPr spc="20" dirty="0"/>
              <a:t> </a:t>
            </a:r>
            <a:r>
              <a:rPr spc="-20" dirty="0"/>
              <a:t>side</a:t>
            </a:r>
            <a:r>
              <a:rPr spc="25" dirty="0"/>
              <a:t> </a:t>
            </a:r>
            <a:r>
              <a:rPr spc="-20" dirty="0"/>
              <a:t>variables</a:t>
            </a:r>
            <a:r>
              <a:rPr spc="25" dirty="0"/>
              <a:t> </a:t>
            </a:r>
            <a:r>
              <a:rPr dirty="0"/>
              <a:t>are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20" dirty="0"/>
              <a:t>IVs.</a:t>
            </a:r>
          </a:p>
          <a:p>
            <a:pPr marL="38100" marR="120014">
              <a:lnSpc>
                <a:spcPct val="102600"/>
              </a:lnSpc>
              <a:spcBef>
                <a:spcPts val="595"/>
              </a:spcBef>
            </a:pPr>
            <a:r>
              <a:rPr dirty="0"/>
              <a:t>REMEMBER:</a:t>
            </a:r>
            <a:r>
              <a:rPr spc="70" dirty="0"/>
              <a:t> </a:t>
            </a:r>
            <a:r>
              <a:rPr dirty="0"/>
              <a:t>An</a:t>
            </a:r>
            <a:r>
              <a:rPr spc="75" dirty="0"/>
              <a:t> </a:t>
            </a:r>
            <a:r>
              <a:rPr spc="-35" dirty="0"/>
              <a:t>independent</a:t>
            </a:r>
            <a:r>
              <a:rPr spc="75" dirty="0"/>
              <a:t> </a:t>
            </a:r>
            <a:r>
              <a:rPr spc="-20" dirty="0"/>
              <a:t>variable</a:t>
            </a:r>
            <a:r>
              <a:rPr spc="75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spc="-10" dirty="0"/>
              <a:t>one</a:t>
            </a:r>
            <a:r>
              <a:rPr spc="75" dirty="0"/>
              <a:t> </a:t>
            </a:r>
            <a:r>
              <a:rPr dirty="0"/>
              <a:t>context</a:t>
            </a:r>
            <a:r>
              <a:rPr spc="75" dirty="0"/>
              <a:t> </a:t>
            </a:r>
            <a:r>
              <a:rPr dirty="0"/>
              <a:t>can</a:t>
            </a:r>
            <a:r>
              <a:rPr spc="75" dirty="0"/>
              <a:t> </a:t>
            </a:r>
            <a:r>
              <a:rPr dirty="0"/>
              <a:t>be</a:t>
            </a:r>
            <a:r>
              <a:rPr spc="7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dependent </a:t>
            </a:r>
            <a:r>
              <a:rPr spc="-20" dirty="0"/>
              <a:t>variable</a:t>
            </a:r>
            <a:r>
              <a:rPr spc="15" dirty="0"/>
              <a:t> </a:t>
            </a:r>
            <a:r>
              <a:rPr dirty="0"/>
              <a:t>in</a:t>
            </a:r>
            <a:r>
              <a:rPr spc="20" dirty="0"/>
              <a:t> </a:t>
            </a:r>
            <a:r>
              <a:rPr dirty="0"/>
              <a:t>another.</a:t>
            </a:r>
            <a:r>
              <a:rPr spc="1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/>
              <a:t>side</a:t>
            </a:r>
            <a:r>
              <a:rPr spc="1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/>
              <a:t>equation</a:t>
            </a:r>
            <a:r>
              <a:rPr spc="20" dirty="0"/>
              <a:t> </a:t>
            </a:r>
            <a:r>
              <a:rPr dirty="0"/>
              <a:t>they</a:t>
            </a:r>
            <a:r>
              <a:rPr spc="15" dirty="0"/>
              <a:t> </a:t>
            </a:r>
            <a:r>
              <a:rPr dirty="0"/>
              <a:t>are</a:t>
            </a:r>
            <a:r>
              <a:rPr spc="20" dirty="0"/>
              <a:t> </a:t>
            </a:r>
            <a:r>
              <a:rPr dirty="0"/>
              <a:t>on</a:t>
            </a:r>
            <a:r>
              <a:rPr spc="20" dirty="0"/>
              <a:t> </a:t>
            </a:r>
            <a:r>
              <a:rPr spc="-35" dirty="0"/>
              <a:t>depends</a:t>
            </a:r>
            <a:r>
              <a:rPr spc="15" dirty="0"/>
              <a:t> </a:t>
            </a:r>
            <a:r>
              <a:rPr spc="-20" dirty="0"/>
              <a:t>entirely</a:t>
            </a:r>
            <a:r>
              <a:rPr spc="20" dirty="0"/>
              <a:t> </a:t>
            </a:r>
            <a:r>
              <a:rPr dirty="0"/>
              <a:t>on</a:t>
            </a:r>
            <a:r>
              <a:rPr spc="20" dirty="0"/>
              <a:t> </a:t>
            </a:r>
            <a:r>
              <a:rPr spc="-25" dirty="0"/>
              <a:t>the research</a:t>
            </a:r>
            <a:r>
              <a:rPr spc="10" dirty="0"/>
              <a:t> </a:t>
            </a:r>
            <a:r>
              <a:rPr spc="-10" dirty="0"/>
              <a:t>question.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18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777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612507"/>
            <a:ext cx="4884420" cy="2317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Palatino Linotype"/>
                <a:cs typeface="Palatino Linotype"/>
              </a:rPr>
              <a:t>Nationwide,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average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starting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salary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for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entry-</a:t>
            </a:r>
            <a:r>
              <a:rPr sz="1100" spc="-10" dirty="0">
                <a:latin typeface="Palatino Linotype"/>
                <a:cs typeface="Palatino Linotype"/>
              </a:rPr>
              <a:t>level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police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officers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about</a:t>
            </a:r>
            <a:endParaRPr sz="1100">
              <a:latin typeface="Palatino Linotype"/>
              <a:cs typeface="Palatino Linotype"/>
            </a:endParaRPr>
          </a:p>
          <a:p>
            <a:pPr marL="25400" marR="17780">
              <a:lnSpc>
                <a:spcPct val="102600"/>
              </a:lnSpc>
            </a:pPr>
            <a:r>
              <a:rPr sz="1100" dirty="0">
                <a:latin typeface="Palatino Linotype"/>
                <a:cs typeface="Palatino Linotype"/>
              </a:rPr>
              <a:t>$24,000.</a:t>
            </a:r>
            <a:r>
              <a:rPr sz="1100" spc="1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You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believe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that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location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police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departments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urban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vs.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rural </a:t>
            </a:r>
            <a:r>
              <a:rPr sz="1100" dirty="0">
                <a:latin typeface="Palatino Linotype"/>
                <a:cs typeface="Palatino Linotype"/>
              </a:rPr>
              <a:t>areas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influences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starting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salaries.</a:t>
            </a:r>
            <a:r>
              <a:rPr sz="1100" spc="114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random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sample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90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police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departments, </a:t>
            </a:r>
            <a:r>
              <a:rPr sz="1100" spc="-25" dirty="0">
                <a:latin typeface="Palatino Linotype"/>
                <a:cs typeface="Palatino Linotype"/>
              </a:rPr>
              <a:t>you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find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that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average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starting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salary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$25,000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urban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departments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and</a:t>
            </a:r>
            <a:endParaRPr sz="11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Palatino Linotype"/>
                <a:cs typeface="Palatino Linotype"/>
              </a:rPr>
              <a:t>$24,000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rural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departments.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Unit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observation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Police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department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Population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All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police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departments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U.S.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Sample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90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police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departments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7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Dependent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variable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Starting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salary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level,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continuous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(also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discrete)</a:t>
            </a:r>
            <a:endParaRPr sz="10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Independent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variable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Location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Nominal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19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Science,</a:t>
            </a:r>
            <a:r>
              <a:rPr spc="50" dirty="0"/>
              <a:t> </a:t>
            </a:r>
            <a:r>
              <a:rPr spc="-10" dirty="0"/>
              <a:t>Methods,</a:t>
            </a:r>
            <a:r>
              <a:rPr spc="50" dirty="0"/>
              <a:t> </a:t>
            </a:r>
            <a:r>
              <a:rPr dirty="0"/>
              <a:t>&amp;</a:t>
            </a:r>
            <a:r>
              <a:rPr spc="50" dirty="0"/>
              <a:t> </a:t>
            </a:r>
            <a:r>
              <a:rPr spc="-10" dirty="0"/>
              <a:t>Replication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49516"/>
            <a:ext cx="5010785" cy="12141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3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Science?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"The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process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gathering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analyzing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data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systematic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controlled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way </a:t>
            </a:r>
            <a:r>
              <a:rPr sz="1000" spc="-30" dirty="0">
                <a:latin typeface="Palatino Linotype"/>
                <a:cs typeface="Palatino Linotype"/>
              </a:rPr>
              <a:t>using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procedures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are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generally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accepted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by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others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discipline."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Methods?</a:t>
            </a:r>
            <a:r>
              <a:rPr sz="1100" spc="1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Replication?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Methods:</a:t>
            </a:r>
            <a:r>
              <a:rPr sz="1000" spc="10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Procedures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used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processing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analyszing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data.</a:t>
            </a:r>
            <a:endParaRPr sz="1000">
              <a:latin typeface="Palatino Linotype"/>
              <a:cs typeface="Palatino Linotype"/>
            </a:endParaRPr>
          </a:p>
          <a:p>
            <a:pPr marL="492125" marR="196215" indent="-13271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Replication:</a:t>
            </a:r>
            <a:r>
              <a:rPr sz="1000" spc="114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Repeating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methods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with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same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data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effort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achive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the </a:t>
            </a:r>
            <a:r>
              <a:rPr sz="1000" spc="-10" dirty="0">
                <a:latin typeface="Palatino Linotype"/>
                <a:cs typeface="Palatino Linotype"/>
              </a:rPr>
              <a:t>same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results.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Examples</a:t>
            </a:r>
            <a:r>
              <a:rPr spc="-10" dirty="0"/>
              <a:t>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671498"/>
            <a:ext cx="5020310" cy="2145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Palatino Linotype"/>
                <a:cs typeface="Palatino Linotype"/>
              </a:rPr>
              <a:t>Many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sociologists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argue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that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poverty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cause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criminal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behavior.</a:t>
            </a:r>
            <a:r>
              <a:rPr sz="1100" spc="114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test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this </a:t>
            </a:r>
            <a:r>
              <a:rPr sz="1100" dirty="0">
                <a:latin typeface="Palatino Linotype"/>
                <a:cs typeface="Palatino Linotype"/>
              </a:rPr>
              <a:t>claim,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you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collect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data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from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random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sample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250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counties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across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U.S.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You </a:t>
            </a:r>
            <a:r>
              <a:rPr sz="1100" dirty="0">
                <a:latin typeface="Palatino Linotype"/>
                <a:cs typeface="Palatino Linotype"/>
              </a:rPr>
              <a:t>obtain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measures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poverty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(%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population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living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below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poverty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line)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and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number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offenses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reported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police.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Unit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observation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County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Population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All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counties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U.S.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9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Sample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250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counties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7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Dependent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variable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Number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offenses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reported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police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level,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discrete</a:t>
            </a:r>
            <a:endParaRPr sz="10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Independent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variable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Percent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living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below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poverty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line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level,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continuous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20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Examples</a:t>
            </a:r>
            <a:r>
              <a:rPr spc="-10" dirty="0"/>
              <a:t>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602664"/>
            <a:ext cx="5000625" cy="2317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Palatino Linotype"/>
                <a:cs typeface="Palatino Linotype"/>
              </a:rPr>
              <a:t>According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some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theorists,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teenagers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who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spend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more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time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with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their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friends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in </a:t>
            </a:r>
            <a:r>
              <a:rPr sz="1100" spc="-40" dirty="0">
                <a:latin typeface="Palatino Linotype"/>
                <a:cs typeface="Palatino Linotype"/>
              </a:rPr>
              <a:t>unsupervised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activities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more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likely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engage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delinquent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conduct.</a:t>
            </a:r>
            <a:r>
              <a:rPr sz="1100" spc="1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You </a:t>
            </a:r>
            <a:r>
              <a:rPr sz="1100" spc="-30" dirty="0">
                <a:latin typeface="Palatino Linotype"/>
                <a:cs typeface="Palatino Linotype"/>
              </a:rPr>
              <a:t>question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random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sample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2,500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high-</a:t>
            </a:r>
            <a:r>
              <a:rPr sz="1100" spc="-25" dirty="0">
                <a:latin typeface="Palatino Linotype"/>
                <a:cs typeface="Palatino Linotype"/>
              </a:rPr>
              <a:t>school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youths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about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number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hours </a:t>
            </a:r>
            <a:r>
              <a:rPr sz="1100" dirty="0">
                <a:latin typeface="Palatino Linotype"/>
                <a:cs typeface="Palatino Linotype"/>
              </a:rPr>
              <a:t>spent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unsupervised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peer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activities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(e.g.,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cruising,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shopping,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movies)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and </a:t>
            </a:r>
            <a:r>
              <a:rPr sz="1100" spc="-35" dirty="0">
                <a:latin typeface="Palatino Linotype"/>
                <a:cs typeface="Palatino Linotype"/>
              </a:rPr>
              <a:t>frequency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delinquent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behavior.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Unit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observation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Individual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 </a:t>
            </a:r>
            <a:r>
              <a:rPr sz="1100" spc="-10" dirty="0">
                <a:latin typeface="Palatino Linotype"/>
                <a:cs typeface="Palatino Linotype"/>
              </a:rPr>
              <a:t>Population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All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high-</a:t>
            </a:r>
            <a:r>
              <a:rPr sz="1100" spc="-25" dirty="0">
                <a:latin typeface="Palatino Linotype"/>
                <a:cs typeface="Palatino Linotype"/>
              </a:rPr>
              <a:t>school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youth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Sample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2,500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high-</a:t>
            </a:r>
            <a:r>
              <a:rPr sz="1100" spc="-25" dirty="0">
                <a:latin typeface="Palatino Linotype"/>
                <a:cs typeface="Palatino Linotype"/>
              </a:rPr>
              <a:t>school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youths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7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Dependent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variable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Frequency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delinquent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behavior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level,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discrete</a:t>
            </a:r>
            <a:endParaRPr sz="10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Independent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variable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Hours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unsupervised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peer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activities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level,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continuous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21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10" dirty="0"/>
              <a:t> </a:t>
            </a:r>
            <a:r>
              <a:rPr dirty="0"/>
              <a:t>Does</a:t>
            </a:r>
            <a:r>
              <a:rPr spc="10" dirty="0"/>
              <a:t> </a:t>
            </a:r>
            <a:r>
              <a:rPr spc="-20" dirty="0"/>
              <a:t>Level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25" dirty="0"/>
              <a:t>Measurement</a:t>
            </a:r>
            <a:r>
              <a:rPr spc="10" dirty="0"/>
              <a:t> </a:t>
            </a:r>
            <a:r>
              <a:rPr spc="-10" dirty="0"/>
              <a:t>Matter?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13661"/>
            <a:ext cx="474154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7900"/>
              </a:lnSpc>
              <a:spcBef>
                <a:spcPts val="100"/>
              </a:spcBef>
            </a:pPr>
            <a:r>
              <a:rPr sz="1100" spc="-20" dirty="0">
                <a:latin typeface="Palatino Linotype"/>
                <a:cs typeface="Palatino Linotype"/>
              </a:rPr>
              <a:t>Level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measurement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determines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type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statistical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test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appropriate. </a:t>
            </a:r>
            <a:r>
              <a:rPr sz="1100" dirty="0">
                <a:latin typeface="Palatino Linotype"/>
                <a:cs typeface="Palatino Linotype"/>
              </a:rPr>
              <a:t>Tests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chosen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based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upon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lecel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measurement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IVs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and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DV.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77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Examples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80" dirty="0">
                <a:latin typeface="Palatino Linotype"/>
                <a:cs typeface="Palatino Linotype"/>
              </a:rPr>
              <a:t>X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Sex,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80" dirty="0">
                <a:latin typeface="Palatino Linotype"/>
                <a:cs typeface="Palatino Linotype"/>
              </a:rPr>
              <a:t>Y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Employment(Y/N)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Chi-</a:t>
            </a:r>
            <a:r>
              <a:rPr sz="1000" dirty="0">
                <a:latin typeface="Palatino Linotype"/>
                <a:cs typeface="Palatino Linotype"/>
              </a:rPr>
              <a:t>Square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Test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80" dirty="0">
                <a:latin typeface="Palatino Linotype"/>
                <a:cs typeface="Palatino Linotype"/>
              </a:rPr>
              <a:t>X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Sex,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80" dirty="0">
                <a:latin typeface="Palatino Linotype"/>
                <a:cs typeface="Palatino Linotype"/>
              </a:rPr>
              <a:t>Y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Number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Arrests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t-</a:t>
            </a:r>
            <a:r>
              <a:rPr sz="1000" spc="-20" dirty="0">
                <a:latin typeface="Palatino Linotype"/>
                <a:cs typeface="Palatino Linotype"/>
              </a:rPr>
              <a:t>Test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80" dirty="0">
                <a:latin typeface="Palatino Linotype"/>
                <a:cs typeface="Palatino Linotype"/>
              </a:rPr>
              <a:t>X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Crime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Type,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80" dirty="0">
                <a:latin typeface="Palatino Linotype"/>
                <a:cs typeface="Palatino Linotype"/>
              </a:rPr>
              <a:t>Y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Sentence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Length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(in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months)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50" dirty="0">
                <a:latin typeface="Palatino Linotype"/>
                <a:cs typeface="Palatino Linotype"/>
              </a:rPr>
              <a:t> F-</a:t>
            </a:r>
            <a:r>
              <a:rPr sz="1000" spc="-20" dirty="0">
                <a:latin typeface="Palatino Linotype"/>
                <a:cs typeface="Palatino Linotype"/>
              </a:rPr>
              <a:t>Test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80" dirty="0">
                <a:latin typeface="Palatino Linotype"/>
                <a:cs typeface="Palatino Linotype"/>
              </a:rPr>
              <a:t>X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Divorce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Rate,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80" dirty="0">
                <a:latin typeface="Palatino Linotype"/>
                <a:cs typeface="Palatino Linotype"/>
              </a:rPr>
              <a:t>Y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Homicide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Correlation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Regression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22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155" dirty="0"/>
              <a:t> </a:t>
            </a:r>
            <a:r>
              <a:rPr spc="-20" dirty="0"/>
              <a:t>Summarization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00479"/>
            <a:ext cx="2797175" cy="1565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Section</a:t>
            </a:r>
            <a:r>
              <a:rPr sz="1100" spc="-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Outline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9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Proportions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&amp;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Percents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6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Rates</a:t>
            </a:r>
            <a:r>
              <a:rPr sz="1100" spc="9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&amp;</a:t>
            </a:r>
            <a:r>
              <a:rPr sz="1100" spc="9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Ratios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2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Proportion/Percent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Difference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(Change)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17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Frequency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Distributions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with...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-30" dirty="0">
                <a:latin typeface="Palatino Linotype"/>
                <a:cs typeface="Palatino Linotype"/>
              </a:rPr>
              <a:t>Nominal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data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-20" dirty="0">
                <a:latin typeface="Palatino Linotype"/>
                <a:cs typeface="Palatino Linotype"/>
              </a:rPr>
              <a:t>Ordinal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data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Interval/Ratio</a:t>
            </a:r>
            <a:r>
              <a:rPr sz="1000" spc="1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data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23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Summarizing</a:t>
            </a:r>
            <a:r>
              <a:rPr spc="2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76299"/>
            <a:ext cx="3779520" cy="8724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Sample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size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(n)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Total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observations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sample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9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Frequency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(f)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Count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observations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subset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sample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24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Proportion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Percent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31647"/>
            <a:ext cx="4624705" cy="54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15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Proportion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(p)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29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observations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subset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sample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total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cases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sample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(relative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frequency)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546" y="1493080"/>
            <a:ext cx="1883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25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500" spc="502" baseline="-250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500" i="1" baseline="-25000" dirty="0">
                <a:latin typeface="Corbel"/>
                <a:cs typeface="Corbel"/>
              </a:rPr>
              <a:t>p</a:t>
            </a:r>
            <a:r>
              <a:rPr sz="1500" i="1" spc="150" baseline="-25000" dirty="0">
                <a:latin typeface="Corbel"/>
                <a:cs typeface="Corbel"/>
              </a:rPr>
              <a:t> </a:t>
            </a:r>
            <a:r>
              <a:rPr sz="1500" spc="412" baseline="-25000" dirty="0">
                <a:latin typeface="Palatino Linotype"/>
                <a:cs typeface="Palatino Linotype"/>
              </a:rPr>
              <a:t>=</a:t>
            </a:r>
            <a:r>
              <a:rPr sz="1500" spc="262" baseline="-25000" dirty="0">
                <a:latin typeface="Palatino Linotype"/>
                <a:cs typeface="Palatino Linotype"/>
              </a:rPr>
              <a:t> </a:t>
            </a:r>
            <a:r>
              <a:rPr sz="700" u="sng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00" u="sng" spc="31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#</a:t>
            </a:r>
            <a:r>
              <a:rPr sz="700" u="sng" spc="1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in</a:t>
            </a:r>
            <a:r>
              <a:rPr sz="700" u="sng" spc="114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subset</a:t>
            </a:r>
            <a:r>
              <a:rPr sz="700" u="sng" spc="1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of</a:t>
            </a:r>
            <a:r>
              <a:rPr sz="700" u="sng" spc="1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sample</a:t>
            </a:r>
            <a:r>
              <a:rPr sz="700" u="sng" spc="27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 </a:t>
            </a:r>
            <a:r>
              <a:rPr sz="700" spc="260" dirty="0">
                <a:latin typeface="Palatino Linotype"/>
                <a:cs typeface="Palatino Linotype"/>
              </a:rPr>
              <a:t> </a:t>
            </a:r>
            <a:r>
              <a:rPr sz="1500" spc="412" baseline="-25000" dirty="0">
                <a:latin typeface="Palatino Linotype"/>
                <a:cs typeface="Palatino Linotype"/>
              </a:rPr>
              <a:t>=</a:t>
            </a:r>
            <a:r>
              <a:rPr sz="1500" spc="277" baseline="-25000" dirty="0">
                <a:latin typeface="Palatino Linotype"/>
                <a:cs typeface="Palatino Linotype"/>
              </a:rPr>
              <a:t> </a:t>
            </a:r>
            <a:r>
              <a:rPr sz="700" i="1" u="sng" spc="70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</a:rPr>
              <a:t>f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57" y="1631114"/>
            <a:ext cx="2216785" cy="42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95"/>
              </a:spcBef>
              <a:tabLst>
                <a:tab pos="2115185" algn="l"/>
              </a:tabLst>
            </a:pPr>
            <a:r>
              <a:rPr sz="700" dirty="0">
                <a:latin typeface="Palatino Linotype"/>
                <a:cs typeface="Palatino Linotype"/>
              </a:rPr>
              <a:t>Total</a:t>
            </a:r>
            <a:r>
              <a:rPr sz="700" spc="175" dirty="0">
                <a:latin typeface="Palatino Linotype"/>
                <a:cs typeface="Palatino Linotype"/>
              </a:rPr>
              <a:t> </a:t>
            </a:r>
            <a:r>
              <a:rPr sz="700" spc="315" dirty="0">
                <a:latin typeface="Palatino Linotype"/>
                <a:cs typeface="Palatino Linotype"/>
              </a:rPr>
              <a:t>#</a:t>
            </a:r>
            <a:r>
              <a:rPr sz="700" spc="175" dirty="0">
                <a:latin typeface="Palatino Linotype"/>
                <a:cs typeface="Palatino Linotype"/>
              </a:rPr>
              <a:t> </a:t>
            </a:r>
            <a:r>
              <a:rPr sz="700" dirty="0">
                <a:latin typeface="Palatino Linotype"/>
                <a:cs typeface="Palatino Linotype"/>
              </a:rPr>
              <a:t>of</a:t>
            </a:r>
            <a:r>
              <a:rPr sz="700" spc="180" dirty="0">
                <a:latin typeface="Palatino Linotype"/>
                <a:cs typeface="Palatino Linotype"/>
              </a:rPr>
              <a:t> </a:t>
            </a:r>
            <a:r>
              <a:rPr sz="700" dirty="0">
                <a:latin typeface="Palatino Linotype"/>
                <a:cs typeface="Palatino Linotype"/>
              </a:rPr>
              <a:t>cases</a:t>
            </a:r>
            <a:r>
              <a:rPr sz="700" spc="175" dirty="0">
                <a:latin typeface="Palatino Linotype"/>
                <a:cs typeface="Palatino Linotype"/>
              </a:rPr>
              <a:t> </a:t>
            </a:r>
            <a:r>
              <a:rPr sz="700" dirty="0">
                <a:latin typeface="Palatino Linotype"/>
                <a:cs typeface="Palatino Linotype"/>
              </a:rPr>
              <a:t>in</a:t>
            </a:r>
            <a:r>
              <a:rPr sz="700" spc="180" dirty="0">
                <a:latin typeface="Palatino Linotype"/>
                <a:cs typeface="Palatino Linotype"/>
              </a:rPr>
              <a:t> </a:t>
            </a:r>
            <a:r>
              <a:rPr sz="700" spc="-10" dirty="0">
                <a:latin typeface="Palatino Linotype"/>
                <a:cs typeface="Palatino Linotype"/>
              </a:rPr>
              <a:t>sample</a:t>
            </a:r>
            <a:r>
              <a:rPr sz="700" dirty="0">
                <a:latin typeface="Palatino Linotype"/>
                <a:cs typeface="Palatino Linotype"/>
              </a:rPr>
              <a:t>	</a:t>
            </a:r>
            <a:r>
              <a:rPr sz="700" i="1" spc="5" dirty="0">
                <a:latin typeface="Lucida Sans"/>
                <a:cs typeface="Lucida Sans"/>
              </a:rPr>
              <a:t>n</a:t>
            </a:r>
            <a:endParaRPr sz="7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Lucida Sans"/>
              <a:cs typeface="Lucida Sans"/>
            </a:endParaRPr>
          </a:p>
          <a:p>
            <a:pPr marL="38100">
              <a:lnSpc>
                <a:spcPct val="100000"/>
              </a:lnSpc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Percent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(%)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802" y="2150899"/>
            <a:ext cx="88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55" dirty="0">
                <a:latin typeface="Lucida Sans"/>
                <a:cs typeface="Lucida Sans"/>
              </a:rPr>
              <a:t>n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546" y="2069317"/>
            <a:ext cx="885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9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%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155" dirty="0">
                <a:latin typeface="Palatino Linotype"/>
                <a:cs typeface="Palatino Linotype"/>
              </a:rPr>
              <a:t> </a:t>
            </a:r>
            <a:r>
              <a:rPr sz="1050" i="1" u="sng" spc="179" baseline="35714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</a:rPr>
              <a:t>f</a:t>
            </a:r>
            <a:r>
              <a:rPr sz="1050" i="1" spc="300" baseline="35714" dirty="0">
                <a:latin typeface="Lucida Sans"/>
                <a:cs typeface="Lucida Sans"/>
              </a:rPr>
              <a:t> </a:t>
            </a:r>
            <a:r>
              <a:rPr sz="1000" dirty="0">
                <a:latin typeface="Cambria"/>
                <a:cs typeface="Cambria"/>
              </a:rPr>
              <a:t>∗ </a:t>
            </a:r>
            <a:r>
              <a:rPr sz="1000" spc="-25" dirty="0">
                <a:latin typeface="Palatino Linotype"/>
                <a:cs typeface="Palatino Linotype"/>
              </a:rPr>
              <a:t>100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9" name="object 9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25</a:t>
            </a:fld>
            <a:endParaRPr spc="35" dirty="0"/>
          </a:p>
        </p:txBody>
      </p:sp>
      <p:sp>
        <p:nvSpPr>
          <p:cNvPr id="12" name="object 12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Ratios</a:t>
            </a:r>
            <a:r>
              <a:rPr spc="55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79601"/>
            <a:ext cx="4886325" cy="11760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Ratio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Expresses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relationship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between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two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values,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indicating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their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relative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sizes.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e.g.,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2:1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indicates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first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value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occurs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twice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much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second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value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Rate</a:t>
            </a:r>
            <a:endParaRPr sz="1100">
              <a:latin typeface="Palatino Linotype"/>
              <a:cs typeface="Palatino Linotype"/>
            </a:endParaRPr>
          </a:p>
          <a:p>
            <a:pPr marL="492125" marR="18669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occurrenses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event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population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at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risk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for experiencing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event.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6431" y="2211720"/>
            <a:ext cx="12807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Palatino Linotype"/>
                <a:cs typeface="Palatino Linotype"/>
              </a:rPr>
              <a:t>estimated</a:t>
            </a:r>
            <a:r>
              <a:rPr sz="700" spc="290" dirty="0">
                <a:latin typeface="Palatino Linotype"/>
                <a:cs typeface="Palatino Linotype"/>
              </a:rPr>
              <a:t> </a:t>
            </a:r>
            <a:r>
              <a:rPr sz="700" dirty="0">
                <a:latin typeface="Palatino Linotype"/>
                <a:cs typeface="Palatino Linotype"/>
              </a:rPr>
              <a:t>population</a:t>
            </a:r>
            <a:r>
              <a:rPr sz="700" spc="290" dirty="0">
                <a:latin typeface="Palatino Linotype"/>
                <a:cs typeface="Palatino Linotype"/>
              </a:rPr>
              <a:t> </a:t>
            </a:r>
            <a:r>
              <a:rPr sz="700" spc="60" dirty="0">
                <a:latin typeface="Palatino Linotype"/>
                <a:cs typeface="Palatino Linotype"/>
              </a:rPr>
              <a:t>at</a:t>
            </a:r>
            <a:r>
              <a:rPr sz="700" spc="295" dirty="0">
                <a:latin typeface="Palatino Linotype"/>
                <a:cs typeface="Palatino Linotype"/>
              </a:rPr>
              <a:t> </a:t>
            </a:r>
            <a:r>
              <a:rPr sz="700" spc="-20" dirty="0">
                <a:latin typeface="Palatino Linotype"/>
                <a:cs typeface="Palatino Linotype"/>
              </a:rPr>
              <a:t>risk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46" y="2073686"/>
            <a:ext cx="3036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25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500" spc="532" baseline="-250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500" baseline="-25000" dirty="0">
                <a:latin typeface="Palatino Linotype"/>
                <a:cs typeface="Palatino Linotype"/>
              </a:rPr>
              <a:t>Rate</a:t>
            </a:r>
            <a:r>
              <a:rPr sz="1500" spc="179" baseline="-25000" dirty="0">
                <a:latin typeface="Palatino Linotype"/>
                <a:cs typeface="Palatino Linotype"/>
              </a:rPr>
              <a:t> </a:t>
            </a:r>
            <a:r>
              <a:rPr sz="1500" spc="412" baseline="-25000" dirty="0">
                <a:latin typeface="Palatino Linotype"/>
                <a:cs typeface="Palatino Linotype"/>
              </a:rPr>
              <a:t>=</a:t>
            </a:r>
            <a:r>
              <a:rPr sz="1500" spc="382" baseline="-25000" dirty="0">
                <a:latin typeface="Palatino Linotype"/>
                <a:cs typeface="Palatino Linotype"/>
              </a:rPr>
              <a:t> </a:t>
            </a:r>
            <a:r>
              <a:rPr sz="700" u="sng" spc="31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#</a:t>
            </a:r>
            <a:r>
              <a:rPr sz="700" u="sng" spc="1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of</a:t>
            </a:r>
            <a:r>
              <a:rPr sz="700" u="sng" spc="12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occurrences</a:t>
            </a:r>
            <a:r>
              <a:rPr sz="700" u="sng" spc="1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of</a:t>
            </a:r>
            <a:r>
              <a:rPr sz="700" u="sng" spc="1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an</a:t>
            </a:r>
            <a:r>
              <a:rPr sz="700" u="sng" spc="12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event</a:t>
            </a:r>
            <a:r>
              <a:rPr sz="700" spc="204" dirty="0">
                <a:latin typeface="Palatino Linotype"/>
                <a:cs typeface="Palatino Linotype"/>
              </a:rPr>
              <a:t> </a:t>
            </a:r>
            <a:r>
              <a:rPr sz="1500" baseline="-25000" dirty="0">
                <a:latin typeface="Cambria"/>
                <a:cs typeface="Cambria"/>
              </a:rPr>
              <a:t>∗</a:t>
            </a:r>
            <a:r>
              <a:rPr sz="1500" spc="37" baseline="-25000" dirty="0">
                <a:latin typeface="Cambria"/>
                <a:cs typeface="Cambria"/>
              </a:rPr>
              <a:t> </a:t>
            </a:r>
            <a:r>
              <a:rPr sz="1500" baseline="-25000" dirty="0">
                <a:latin typeface="Palatino Linotype"/>
                <a:cs typeface="Palatino Linotype"/>
              </a:rPr>
              <a:t>10</a:t>
            </a:r>
            <a:r>
              <a:rPr sz="1500" spc="179" baseline="-25000" dirty="0">
                <a:latin typeface="Palatino Linotype"/>
                <a:cs typeface="Palatino Linotype"/>
              </a:rPr>
              <a:t> </a:t>
            </a:r>
            <a:r>
              <a:rPr sz="1500" baseline="-25000" dirty="0">
                <a:latin typeface="Palatino Linotype"/>
                <a:cs typeface="Palatino Linotype"/>
              </a:rPr>
              <a:t>to</a:t>
            </a:r>
            <a:r>
              <a:rPr sz="1500" spc="179" baseline="-25000" dirty="0">
                <a:latin typeface="Palatino Linotype"/>
                <a:cs typeface="Palatino Linotype"/>
              </a:rPr>
              <a:t> </a:t>
            </a:r>
            <a:r>
              <a:rPr sz="1500" spc="-37" baseline="-25000" dirty="0">
                <a:latin typeface="Palatino Linotype"/>
                <a:cs typeface="Palatino Linotype"/>
              </a:rPr>
              <a:t>some</a:t>
            </a:r>
            <a:r>
              <a:rPr sz="1500" spc="172" baseline="-25000" dirty="0">
                <a:latin typeface="Palatino Linotype"/>
                <a:cs typeface="Palatino Linotype"/>
              </a:rPr>
              <a:t> </a:t>
            </a:r>
            <a:r>
              <a:rPr sz="1500" spc="-30" baseline="-25000" dirty="0">
                <a:latin typeface="Palatino Linotype"/>
                <a:cs typeface="Palatino Linotype"/>
              </a:rPr>
              <a:t>power</a:t>
            </a:r>
            <a:endParaRPr sz="1500" baseline="-250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7" name="object 7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26</a:t>
            </a:fld>
            <a:endParaRPr spc="35" dirty="0"/>
          </a:p>
        </p:txBody>
      </p:sp>
      <p:sp>
        <p:nvSpPr>
          <p:cNvPr id="10" name="object 10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Rates</a:t>
            </a:r>
            <a:r>
              <a:rPr spc="19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12339"/>
            <a:ext cx="4917440" cy="11137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3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Birth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Rates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80" dirty="0">
                <a:latin typeface="Palatino Linotype"/>
                <a:cs typeface="Palatino Linotype"/>
              </a:rPr>
              <a:t>X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10</a:t>
            </a:r>
            <a:r>
              <a:rPr sz="1200" baseline="27777" dirty="0">
                <a:latin typeface="Palatino Linotype"/>
                <a:cs typeface="Palatino Linotype"/>
              </a:rPr>
              <a:t>3</a:t>
            </a:r>
            <a:r>
              <a:rPr sz="1200" spc="300" baseline="27777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(per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1,000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60" dirty="0">
                <a:latin typeface="Palatino Linotype"/>
                <a:cs typeface="Palatino Linotype"/>
              </a:rPr>
              <a:t>women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childbearing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age)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School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expenditure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80" dirty="0">
                <a:latin typeface="Palatino Linotype"/>
                <a:cs typeface="Palatino Linotype"/>
              </a:rPr>
              <a:t>X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10</a:t>
            </a:r>
            <a:r>
              <a:rPr sz="1200" baseline="27777" dirty="0">
                <a:latin typeface="Palatino Linotype"/>
                <a:cs typeface="Palatino Linotype"/>
              </a:rPr>
              <a:t>0</a:t>
            </a:r>
            <a:r>
              <a:rPr sz="1200" spc="270" baseline="27777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(per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pupil)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Crime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rates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295" dirty="0">
                <a:latin typeface="Palatino Linotype"/>
                <a:cs typeface="Palatino Linotype"/>
              </a:rPr>
              <a:t>=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80" dirty="0">
                <a:latin typeface="Palatino Linotype"/>
                <a:cs typeface="Palatino Linotype"/>
              </a:rPr>
              <a:t>X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10</a:t>
            </a:r>
            <a:r>
              <a:rPr sz="1200" baseline="27777" dirty="0">
                <a:latin typeface="Palatino Linotype"/>
                <a:cs typeface="Palatino Linotype"/>
              </a:rPr>
              <a:t>5</a:t>
            </a:r>
            <a:r>
              <a:rPr sz="1200" spc="277" baseline="27777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(per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100,000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population)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2016,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there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were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332,198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robberies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reported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police,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estimated </a:t>
            </a:r>
            <a:r>
              <a:rPr sz="1000" spc="-20" dirty="0">
                <a:latin typeface="Palatino Linotype"/>
                <a:cs typeface="Palatino Linotype"/>
              </a:rPr>
              <a:t>population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U.S.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year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was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323,127,513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19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102.8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robberies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per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100,000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population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60" y="2182167"/>
            <a:ext cx="4794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Palatino Linotype"/>
                <a:cs typeface="Palatino Linotype"/>
              </a:rPr>
              <a:t>323127513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46" y="2100585"/>
            <a:ext cx="1649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47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50" u="sng" spc="697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332198</a:t>
            </a:r>
            <a:r>
              <a:rPr sz="1050" u="sng" spc="705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spc="292" baseline="31746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Cambria"/>
                <a:cs typeface="Cambria"/>
              </a:rPr>
              <a:t>∗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100000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102</a:t>
            </a:r>
            <a:r>
              <a:rPr sz="1000" i="1" spc="-20" dirty="0">
                <a:latin typeface="Corbel"/>
                <a:cs typeface="Corbel"/>
              </a:rPr>
              <a:t>.</a:t>
            </a:r>
            <a:r>
              <a:rPr sz="1000" spc="-20" dirty="0">
                <a:latin typeface="Palatino Linotype"/>
                <a:cs typeface="Palatino Linotype"/>
              </a:rPr>
              <a:t>8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7" name="object 7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27</a:t>
            </a:fld>
            <a:endParaRPr spc="35" dirty="0"/>
          </a:p>
        </p:txBody>
      </p:sp>
      <p:sp>
        <p:nvSpPr>
          <p:cNvPr id="10" name="object 10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Rates</a:t>
            </a:r>
            <a:r>
              <a:rPr spc="19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130019"/>
            <a:ext cx="4022725" cy="99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Palatino Linotype"/>
                <a:cs typeface="Palatino Linotype"/>
              </a:rPr>
              <a:t>Difference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between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and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proportion?}</a:t>
            </a:r>
            <a:endParaRPr sz="1100">
              <a:latin typeface="Palatino Linotype"/>
              <a:cs typeface="Palatino Linotype"/>
            </a:endParaRPr>
          </a:p>
          <a:p>
            <a:pPr marR="1103630" algn="r">
              <a:lnSpc>
                <a:spcPct val="100000"/>
              </a:lnSpc>
              <a:spcBef>
                <a:spcPts val="77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Proportions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cannot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lie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outside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0,1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interval.</a:t>
            </a:r>
            <a:endParaRPr sz="1100">
              <a:latin typeface="Palatino Linotype"/>
              <a:cs typeface="Palatino Linotype"/>
            </a:endParaRPr>
          </a:p>
          <a:p>
            <a:pPr marL="132080" marR="1134745" indent="-132715" algn="r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132715" algn="l"/>
              </a:tabLst>
            </a:pPr>
            <a:r>
              <a:rPr sz="1000" dirty="0">
                <a:latin typeface="Palatino Linotype"/>
                <a:cs typeface="Palatino Linotype"/>
              </a:rPr>
              <a:t>Rates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can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anywhere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between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0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90" dirty="0">
                <a:latin typeface="Cambria"/>
                <a:cs typeface="Cambria"/>
              </a:rPr>
              <a:t>∞</a:t>
            </a:r>
            <a:endParaRPr sz="1000">
              <a:latin typeface="Cambria"/>
              <a:cs typeface="Cambria"/>
            </a:endParaRPr>
          </a:p>
          <a:p>
            <a:pPr marL="137795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Denominator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proportion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fixed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sample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size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(n)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-25" dirty="0">
                <a:latin typeface="Palatino Linotype"/>
                <a:cs typeface="Palatino Linotype"/>
              </a:rPr>
              <a:t>Denominator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rate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often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</a:t>
            </a:r>
            <a:r>
              <a:rPr sz="1000" spc="100" dirty="0">
                <a:latin typeface="Palatino Linotype"/>
                <a:cs typeface="Palatino Linotype"/>
              </a:rPr>
              <a:t> </a:t>
            </a:r>
            <a:r>
              <a:rPr sz="1000" b="1" dirty="0">
                <a:latin typeface="Palatino Linotype"/>
                <a:cs typeface="Palatino Linotype"/>
              </a:rPr>
              <a:t>estimated</a:t>
            </a:r>
            <a:r>
              <a:rPr sz="1000" b="1" spc="9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population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size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28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09074"/>
            <a:ext cx="3082290" cy="4953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/>
              <a:t>Calculating</a:t>
            </a:r>
            <a:r>
              <a:rPr spc="-15" dirty="0"/>
              <a:t> </a:t>
            </a:r>
            <a:r>
              <a:rPr dirty="0"/>
              <a:t>Crime</a:t>
            </a:r>
            <a:r>
              <a:rPr spc="-15" dirty="0"/>
              <a:t> </a:t>
            </a:r>
            <a:r>
              <a:rPr spc="-10" dirty="0"/>
              <a:t>Rates</a:t>
            </a:r>
          </a:p>
          <a:p>
            <a:pPr marL="264160">
              <a:lnSpc>
                <a:spcPct val="100000"/>
              </a:lnSpc>
              <a:spcBef>
                <a:spcPts val="290"/>
              </a:spcBef>
            </a:pPr>
            <a:r>
              <a:rPr sz="1100" spc="-10" dirty="0">
                <a:solidFill>
                  <a:srgbClr val="000000"/>
                </a:solidFill>
              </a:rPr>
              <a:t>Which </a:t>
            </a:r>
            <a:r>
              <a:rPr sz="1100" spc="-25" dirty="0">
                <a:solidFill>
                  <a:srgbClr val="000000"/>
                </a:solidFill>
              </a:rPr>
              <a:t>region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had</a:t>
            </a:r>
            <a:r>
              <a:rPr sz="1100" spc="-1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the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most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robberies </a:t>
            </a:r>
            <a:r>
              <a:rPr sz="1100" dirty="0">
                <a:solidFill>
                  <a:srgbClr val="000000"/>
                </a:solidFill>
              </a:rPr>
              <a:t>in</a:t>
            </a:r>
            <a:r>
              <a:rPr sz="1100" spc="-5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2016?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2022449" y="995654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5">
                <a:moveTo>
                  <a:pt x="0" y="0"/>
                </a:moveTo>
                <a:lnTo>
                  <a:pt x="171509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2449" y="1891449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5">
                <a:moveTo>
                  <a:pt x="0" y="0"/>
                </a:moveTo>
                <a:lnTo>
                  <a:pt x="171509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2449" y="962500"/>
          <a:ext cx="1715135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Region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Count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p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Northeast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53033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0.16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Midwest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64022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0.19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South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128842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0.39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West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86301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0.26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332198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1.00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1894" y="2217761"/>
            <a:ext cx="2646045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Why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does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South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have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more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robberies?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More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dangerous?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More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people?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29</a:t>
            </a:fld>
            <a:endParaRPr spc="35" dirty="0"/>
          </a:p>
        </p:txBody>
      </p:sp>
      <p:sp>
        <p:nvSpPr>
          <p:cNvPr id="11" name="object 11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1343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Wheel</a:t>
            </a:r>
            <a:r>
              <a:rPr sz="1400" spc="-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Science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542" y="702708"/>
            <a:ext cx="3174963" cy="21362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Calculating</a:t>
            </a:r>
            <a:r>
              <a:rPr spc="55" dirty="0"/>
              <a:t> </a:t>
            </a:r>
            <a:r>
              <a:rPr dirty="0"/>
              <a:t>Crime</a:t>
            </a:r>
            <a:r>
              <a:rPr spc="55" dirty="0"/>
              <a:t> </a:t>
            </a:r>
            <a:r>
              <a:rPr dirty="0"/>
              <a:t>Rates</a:t>
            </a:r>
            <a:r>
              <a:rPr spc="6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42364"/>
            <a:ext cx="2723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Palatino Linotype"/>
                <a:cs typeface="Palatino Linotype"/>
              </a:rPr>
              <a:t>Does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South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have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highest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crime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rate?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1338" y="1125524"/>
            <a:ext cx="3137535" cy="0"/>
          </a:xfrm>
          <a:custGeom>
            <a:avLst/>
            <a:gdLst/>
            <a:ahLst/>
            <a:cxnLst/>
            <a:rect l="l" t="t" r="r" b="b"/>
            <a:pathLst>
              <a:path w="3137535">
                <a:moveTo>
                  <a:pt x="0" y="0"/>
                </a:moveTo>
                <a:lnTo>
                  <a:pt x="313731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1338" y="1092358"/>
          <a:ext cx="3136899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Region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Count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Population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Rate</a:t>
                      </a:r>
                      <a:r>
                        <a:rPr sz="1100" spc="7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per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100k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Northeast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53033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56209510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94.35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Midwest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64022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67941429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94.23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South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128842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122319574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105.33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West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86301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76657000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112.58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1957" y="2191829"/>
            <a:ext cx="4918710" cy="54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West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actually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more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dangerous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(by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hair)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7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Rates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account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for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differences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b="1" dirty="0">
                <a:latin typeface="Palatino Linotype"/>
                <a:cs typeface="Palatino Linotype"/>
              </a:rPr>
              <a:t>eligible</a:t>
            </a:r>
            <a:r>
              <a:rPr sz="1000" b="1" spc="7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population,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b="1" dirty="0">
                <a:latin typeface="Palatino Linotype"/>
                <a:cs typeface="Palatino Linotype"/>
              </a:rPr>
              <a:t>population</a:t>
            </a:r>
            <a:r>
              <a:rPr sz="1000" b="1" spc="114" dirty="0">
                <a:latin typeface="Palatino Linotype"/>
                <a:cs typeface="Palatino Linotype"/>
              </a:rPr>
              <a:t> </a:t>
            </a:r>
            <a:r>
              <a:rPr sz="1000" b="1" spc="55" dirty="0">
                <a:latin typeface="Palatino Linotype"/>
                <a:cs typeface="Palatino Linotype"/>
              </a:rPr>
              <a:t>at </a:t>
            </a:r>
            <a:r>
              <a:rPr sz="1000" b="1" spc="-20" dirty="0">
                <a:latin typeface="Palatino Linotype"/>
                <a:cs typeface="Palatino Linotype"/>
              </a:rPr>
              <a:t>risk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30</a:t>
            </a:fld>
            <a:endParaRPr spc="35" dirty="0"/>
          </a:p>
        </p:txBody>
      </p:sp>
      <p:sp>
        <p:nvSpPr>
          <p:cNvPr id="11" name="object 11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Proportional</a:t>
            </a:r>
            <a:r>
              <a:rPr spc="55" dirty="0"/>
              <a:t> </a:t>
            </a:r>
            <a:r>
              <a:rPr spc="-25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1039494"/>
            <a:ext cx="4909820" cy="12344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Proportional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Difference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(Change)</a:t>
            </a:r>
            <a:endParaRPr sz="1100">
              <a:latin typeface="Palatino Linotype"/>
              <a:cs typeface="Palatino Linotype"/>
            </a:endParaRPr>
          </a:p>
          <a:p>
            <a:pPr marL="517525" marR="43180" indent="-13271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Comparison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single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variable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across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two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time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periods,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simply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compare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relative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magnitudes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two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values.</a:t>
            </a:r>
            <a:endParaRPr sz="1000">
              <a:latin typeface="Palatino Linotype"/>
              <a:cs typeface="Palatino Linotype"/>
            </a:endParaRPr>
          </a:p>
          <a:p>
            <a:pPr marL="63500">
              <a:lnSpc>
                <a:spcPct val="100000"/>
              </a:lnSpc>
              <a:spcBef>
                <a:spcPts val="125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Typically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multiplied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by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100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get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b="1" spc="50" dirty="0">
                <a:latin typeface="Palatino Linotype"/>
                <a:cs typeface="Palatino Linotype"/>
              </a:rPr>
              <a:t>percent</a:t>
            </a:r>
            <a:r>
              <a:rPr sz="1100" b="1" spc="110" dirty="0">
                <a:latin typeface="Palatino Linotype"/>
                <a:cs typeface="Palatino Linotype"/>
              </a:rPr>
              <a:t> </a:t>
            </a:r>
            <a:r>
              <a:rPr sz="1100" b="1" spc="-10" dirty="0">
                <a:latin typeface="Palatino Linotype"/>
                <a:cs typeface="Palatino Linotype"/>
              </a:rPr>
              <a:t>difference</a:t>
            </a:r>
            <a:endParaRPr sz="1100">
              <a:latin typeface="Palatino Linotype"/>
              <a:cs typeface="Palatino Linotype"/>
            </a:endParaRPr>
          </a:p>
          <a:p>
            <a:pPr marL="63500">
              <a:lnSpc>
                <a:spcPts val="1215"/>
              </a:lnSpc>
              <a:spcBef>
                <a:spcPts val="800"/>
              </a:spcBef>
            </a:pPr>
            <a:r>
              <a:rPr sz="1650" spc="270" baseline="-15151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97" baseline="-15151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650" baseline="-22727" dirty="0">
                <a:latin typeface="Palatino Linotype"/>
                <a:cs typeface="Palatino Linotype"/>
              </a:rPr>
              <a:t>Percent</a:t>
            </a:r>
            <a:r>
              <a:rPr sz="1650" spc="157" baseline="-22727" dirty="0">
                <a:latin typeface="Palatino Linotype"/>
                <a:cs typeface="Palatino Linotype"/>
              </a:rPr>
              <a:t> </a:t>
            </a:r>
            <a:r>
              <a:rPr sz="1650" spc="-60" baseline="-22727" dirty="0">
                <a:latin typeface="Palatino Linotype"/>
                <a:cs typeface="Palatino Linotype"/>
              </a:rPr>
              <a:t>difference</a:t>
            </a:r>
            <a:r>
              <a:rPr sz="1650" spc="157" baseline="-22727" dirty="0">
                <a:latin typeface="Palatino Linotype"/>
                <a:cs typeface="Palatino Linotype"/>
              </a:rPr>
              <a:t> </a:t>
            </a:r>
            <a:r>
              <a:rPr sz="1650" spc="442" baseline="-22727" dirty="0">
                <a:latin typeface="Palatino Linotype"/>
                <a:cs typeface="Palatino Linotype"/>
              </a:rPr>
              <a:t>=</a:t>
            </a:r>
            <a:r>
              <a:rPr sz="1650" spc="352" baseline="-22727" dirty="0"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800" u="sng" spc="9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</a:t>
            </a:r>
            <a:r>
              <a:rPr sz="800" u="sng" spc="9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-</a:t>
            </a:r>
            <a:r>
              <a:rPr sz="800" u="sng" spc="9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800" u="sng" spc="9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sz="800" spc="180" dirty="0">
                <a:latin typeface="Palatino Linotype"/>
                <a:cs typeface="Palatino Linotype"/>
              </a:rPr>
              <a:t> </a:t>
            </a:r>
            <a:r>
              <a:rPr sz="1650" baseline="-22727" dirty="0">
                <a:latin typeface="Cambria"/>
                <a:cs typeface="Cambria"/>
              </a:rPr>
              <a:t>∗</a:t>
            </a:r>
            <a:r>
              <a:rPr sz="1650" spc="22" baseline="-22727" dirty="0">
                <a:latin typeface="Cambria"/>
                <a:cs typeface="Cambria"/>
              </a:rPr>
              <a:t> </a:t>
            </a:r>
            <a:r>
              <a:rPr sz="1650" baseline="-22727" dirty="0">
                <a:latin typeface="Palatino Linotype"/>
                <a:cs typeface="Palatino Linotype"/>
              </a:rPr>
              <a:t>100</a:t>
            </a:r>
            <a:r>
              <a:rPr sz="1650" spc="157" baseline="-22727" dirty="0">
                <a:latin typeface="Palatino Linotype"/>
                <a:cs typeface="Palatino Linotype"/>
              </a:rPr>
              <a:t> </a:t>
            </a:r>
            <a:r>
              <a:rPr sz="1650" baseline="-22727" dirty="0">
                <a:latin typeface="Palatino Linotype"/>
                <a:cs typeface="Palatino Linotype"/>
              </a:rPr>
              <a:t>or</a:t>
            </a:r>
            <a:r>
              <a:rPr sz="1650" spc="345" baseline="-22727" dirty="0">
                <a:latin typeface="Palatino Linotype"/>
                <a:cs typeface="Palatino Linotype"/>
              </a:rPr>
              <a:t> </a:t>
            </a:r>
            <a:r>
              <a:rPr sz="1200" u="sng" baseline="3472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Comparison</a:t>
            </a:r>
            <a:r>
              <a:rPr sz="1200" u="sng" spc="142" baseline="3472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200" u="sng" baseline="3472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-</a:t>
            </a:r>
            <a:r>
              <a:rPr sz="1200" u="sng" spc="142" baseline="3472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200" u="sng" baseline="3472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Baseline</a:t>
            </a:r>
            <a:r>
              <a:rPr sz="1200" spc="270" baseline="3472" dirty="0">
                <a:latin typeface="Palatino Linotype"/>
                <a:cs typeface="Palatino Linotype"/>
              </a:rPr>
              <a:t> </a:t>
            </a:r>
            <a:r>
              <a:rPr sz="1650" baseline="-22727" dirty="0">
                <a:latin typeface="Cambria"/>
                <a:cs typeface="Cambria"/>
              </a:rPr>
              <a:t>∗</a:t>
            </a:r>
            <a:r>
              <a:rPr sz="1650" spc="15" baseline="-22727" dirty="0">
                <a:latin typeface="Cambria"/>
                <a:cs typeface="Cambria"/>
              </a:rPr>
              <a:t> </a:t>
            </a:r>
            <a:r>
              <a:rPr sz="1650" spc="-37" baseline="-22727" dirty="0">
                <a:latin typeface="Palatino Linotype"/>
                <a:cs typeface="Palatino Linotype"/>
              </a:rPr>
              <a:t>100</a:t>
            </a:r>
            <a:endParaRPr sz="1650" baseline="-22727">
              <a:latin typeface="Palatino Linotype"/>
              <a:cs typeface="Palatino Linotype"/>
            </a:endParaRPr>
          </a:p>
          <a:p>
            <a:pPr marL="1753235">
              <a:lnSpc>
                <a:spcPts val="855"/>
              </a:lnSpc>
              <a:tabLst>
                <a:tab pos="3228340" algn="l"/>
              </a:tabLst>
            </a:pPr>
            <a:r>
              <a:rPr sz="800" dirty="0">
                <a:latin typeface="Palatino Linotype"/>
                <a:cs typeface="Palatino Linotype"/>
              </a:rPr>
              <a:t>Time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-50" dirty="0">
                <a:latin typeface="Palatino Linotype"/>
                <a:cs typeface="Palatino Linotype"/>
              </a:rPr>
              <a:t>1</a:t>
            </a:r>
            <a:r>
              <a:rPr sz="800" dirty="0">
                <a:latin typeface="Palatino Linotype"/>
                <a:cs typeface="Palatino Linotype"/>
              </a:rPr>
              <a:t>	</a:t>
            </a:r>
            <a:r>
              <a:rPr sz="800" spc="-10" dirty="0">
                <a:latin typeface="Palatino Linotype"/>
                <a:cs typeface="Palatino Linotype"/>
              </a:rPr>
              <a:t>Baseline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31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Proportional</a:t>
            </a:r>
            <a:r>
              <a:rPr spc="50" dirty="0"/>
              <a:t> </a:t>
            </a:r>
            <a:r>
              <a:rPr spc="-30" dirty="0"/>
              <a:t>Difference</a:t>
            </a:r>
            <a:r>
              <a:rPr spc="5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992745"/>
            <a:ext cx="4132579" cy="13506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Change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homicide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rate</a:t>
            </a:r>
            <a:endParaRPr sz="1100">
              <a:latin typeface="Palatino Linotype"/>
              <a:cs typeface="Palatino Linotype"/>
            </a:endParaRPr>
          </a:p>
          <a:p>
            <a:pPr marL="384810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9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2011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Rate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4.7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per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100,000</a:t>
            </a:r>
            <a:endParaRPr sz="1000">
              <a:latin typeface="Palatino Linotype"/>
              <a:cs typeface="Palatino Linotype"/>
            </a:endParaRPr>
          </a:p>
          <a:p>
            <a:pPr marL="384810">
              <a:lnSpc>
                <a:spcPts val="1200"/>
              </a:lnSpc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9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2016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Rate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5.3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per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100,000</a:t>
            </a:r>
            <a:endParaRPr sz="1000">
              <a:latin typeface="Palatino Linotype"/>
              <a:cs typeface="Palatino Linotype"/>
            </a:endParaRPr>
          </a:p>
          <a:p>
            <a:pPr marL="62865">
              <a:lnSpc>
                <a:spcPct val="100000"/>
              </a:lnSpc>
              <a:spcBef>
                <a:spcPts val="10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95" dirty="0">
                <a:latin typeface="Palatino Linotype"/>
                <a:cs typeface="Palatino Linotype"/>
              </a:rPr>
              <a:t>How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large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was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increase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homicide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rate?</a:t>
            </a:r>
            <a:endParaRPr sz="1100">
              <a:latin typeface="Palatino Linotype"/>
              <a:cs typeface="Palatino Linotype"/>
            </a:endParaRPr>
          </a:p>
          <a:p>
            <a:pPr marL="384810">
              <a:lnSpc>
                <a:spcPts val="919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36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Percent</a:t>
            </a:r>
            <a:r>
              <a:rPr sz="1000" spc="12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Difference</a:t>
            </a:r>
            <a:r>
              <a:rPr sz="1000" spc="12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260" dirty="0"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1050" u="sng" spc="187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</a:t>
            </a:r>
            <a:r>
              <a:rPr sz="1050" u="sng" spc="187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-</a:t>
            </a:r>
            <a:r>
              <a:rPr sz="1050" u="sng" spc="187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1050" u="sng" spc="187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sz="1050" spc="307" baseline="31746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Cambria"/>
                <a:cs typeface="Cambria"/>
              </a:rPr>
              <a:t>∗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100</a:t>
            </a:r>
            <a:r>
              <a:rPr sz="1000" spc="125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260" dirty="0"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5.3</a:t>
            </a:r>
            <a:r>
              <a:rPr sz="1050" u="sng" spc="187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-</a:t>
            </a:r>
            <a:r>
              <a:rPr sz="1050" u="sng" spc="187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4.7</a:t>
            </a:r>
            <a:r>
              <a:rPr sz="1050" spc="307" baseline="31746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Cambria"/>
                <a:cs typeface="Cambria"/>
              </a:rPr>
              <a:t>∗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100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spc="275" dirty="0">
                <a:latin typeface="Palatino Linotype"/>
                <a:cs typeface="Palatino Linotype"/>
              </a:rPr>
              <a:t>=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12</a:t>
            </a:r>
            <a:r>
              <a:rPr sz="1000" i="1" spc="-20" dirty="0">
                <a:latin typeface="Corbel"/>
                <a:cs typeface="Corbel"/>
              </a:rPr>
              <a:t>.</a:t>
            </a:r>
            <a:r>
              <a:rPr sz="1000" spc="-20" dirty="0">
                <a:latin typeface="Palatino Linotype"/>
                <a:cs typeface="Palatino Linotype"/>
              </a:rPr>
              <a:t>8</a:t>
            </a:r>
            <a:endParaRPr sz="1000">
              <a:latin typeface="Palatino Linotype"/>
              <a:cs typeface="Palatino Linotype"/>
            </a:endParaRPr>
          </a:p>
          <a:p>
            <a:pPr marL="1932305">
              <a:lnSpc>
                <a:spcPts val="560"/>
              </a:lnSpc>
              <a:tabLst>
                <a:tab pos="3092450" algn="l"/>
              </a:tabLst>
            </a:pPr>
            <a:r>
              <a:rPr sz="700" dirty="0">
                <a:latin typeface="Palatino Linotype"/>
                <a:cs typeface="Palatino Linotype"/>
              </a:rPr>
              <a:t>Time</a:t>
            </a:r>
            <a:r>
              <a:rPr sz="700" spc="280" dirty="0">
                <a:latin typeface="Palatino Linotype"/>
                <a:cs typeface="Palatino Linotype"/>
              </a:rPr>
              <a:t> </a:t>
            </a:r>
            <a:r>
              <a:rPr sz="700" spc="-50" dirty="0">
                <a:latin typeface="Palatino Linotype"/>
                <a:cs typeface="Palatino Linotype"/>
              </a:rPr>
              <a:t>1</a:t>
            </a:r>
            <a:r>
              <a:rPr sz="700" dirty="0">
                <a:latin typeface="Palatino Linotype"/>
                <a:cs typeface="Palatino Linotype"/>
              </a:rPr>
              <a:t>	</a:t>
            </a:r>
            <a:r>
              <a:rPr sz="700" spc="-25" dirty="0">
                <a:latin typeface="Palatino Linotype"/>
                <a:cs typeface="Palatino Linotype"/>
              </a:rPr>
              <a:t>4.7</a:t>
            </a:r>
            <a:endParaRPr sz="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Palatino Linotype"/>
              <a:cs typeface="Palatino Linotype"/>
            </a:endParaRPr>
          </a:p>
          <a:p>
            <a:pPr marL="63500">
              <a:lnSpc>
                <a:spcPct val="100000"/>
              </a:lnSpc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Homicide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increased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12.8%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from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2011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2016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32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Proportional</a:t>
            </a:r>
            <a:r>
              <a:rPr spc="50" dirty="0"/>
              <a:t> </a:t>
            </a:r>
            <a:r>
              <a:rPr spc="-30" dirty="0"/>
              <a:t>Difference</a:t>
            </a:r>
            <a:r>
              <a:rPr spc="5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30680"/>
            <a:ext cx="2374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Palatino Linotype"/>
                <a:cs typeface="Palatino Linotype"/>
              </a:rPr>
              <a:t>Homicide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rate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(per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100,000)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by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region: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1221" y="1021524"/>
            <a:ext cx="2978150" cy="0"/>
          </a:xfrm>
          <a:custGeom>
            <a:avLst/>
            <a:gdLst/>
            <a:ahLst/>
            <a:cxnLst/>
            <a:rect l="l" t="t" r="r" b="b"/>
            <a:pathLst>
              <a:path w="2978150">
                <a:moveTo>
                  <a:pt x="0" y="0"/>
                </a:moveTo>
                <a:lnTo>
                  <a:pt x="29775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1221" y="987744"/>
          <a:ext cx="2978785" cy="158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Region</a:t>
                      </a:r>
                      <a:r>
                        <a:rPr sz="1000" spc="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195" dirty="0">
                          <a:latin typeface="Palatino Linotype"/>
                          <a:cs typeface="Palatino Linotype"/>
                        </a:rPr>
                        <a:t>(#</a:t>
                      </a:r>
                      <a:r>
                        <a:rPr sz="1000" spc="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000" spc="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states)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2011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2016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%</a:t>
                      </a:r>
                      <a:r>
                        <a:rPr sz="1000" spc="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Change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Palatino Linotype"/>
                          <a:cs typeface="Palatino Linotype"/>
                        </a:rPr>
                        <a:t>New</a:t>
                      </a:r>
                      <a:r>
                        <a:rPr sz="1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England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 (6)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2.6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035"/>
                        </a:lnSpc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2.0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23.1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30" dirty="0">
                          <a:latin typeface="Palatino Linotype"/>
                          <a:cs typeface="Palatino Linotype"/>
                        </a:rPr>
                        <a:t>Middle</a:t>
                      </a:r>
                      <a:r>
                        <a:rPr sz="1000" spc="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Atlantic</a:t>
                      </a:r>
                      <a:r>
                        <a:rPr sz="1000" spc="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(3)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9.1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East</a:t>
                      </a:r>
                      <a:r>
                        <a:rPr sz="10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North</a:t>
                      </a:r>
                      <a:r>
                        <a:rPr sz="10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Central</a:t>
                      </a:r>
                      <a:r>
                        <a:rPr sz="1000" spc="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(5)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30.6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West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North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Central</a:t>
                      </a:r>
                      <a:r>
                        <a:rPr sz="1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(7)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3.4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26.5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South</a:t>
                      </a:r>
                      <a:r>
                        <a:rPr sz="1000" spc="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Atlantic</a:t>
                      </a:r>
                      <a:r>
                        <a:rPr sz="1000" spc="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(8)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18.5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East</a:t>
                      </a:r>
                      <a:r>
                        <a:rPr sz="1000" spc="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South</a:t>
                      </a:r>
                      <a:r>
                        <a:rPr sz="1000" spc="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Central</a:t>
                      </a:r>
                      <a:r>
                        <a:rPr sz="1000" spc="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(4)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5.7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7.3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28.1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West South Central</a:t>
                      </a:r>
                      <a:r>
                        <a:rPr sz="1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(4)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6.3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16.7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0" dirty="0">
                          <a:latin typeface="Palatino Linotype"/>
                          <a:cs typeface="Palatino Linotype"/>
                        </a:rPr>
                        <a:t>Mountain</a:t>
                      </a:r>
                      <a:r>
                        <a:rPr sz="1000" spc="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(8)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6.8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Pacific</a:t>
                      </a:r>
                      <a:r>
                        <a:rPr sz="1000" spc="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(5)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4.4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7.3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7294" y="2724428"/>
            <a:ext cx="2798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Palatino Linotype"/>
                <a:cs typeface="Palatino Linotype"/>
              </a:rPr>
              <a:t>Which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region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experienced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largest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change?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33</a:t>
            </a:fld>
            <a:endParaRPr spc="35" dirty="0"/>
          </a:p>
        </p:txBody>
      </p:sp>
      <p:sp>
        <p:nvSpPr>
          <p:cNvPr id="11" name="object 11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Proportional</a:t>
            </a:r>
            <a:r>
              <a:rPr spc="50" dirty="0"/>
              <a:t> </a:t>
            </a:r>
            <a:r>
              <a:rPr spc="-30" dirty="0"/>
              <a:t>Difference</a:t>
            </a:r>
            <a:r>
              <a:rPr spc="5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86460"/>
            <a:ext cx="4286250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Alternative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55" dirty="0">
                <a:latin typeface="Palatino Linotype"/>
                <a:cs typeface="Palatino Linotype"/>
              </a:rPr>
              <a:t>way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compute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percent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difference</a:t>
            </a:r>
            <a:endParaRPr sz="1100">
              <a:latin typeface="Palatino Linotype"/>
              <a:cs typeface="Palatino Linotype"/>
            </a:endParaRPr>
          </a:p>
          <a:p>
            <a:pPr marL="35941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8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Subtract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1.0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from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comparison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(T2)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baseline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(T1)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102" y="1858656"/>
            <a:ext cx="9969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Palatino Linotype"/>
                <a:cs typeface="Palatino Linotype"/>
              </a:rPr>
              <a:t>Percent</a:t>
            </a:r>
            <a:r>
              <a:rPr sz="800" spc="145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Difference</a:t>
            </a:r>
            <a:r>
              <a:rPr sz="800" spc="90" dirty="0">
                <a:latin typeface="Palatino Linotype"/>
                <a:cs typeface="Palatino Linotype"/>
              </a:rPr>
              <a:t> </a:t>
            </a:r>
            <a:r>
              <a:rPr sz="800" spc="204" dirty="0">
                <a:latin typeface="Palatino Linotype"/>
                <a:cs typeface="Palatino Linotype"/>
              </a:rPr>
              <a:t>=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944" y="1788139"/>
            <a:ext cx="100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(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731" y="1763331"/>
            <a:ext cx="802640" cy="31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marR="5080" indent="-221615">
              <a:lnSpc>
                <a:spcPct val="120000"/>
              </a:lnSpc>
              <a:spcBef>
                <a:spcPts val="100"/>
              </a:spcBef>
            </a:pP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800" u="sng" spc="14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</a:t>
            </a:r>
            <a:r>
              <a:rPr sz="800" u="sng" spc="14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-</a:t>
            </a:r>
            <a:r>
              <a:rPr sz="800" u="sng" spc="14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800" u="sng" spc="14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sz="800" spc="500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Time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-50" dirty="0"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6119" y="1858656"/>
            <a:ext cx="3784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mbria"/>
                <a:cs typeface="Cambria"/>
              </a:rPr>
              <a:t>∗</a:t>
            </a:r>
            <a:r>
              <a:rPr sz="800" spc="50" dirty="0">
                <a:latin typeface="Cambria"/>
                <a:cs typeface="Cambria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100</a:t>
            </a:r>
            <a:r>
              <a:rPr sz="800" spc="85" dirty="0">
                <a:latin typeface="Palatino Linotype"/>
                <a:cs typeface="Palatino Linotype"/>
              </a:rPr>
              <a:t> </a:t>
            </a:r>
            <a:r>
              <a:rPr sz="800" spc="204" dirty="0">
                <a:latin typeface="Palatino Linotype"/>
                <a:cs typeface="Palatino Linotype"/>
              </a:rPr>
              <a:t>=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6614" y="1791427"/>
            <a:ext cx="582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4030" algn="l"/>
              </a:tabLst>
            </a:pPr>
            <a:r>
              <a:rPr sz="1000" spc="-50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0" dirty="0">
                <a:latin typeface="Courier New"/>
                <a:cs typeface="Courier New"/>
              </a:rPr>
              <a:t>(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9244" y="1763331"/>
            <a:ext cx="360045" cy="31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800" u="sng" spc="18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</a:t>
            </a:r>
            <a:r>
              <a:rPr sz="800" spc="500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Time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-50" dirty="0"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2929" y="1858656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15" dirty="0">
                <a:latin typeface="Cambria"/>
                <a:cs typeface="Cambria"/>
              </a:rPr>
              <a:t>−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662" y="1763331"/>
            <a:ext cx="360045" cy="31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800" u="sng" spc="18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</a:t>
            </a:r>
            <a:r>
              <a:rPr sz="800" spc="500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Time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-50" dirty="0"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4899" y="1858656"/>
            <a:ext cx="3784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mbria"/>
                <a:cs typeface="Cambria"/>
              </a:rPr>
              <a:t>∗</a:t>
            </a:r>
            <a:r>
              <a:rPr sz="800" spc="50" dirty="0">
                <a:latin typeface="Cambria"/>
                <a:cs typeface="Cambria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100</a:t>
            </a:r>
            <a:r>
              <a:rPr sz="800" spc="85" dirty="0">
                <a:latin typeface="Palatino Linotype"/>
                <a:cs typeface="Palatino Linotype"/>
              </a:rPr>
              <a:t> </a:t>
            </a:r>
            <a:r>
              <a:rPr sz="800" spc="204" dirty="0">
                <a:latin typeface="Palatino Linotype"/>
                <a:cs typeface="Palatino Linotype"/>
              </a:rPr>
              <a:t>=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9730" y="1788139"/>
            <a:ext cx="582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4030" algn="l"/>
              </a:tabLst>
            </a:pPr>
            <a:r>
              <a:rPr sz="1000" spc="-50" dirty="0">
                <a:latin typeface="Courier New"/>
                <a:cs typeface="Courier New"/>
              </a:rPr>
              <a:t>)</a:t>
            </a:r>
            <a:r>
              <a:rPr sz="1000" dirty="0">
                <a:latin typeface="Courier New"/>
                <a:cs typeface="Courier New"/>
              </a:rPr>
              <a:t>	</a:t>
            </a:r>
            <a:r>
              <a:rPr sz="1000" spc="-50" dirty="0">
                <a:latin typeface="Courier New"/>
                <a:cs typeface="Courier New"/>
              </a:rPr>
              <a:t>(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8038" y="1763331"/>
            <a:ext cx="360045" cy="31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8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Time</a:t>
            </a:r>
            <a:r>
              <a:rPr sz="800" u="sng" spc="18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u="sng" spc="-5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2</a:t>
            </a:r>
            <a:r>
              <a:rPr sz="800" spc="500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Time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-50" dirty="0"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647" y="1769756"/>
            <a:ext cx="100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urier New"/>
                <a:cs typeface="Courier New"/>
              </a:rPr>
              <a:t>)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1722" y="1858656"/>
            <a:ext cx="5257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10" dirty="0">
                <a:latin typeface="Cambria"/>
                <a:cs typeface="Cambria"/>
              </a:rPr>
              <a:t>−</a:t>
            </a:r>
            <a:r>
              <a:rPr sz="800" spc="15" dirty="0">
                <a:latin typeface="Cambria"/>
                <a:cs typeface="Cambria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1</a:t>
            </a:r>
            <a:r>
              <a:rPr sz="800" spc="210" dirty="0">
                <a:latin typeface="Palatino Linotype"/>
                <a:cs typeface="Palatino Linotype"/>
              </a:rPr>
              <a:t>  </a:t>
            </a:r>
            <a:r>
              <a:rPr sz="800" dirty="0">
                <a:latin typeface="Cambria"/>
                <a:cs typeface="Cambria"/>
              </a:rPr>
              <a:t>∗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800" spc="-25" dirty="0">
                <a:latin typeface="Palatino Linotype"/>
                <a:cs typeface="Palatino Linotype"/>
              </a:rPr>
              <a:t>100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18" name="object 18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34</a:t>
            </a:fld>
            <a:endParaRPr spc="35" dirty="0"/>
          </a:p>
        </p:txBody>
      </p:sp>
      <p:sp>
        <p:nvSpPr>
          <p:cNvPr id="21" name="object 21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Proportional</a:t>
            </a:r>
            <a:r>
              <a:rPr spc="50" dirty="0"/>
              <a:t> </a:t>
            </a:r>
            <a:r>
              <a:rPr spc="-30" dirty="0"/>
              <a:t>Difference</a:t>
            </a:r>
            <a:r>
              <a:rPr spc="5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56463"/>
            <a:ext cx="5011420" cy="16719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Proportional/Percent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difference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can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misleading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with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50" dirty="0">
                <a:latin typeface="Palatino Linotype"/>
                <a:cs typeface="Palatino Linotype"/>
              </a:rPr>
              <a:t>low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baseline.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100%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increase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from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baseline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not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notable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100%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increase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from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a</a:t>
            </a:r>
            <a:r>
              <a:rPr sz="1000" spc="-20" dirty="0">
                <a:latin typeface="Palatino Linotype"/>
                <a:cs typeface="Palatino Linotype"/>
              </a:rPr>
              <a:t> baseline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50</a:t>
            </a:r>
            <a:endParaRPr sz="1000">
              <a:latin typeface="Palatino Linotype"/>
              <a:cs typeface="Palatino Linotype"/>
            </a:endParaRPr>
          </a:p>
          <a:p>
            <a:pPr marL="214629" marR="307340" indent="-177165">
              <a:lnSpc>
                <a:spcPct val="102600"/>
              </a:lnSpc>
              <a:spcBef>
                <a:spcPts val="121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Useful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report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both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baseline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value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well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proportion/percent </a:t>
            </a:r>
            <a:r>
              <a:rPr sz="1100" spc="-40" dirty="0">
                <a:latin typeface="Palatino Linotype"/>
                <a:cs typeface="Palatino Linotype"/>
              </a:rPr>
              <a:t>difference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(change)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07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Change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and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difference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 not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interchangeable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terms,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but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equation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same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Change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refers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contrast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across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temporal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units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25" dirty="0">
                <a:latin typeface="Palatino Linotype"/>
                <a:cs typeface="Palatino Linotype"/>
              </a:rPr>
              <a:t>Difference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refers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contrast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between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two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units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at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same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time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period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35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3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74331"/>
            <a:ext cx="4812665" cy="8699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kind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data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table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that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usefule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55" dirty="0">
                <a:latin typeface="Palatino Linotype"/>
                <a:cs typeface="Palatino Linotype"/>
              </a:rPr>
              <a:t>way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summarize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Table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should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list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categories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frequencies,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at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minimum.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Often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lists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proportions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percents,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also.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Provides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visualization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how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cases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are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spread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out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across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categories/values.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36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5" dirty="0"/>
              <a:t> </a:t>
            </a:r>
            <a:r>
              <a:rPr spc="-10" dirty="0"/>
              <a:t>Distributions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-30" dirty="0"/>
              <a:t>Nominal</a:t>
            </a:r>
            <a:r>
              <a:rPr spc="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734465"/>
            <a:ext cx="1292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Display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f,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n,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p,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50" dirty="0">
                <a:latin typeface="Palatino Linotype"/>
                <a:cs typeface="Palatino Linotype"/>
              </a:rPr>
              <a:t>%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943" y="1155585"/>
            <a:ext cx="2954655" cy="0"/>
          </a:xfrm>
          <a:custGeom>
            <a:avLst/>
            <a:gdLst/>
            <a:ahLst/>
            <a:cxnLst/>
            <a:rect l="l" t="t" r="r" b="b"/>
            <a:pathLst>
              <a:path w="2954654">
                <a:moveTo>
                  <a:pt x="0" y="0"/>
                </a:moveTo>
                <a:lnTo>
                  <a:pt x="295412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43" y="2223452"/>
            <a:ext cx="2954655" cy="0"/>
          </a:xfrm>
          <a:custGeom>
            <a:avLst/>
            <a:gdLst/>
            <a:ahLst/>
            <a:cxnLst/>
            <a:rect l="l" t="t" r="r" b="b"/>
            <a:pathLst>
              <a:path w="2954654">
                <a:moveTo>
                  <a:pt x="0" y="0"/>
                </a:moveTo>
                <a:lnTo>
                  <a:pt x="295412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2943" y="1122431"/>
          <a:ext cx="2954019" cy="127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Family</a:t>
                      </a:r>
                      <a:r>
                        <a:rPr sz="11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Structure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f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p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Both</a:t>
                      </a:r>
                      <a:r>
                        <a:rPr sz="1100" spc="7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Biological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Parents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3350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.483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48.3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1100" spc="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biological/one</a:t>
                      </a:r>
                      <a:r>
                        <a:rPr sz="1100" spc="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step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1002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.145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14.5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Biological</a:t>
                      </a:r>
                      <a:r>
                        <a:rPr sz="11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mom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only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1972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.285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28.5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Biological</a:t>
                      </a:r>
                      <a:r>
                        <a:rPr sz="11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dad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only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233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.034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3.4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Other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family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member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372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.054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5.4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6929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1.001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21957" y="2587712"/>
            <a:ext cx="4676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HINT: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Make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sure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proportions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add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up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within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rounding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error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1.0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9" name="object 9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37</a:t>
            </a:fld>
            <a:endParaRPr spc="35" dirty="0"/>
          </a:p>
        </p:txBody>
      </p:sp>
      <p:sp>
        <p:nvSpPr>
          <p:cNvPr id="12" name="object 12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35" dirty="0"/>
              <a:t> </a:t>
            </a:r>
            <a:r>
              <a:rPr spc="-10" dirty="0"/>
              <a:t>Distributions</a:t>
            </a:r>
            <a:r>
              <a:rPr spc="35" dirty="0"/>
              <a:t> </a:t>
            </a:r>
            <a:r>
              <a:rPr dirty="0"/>
              <a:t>with</a:t>
            </a:r>
            <a:r>
              <a:rPr spc="35" dirty="0"/>
              <a:t> </a:t>
            </a:r>
            <a:r>
              <a:rPr spc="-30" dirty="0"/>
              <a:t>Nominal</a:t>
            </a:r>
            <a:r>
              <a:rPr spc="35" dirty="0"/>
              <a:t> </a:t>
            </a:r>
            <a:r>
              <a:rPr dirty="0"/>
              <a:t>Data</a:t>
            </a:r>
            <a:r>
              <a:rPr spc="3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665643"/>
            <a:ext cx="2794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0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Can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be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informative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6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compare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140" dirty="0">
                <a:latin typeface="Palatino Linotype"/>
                <a:cs typeface="Palatino Linotype"/>
              </a:rPr>
              <a:t>2+</a:t>
            </a:r>
            <a:r>
              <a:rPr sz="1100" spc="6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groups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0483" y="1086751"/>
            <a:ext cx="3719195" cy="0"/>
          </a:xfrm>
          <a:custGeom>
            <a:avLst/>
            <a:gdLst/>
            <a:ahLst/>
            <a:cxnLst/>
            <a:rect l="l" t="t" r="r" b="b"/>
            <a:pathLst>
              <a:path w="3719195">
                <a:moveTo>
                  <a:pt x="0" y="0"/>
                </a:moveTo>
                <a:lnTo>
                  <a:pt x="371904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9926" y="1058492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White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Youth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691" y="1230565"/>
            <a:ext cx="1384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28420" algn="l"/>
              </a:tabLst>
            </a:pPr>
            <a:r>
              <a:rPr sz="1100" spc="-10" dirty="0">
                <a:latin typeface="Palatino Linotype"/>
                <a:cs typeface="Palatino Linotype"/>
              </a:rPr>
              <a:t>Family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Structure</a:t>
            </a:r>
            <a:r>
              <a:rPr sz="1100" dirty="0">
                <a:latin typeface="Palatino Linotype"/>
                <a:cs typeface="Palatino Linotype"/>
              </a:rPr>
              <a:t>	</a:t>
            </a:r>
            <a:r>
              <a:rPr sz="1100" spc="-50" dirty="0">
                <a:latin typeface="Palatino Linotype"/>
                <a:cs typeface="Palatino Linotype"/>
              </a:rPr>
              <a:t>f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0861" y="1230565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Palatino Linotype"/>
                <a:cs typeface="Palatino Linotype"/>
              </a:rPr>
              <a:t>p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4489" y="1230565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Palatino Linotype"/>
                <a:cs typeface="Palatino Linotype"/>
              </a:rPr>
              <a:t>%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4526" y="1230565"/>
            <a:ext cx="67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Palatino Linotype"/>
                <a:cs typeface="Palatino Linotype"/>
              </a:rPr>
              <a:t>f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8148" y="1058492"/>
            <a:ext cx="87249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Black</a:t>
            </a:r>
            <a:r>
              <a:rPr sz="1100" spc="7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Youth</a:t>
            </a:r>
            <a:endParaRPr sz="1100">
              <a:latin typeface="Palatino Linotype"/>
              <a:cs typeface="Palatino Linotype"/>
            </a:endParaRPr>
          </a:p>
          <a:p>
            <a:pPr marL="365125">
              <a:lnSpc>
                <a:spcPct val="100000"/>
              </a:lnSpc>
              <a:spcBef>
                <a:spcPts val="35"/>
              </a:spcBef>
              <a:tabLst>
                <a:tab pos="743585" algn="l"/>
              </a:tabLst>
            </a:pPr>
            <a:r>
              <a:rPr sz="1100" spc="-50" dirty="0">
                <a:latin typeface="Palatino Linotype"/>
                <a:cs typeface="Palatino Linotype"/>
              </a:rPr>
              <a:t>p</a:t>
            </a:r>
            <a:r>
              <a:rPr sz="1100" dirty="0">
                <a:latin typeface="Palatino Linotype"/>
                <a:cs typeface="Palatino Linotype"/>
              </a:rPr>
              <a:t>	</a:t>
            </a:r>
            <a:r>
              <a:rPr sz="1100" spc="-50" dirty="0">
                <a:latin typeface="Palatino Linotype"/>
                <a:cs typeface="Palatino Linotype"/>
              </a:rPr>
              <a:t>%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0483" y="2326703"/>
            <a:ext cx="3719195" cy="0"/>
          </a:xfrm>
          <a:custGeom>
            <a:avLst/>
            <a:gdLst/>
            <a:ahLst/>
            <a:cxnLst/>
            <a:rect l="l" t="t" r="r" b="b"/>
            <a:pathLst>
              <a:path w="3719195">
                <a:moveTo>
                  <a:pt x="0" y="0"/>
                </a:moveTo>
                <a:lnTo>
                  <a:pt x="371904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20483" y="1448619"/>
          <a:ext cx="3721731" cy="105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Both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bio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parents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2743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.594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59.4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607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.263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26.3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11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bio/one</a:t>
                      </a:r>
                      <a:r>
                        <a:rPr sz="11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step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706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.153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15.3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296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.128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12.8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Bio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mom</a:t>
                      </a:r>
                      <a:r>
                        <a:rPr sz="1100" spc="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only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864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.187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18.7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1108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.480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48.0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Bio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dad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only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172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.037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3.7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61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.026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2.6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Other</a:t>
                      </a:r>
                      <a:r>
                        <a:rPr sz="11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family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136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.029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2.9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236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.102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10.2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4621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1.000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100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2308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.999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99.9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21957" y="2690963"/>
            <a:ext cx="2276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95" dirty="0">
                <a:latin typeface="Palatino Linotype"/>
                <a:cs typeface="Palatino Linotype"/>
              </a:rPr>
              <a:t>How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does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family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structure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differ?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15" name="object 1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38</a:t>
            </a:fld>
            <a:endParaRPr spc="35" dirty="0"/>
          </a:p>
        </p:txBody>
      </p:sp>
      <p:sp>
        <p:nvSpPr>
          <p:cNvPr id="18" name="object 1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-5" dirty="0"/>
              <a:t> </a:t>
            </a:r>
            <a:r>
              <a:rPr spc="-10" dirty="0"/>
              <a:t>Distributions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spc="-10" dirty="0"/>
              <a:t>Ordinal</a:t>
            </a:r>
            <a:r>
              <a:rPr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696149"/>
            <a:ext cx="4429760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Can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add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cumulatives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(cf,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cp,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c%)</a:t>
            </a:r>
            <a:endParaRPr sz="1100">
              <a:latin typeface="Palatino Linotype"/>
              <a:cs typeface="Palatino Linotype"/>
            </a:endParaRPr>
          </a:p>
          <a:p>
            <a:pPr marL="34671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2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Cumulative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frequency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frequency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row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plus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all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preceding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rows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202" y="1317142"/>
            <a:ext cx="3435985" cy="0"/>
          </a:xfrm>
          <a:custGeom>
            <a:avLst/>
            <a:gdLst/>
            <a:ahLst/>
            <a:cxnLst/>
            <a:rect l="l" t="t" r="r" b="b"/>
            <a:pathLst>
              <a:path w="3435985">
                <a:moveTo>
                  <a:pt x="0" y="0"/>
                </a:moveTo>
                <a:lnTo>
                  <a:pt x="34355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2202" y="2212949"/>
            <a:ext cx="3435985" cy="0"/>
          </a:xfrm>
          <a:custGeom>
            <a:avLst/>
            <a:gdLst/>
            <a:ahLst/>
            <a:cxnLst/>
            <a:rect l="l" t="t" r="r" b="b"/>
            <a:pathLst>
              <a:path w="3435985">
                <a:moveTo>
                  <a:pt x="0" y="0"/>
                </a:moveTo>
                <a:lnTo>
                  <a:pt x="34355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2202" y="1283988"/>
          <a:ext cx="3435347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Grades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 in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8th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f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p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cf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cp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A’s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B’s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3186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.370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37.0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3186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.370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37.0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B’s</a:t>
                      </a:r>
                      <a:r>
                        <a:rPr sz="1100" spc="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1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3238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.376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37.6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6424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.746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74.6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C’s</a:t>
                      </a:r>
                      <a:r>
                        <a:rPr sz="1100" spc="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D’s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1850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.215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21.5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8274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.961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96.1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D’s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F’s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330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.038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3.8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8604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.999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99.9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8604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.999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99.9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21957" y="2577209"/>
            <a:ext cx="3053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 </a:t>
            </a:r>
            <a:r>
              <a:rPr sz="1100" spc="-10" dirty="0">
                <a:latin typeface="Palatino Linotype"/>
                <a:cs typeface="Palatino Linotype"/>
              </a:rPr>
              <a:t>Notice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that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cf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last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row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equal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50" dirty="0">
                <a:latin typeface="Palatino Linotype"/>
                <a:cs typeface="Palatino Linotype"/>
              </a:rPr>
              <a:t>n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9" name="object 9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39</a:t>
            </a:fld>
            <a:endParaRPr spc="35" dirty="0"/>
          </a:p>
        </p:txBody>
      </p:sp>
      <p:sp>
        <p:nvSpPr>
          <p:cNvPr id="12" name="object 12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Types</a:t>
            </a:r>
            <a:r>
              <a:rPr spc="114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dirty="0"/>
              <a:t>Statistical</a:t>
            </a:r>
            <a:r>
              <a:rPr spc="12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75080"/>
            <a:ext cx="3749675" cy="11258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Evaluation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Examines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program/law/law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enforcement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outcomes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Exploratory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Examines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unfamiliar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topics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lacking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previous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research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Descriptive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Examines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particular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phenomenon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particular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sample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Women</a:t>
            </a:r>
            <a:r>
              <a:rPr spc="20" dirty="0"/>
              <a:t> </a:t>
            </a:r>
            <a:r>
              <a:rPr dirty="0"/>
              <a:t>Really</a:t>
            </a:r>
            <a:r>
              <a:rPr spc="20" dirty="0"/>
              <a:t> </a:t>
            </a:r>
            <a:r>
              <a:rPr dirty="0"/>
              <a:t>Are</a:t>
            </a:r>
            <a:r>
              <a:rPr spc="20" dirty="0"/>
              <a:t> </a:t>
            </a:r>
            <a:r>
              <a:rPr spc="-10" dirty="0"/>
              <a:t>Smarter</a:t>
            </a:r>
          </a:p>
        </p:txBody>
      </p:sp>
      <p:sp>
        <p:nvSpPr>
          <p:cNvPr id="3" name="object 3"/>
          <p:cNvSpPr/>
          <p:nvPr/>
        </p:nvSpPr>
        <p:spPr>
          <a:xfrm>
            <a:off x="1452575" y="1363065"/>
            <a:ext cx="2854960" cy="0"/>
          </a:xfrm>
          <a:custGeom>
            <a:avLst/>
            <a:gdLst/>
            <a:ahLst/>
            <a:cxnLst/>
            <a:rect l="l" t="t" r="r" b="b"/>
            <a:pathLst>
              <a:path w="2854960">
                <a:moveTo>
                  <a:pt x="0" y="0"/>
                </a:moveTo>
                <a:lnTo>
                  <a:pt x="285483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657" y="742087"/>
            <a:ext cx="4788535" cy="7848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Use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%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determine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if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young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males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or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females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perform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better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academically.</a:t>
            </a:r>
            <a:endParaRPr sz="1100">
              <a:latin typeface="Palatino Linotype"/>
              <a:cs typeface="Palatino Linotype"/>
            </a:endParaRPr>
          </a:p>
          <a:p>
            <a:pPr marL="34671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sz="1000" spc="27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What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percentage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get</a:t>
            </a:r>
            <a:r>
              <a:rPr sz="1000" spc="6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B’s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&amp;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C’s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better?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Palatino Linotype"/>
              <a:cs typeface="Palatino Linotype"/>
            </a:endParaRPr>
          </a:p>
          <a:p>
            <a:pPr marL="2294890">
              <a:lnSpc>
                <a:spcPct val="100000"/>
              </a:lnSpc>
              <a:spcBef>
                <a:spcPts val="5"/>
              </a:spcBef>
              <a:tabLst>
                <a:tab pos="3164840" algn="l"/>
              </a:tabLst>
            </a:pPr>
            <a:r>
              <a:rPr sz="1100" spc="-10" dirty="0">
                <a:latin typeface="Palatino Linotype"/>
                <a:cs typeface="Palatino Linotype"/>
              </a:rPr>
              <a:t>Males</a:t>
            </a:r>
            <a:r>
              <a:rPr sz="1100" dirty="0">
                <a:latin typeface="Palatino Linotype"/>
                <a:cs typeface="Palatino Linotype"/>
              </a:rPr>
              <a:t>	</a:t>
            </a:r>
            <a:r>
              <a:rPr sz="1100" spc="-10" dirty="0">
                <a:latin typeface="Palatino Linotype"/>
                <a:cs typeface="Palatino Linotype"/>
              </a:rPr>
              <a:t>Females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2575" y="2430932"/>
            <a:ext cx="2854960" cy="0"/>
          </a:xfrm>
          <a:custGeom>
            <a:avLst/>
            <a:gdLst/>
            <a:ahLst/>
            <a:cxnLst/>
            <a:rect l="l" t="t" r="r" b="b"/>
            <a:pathLst>
              <a:path w="2854960">
                <a:moveTo>
                  <a:pt x="0" y="0"/>
                </a:moveTo>
                <a:lnTo>
                  <a:pt x="285483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2575" y="1501983"/>
          <a:ext cx="2854323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Grades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 in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8th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A’s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B’s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29.3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29.3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45.2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45.2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B’s</a:t>
                      </a:r>
                      <a:r>
                        <a:rPr sz="1100" spc="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1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38.9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68.2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36.3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81.5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C’s</a:t>
                      </a:r>
                      <a:r>
                        <a:rPr sz="1100" spc="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D’s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26.8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95.0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16.0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97.5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D’s</a:t>
                      </a:r>
                      <a:r>
                        <a:rPr sz="1100" spc="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1100" spc="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F’s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5.0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2.6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40</a:t>
            </a:fld>
            <a:endParaRPr spc="35" dirty="0"/>
          </a:p>
        </p:txBody>
      </p:sp>
      <p:sp>
        <p:nvSpPr>
          <p:cNvPr id="11" name="object 11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55" dirty="0"/>
              <a:t> </a:t>
            </a:r>
            <a:r>
              <a:rPr spc="-10" dirty="0"/>
              <a:t>Distributions</a:t>
            </a:r>
            <a:r>
              <a:rPr spc="60" dirty="0"/>
              <a:t> </a:t>
            </a:r>
            <a:r>
              <a:rPr dirty="0"/>
              <a:t>with</a:t>
            </a:r>
            <a:r>
              <a:rPr spc="55" dirty="0"/>
              <a:t> </a:t>
            </a:r>
            <a:r>
              <a:rPr dirty="0"/>
              <a:t>Discrete,</a:t>
            </a:r>
            <a:r>
              <a:rPr spc="60" dirty="0"/>
              <a:t> </a:t>
            </a:r>
            <a:r>
              <a:rPr spc="-25" dirty="0"/>
              <a:t>Interval-</a:t>
            </a:r>
            <a:r>
              <a:rPr dirty="0"/>
              <a:t>Ratio</a:t>
            </a:r>
            <a:r>
              <a:rPr spc="5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823353" y="1132674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2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657" y="711554"/>
            <a:ext cx="4492625" cy="584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Do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delinquents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spend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their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free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time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differently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than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50" dirty="0">
                <a:latin typeface="Palatino Linotype"/>
                <a:cs typeface="Palatino Linotype"/>
              </a:rPr>
              <a:t>non-</a:t>
            </a:r>
            <a:r>
              <a:rPr sz="1100" spc="-10" dirty="0">
                <a:latin typeface="Palatino Linotype"/>
                <a:cs typeface="Palatino Linotype"/>
              </a:rPr>
              <a:t>delinquents?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Palatino Linotype"/>
              <a:cs typeface="Palatino Linotype"/>
            </a:endParaRPr>
          </a:p>
          <a:p>
            <a:pPr marL="2508885">
              <a:lnSpc>
                <a:spcPct val="100000"/>
              </a:lnSpc>
              <a:tabLst>
                <a:tab pos="3677285" algn="l"/>
              </a:tabLst>
            </a:pPr>
            <a:r>
              <a:rPr sz="1100" spc="-60" dirty="0">
                <a:latin typeface="Palatino Linotype"/>
                <a:cs typeface="Palatino Linotype"/>
              </a:rPr>
              <a:t>Non-</a:t>
            </a:r>
            <a:r>
              <a:rPr sz="1100" spc="-10" dirty="0">
                <a:latin typeface="Palatino Linotype"/>
                <a:cs typeface="Palatino Linotype"/>
              </a:rPr>
              <a:t>delinquents</a:t>
            </a:r>
            <a:r>
              <a:rPr sz="1100" dirty="0">
                <a:latin typeface="Palatino Linotype"/>
                <a:cs typeface="Palatino Linotype"/>
              </a:rPr>
              <a:t>	</a:t>
            </a:r>
            <a:r>
              <a:rPr sz="1100" spc="-10" dirty="0">
                <a:latin typeface="Palatino Linotype"/>
                <a:cs typeface="Palatino Linotype"/>
              </a:rPr>
              <a:t>Delinquents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353" y="2544698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2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3353" y="1271580"/>
          <a:ext cx="4113529" cy="144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375" dirty="0">
                          <a:latin typeface="Palatino Linotype"/>
                          <a:cs typeface="Palatino Linotype"/>
                        </a:rPr>
                        <a:t>#</a:t>
                      </a:r>
                      <a:r>
                        <a:rPr sz="1100" spc="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100" spc="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40" dirty="0">
                          <a:latin typeface="Palatino Linotype"/>
                          <a:cs typeface="Palatino Linotype"/>
                        </a:rPr>
                        <a:t>Weekdays</a:t>
                      </a:r>
                      <a:r>
                        <a:rPr sz="1100" spc="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Do</a:t>
                      </a:r>
                      <a:r>
                        <a:rPr sz="1100" spc="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Homework?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780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c%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8.4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8.4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14.8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14.8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3.3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11.7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5.1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19.9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7.5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19.2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10.4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30.3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17.5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36.7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21.0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51.3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24.4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61.1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19.8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71.1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38.8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99.9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29.0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99.9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41</a:t>
            </a:fld>
            <a:endParaRPr spc="35" dirty="0"/>
          </a:p>
        </p:txBody>
      </p:sp>
      <p:sp>
        <p:nvSpPr>
          <p:cNvPr id="11" name="object 11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55" dirty="0"/>
              <a:t> </a:t>
            </a:r>
            <a:r>
              <a:rPr spc="-10" dirty="0"/>
              <a:t>Distributions</a:t>
            </a:r>
            <a:r>
              <a:rPr spc="60" dirty="0"/>
              <a:t> </a:t>
            </a:r>
            <a:r>
              <a:rPr dirty="0"/>
              <a:t>with</a:t>
            </a:r>
            <a:r>
              <a:rPr spc="55" dirty="0"/>
              <a:t> </a:t>
            </a:r>
            <a:r>
              <a:rPr dirty="0"/>
              <a:t>Discrete,</a:t>
            </a:r>
            <a:r>
              <a:rPr spc="60" dirty="0"/>
              <a:t> </a:t>
            </a:r>
            <a:r>
              <a:rPr spc="-25" dirty="0"/>
              <a:t>Interval-</a:t>
            </a:r>
            <a:r>
              <a:rPr dirty="0"/>
              <a:t>Ratio</a:t>
            </a:r>
            <a:r>
              <a:rPr spc="5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148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18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35" dirty="0"/>
              <a:t>Number</a:t>
            </a:r>
            <a:r>
              <a:rPr sz="1100" spc="10" dirty="0"/>
              <a:t> </a:t>
            </a:r>
            <a:r>
              <a:rPr sz="1100" dirty="0"/>
              <a:t>of</a:t>
            </a:r>
            <a:r>
              <a:rPr sz="1100" spc="15" dirty="0"/>
              <a:t> </a:t>
            </a:r>
            <a:r>
              <a:rPr sz="1100" spc="-20" dirty="0"/>
              <a:t>months</a:t>
            </a:r>
            <a:r>
              <a:rPr sz="1100" spc="10" dirty="0"/>
              <a:t> </a:t>
            </a:r>
            <a:r>
              <a:rPr sz="1100" spc="-25" dirty="0"/>
              <a:t>sentenced</a:t>
            </a:r>
            <a:r>
              <a:rPr sz="1100" spc="10" dirty="0"/>
              <a:t> </a:t>
            </a:r>
            <a:r>
              <a:rPr sz="1100" dirty="0"/>
              <a:t>for</a:t>
            </a:r>
            <a:r>
              <a:rPr sz="1100" spc="15" dirty="0"/>
              <a:t> </a:t>
            </a:r>
            <a:r>
              <a:rPr sz="1100" spc="-20" dirty="0"/>
              <a:t>armed</a:t>
            </a:r>
            <a:r>
              <a:rPr sz="1100" spc="10" dirty="0"/>
              <a:t> </a:t>
            </a:r>
            <a:r>
              <a:rPr sz="1100" spc="-10" dirty="0"/>
              <a:t>robbery</a:t>
            </a:r>
            <a:r>
              <a:rPr sz="1100" spc="10" dirty="0"/>
              <a:t> </a:t>
            </a:r>
            <a:r>
              <a:rPr sz="1100" spc="45" dirty="0"/>
              <a:t>(n=40)</a:t>
            </a:r>
            <a:endParaRPr sz="1100">
              <a:latin typeface="Arial Unicode MS"/>
              <a:cs typeface="Arial Unicode MS"/>
            </a:endParaRPr>
          </a:p>
          <a:p>
            <a:pPr marL="459105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270" dirty="0">
                <a:solidFill>
                  <a:srgbClr val="3333B2"/>
                </a:solidFill>
              </a:rPr>
              <a:t> </a:t>
            </a:r>
            <a:r>
              <a:rPr sz="1000" dirty="0"/>
              <a:t>36</a:t>
            </a:r>
            <a:r>
              <a:rPr sz="1000" spc="70" dirty="0"/>
              <a:t> </a:t>
            </a:r>
            <a:r>
              <a:rPr sz="1000" dirty="0"/>
              <a:t>38</a:t>
            </a:r>
            <a:r>
              <a:rPr sz="1000" spc="70" dirty="0"/>
              <a:t> </a:t>
            </a:r>
            <a:r>
              <a:rPr sz="1000" dirty="0"/>
              <a:t>39</a:t>
            </a:r>
            <a:r>
              <a:rPr sz="1000" spc="70" dirty="0"/>
              <a:t> </a:t>
            </a:r>
            <a:r>
              <a:rPr sz="1000" dirty="0"/>
              <a:t>47</a:t>
            </a:r>
            <a:r>
              <a:rPr sz="1000" spc="75" dirty="0"/>
              <a:t> </a:t>
            </a:r>
            <a:r>
              <a:rPr sz="1000" dirty="0"/>
              <a:t>50</a:t>
            </a:r>
            <a:r>
              <a:rPr sz="1000" spc="70" dirty="0"/>
              <a:t> </a:t>
            </a:r>
            <a:r>
              <a:rPr sz="1000" dirty="0"/>
              <a:t>51</a:t>
            </a:r>
            <a:r>
              <a:rPr sz="1000" spc="70" dirty="0"/>
              <a:t> </a:t>
            </a:r>
            <a:r>
              <a:rPr sz="1000" dirty="0"/>
              <a:t>51</a:t>
            </a:r>
            <a:r>
              <a:rPr sz="1000" spc="75" dirty="0"/>
              <a:t> </a:t>
            </a:r>
            <a:r>
              <a:rPr sz="1000" spc="-25" dirty="0"/>
              <a:t>53</a:t>
            </a:r>
            <a:endParaRPr sz="1000"/>
          </a:p>
          <a:p>
            <a:pPr marL="459105">
              <a:lnSpc>
                <a:spcPts val="1195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270" dirty="0">
                <a:solidFill>
                  <a:srgbClr val="3333B2"/>
                </a:solidFill>
              </a:rPr>
              <a:t> </a:t>
            </a:r>
            <a:r>
              <a:rPr sz="1000" dirty="0"/>
              <a:t>55</a:t>
            </a:r>
            <a:r>
              <a:rPr sz="1000" spc="70" dirty="0"/>
              <a:t> </a:t>
            </a:r>
            <a:r>
              <a:rPr sz="1000" dirty="0"/>
              <a:t>55</a:t>
            </a:r>
            <a:r>
              <a:rPr sz="1000" spc="70" dirty="0"/>
              <a:t> </a:t>
            </a:r>
            <a:r>
              <a:rPr sz="1000" dirty="0"/>
              <a:t>56</a:t>
            </a:r>
            <a:r>
              <a:rPr sz="1000" spc="70" dirty="0"/>
              <a:t> </a:t>
            </a:r>
            <a:r>
              <a:rPr sz="1000" dirty="0"/>
              <a:t>57</a:t>
            </a:r>
            <a:r>
              <a:rPr sz="1000" spc="75" dirty="0"/>
              <a:t> </a:t>
            </a:r>
            <a:r>
              <a:rPr sz="1000" dirty="0"/>
              <a:t>60</a:t>
            </a:r>
            <a:r>
              <a:rPr sz="1000" spc="70" dirty="0"/>
              <a:t> </a:t>
            </a:r>
            <a:r>
              <a:rPr sz="1000" dirty="0"/>
              <a:t>62</a:t>
            </a:r>
            <a:r>
              <a:rPr sz="1000" spc="70" dirty="0"/>
              <a:t> </a:t>
            </a:r>
            <a:r>
              <a:rPr sz="1000" dirty="0"/>
              <a:t>63</a:t>
            </a:r>
            <a:r>
              <a:rPr sz="1000" spc="75" dirty="0"/>
              <a:t> </a:t>
            </a:r>
            <a:r>
              <a:rPr sz="1000" spc="-25" dirty="0"/>
              <a:t>64</a:t>
            </a:r>
            <a:endParaRPr sz="1000"/>
          </a:p>
          <a:p>
            <a:pPr marL="459105">
              <a:lnSpc>
                <a:spcPts val="1195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270" dirty="0">
                <a:solidFill>
                  <a:srgbClr val="3333B2"/>
                </a:solidFill>
              </a:rPr>
              <a:t> </a:t>
            </a:r>
            <a:r>
              <a:rPr sz="1000" dirty="0"/>
              <a:t>64</a:t>
            </a:r>
            <a:r>
              <a:rPr sz="1000" spc="70" dirty="0"/>
              <a:t> </a:t>
            </a:r>
            <a:r>
              <a:rPr sz="1000" dirty="0"/>
              <a:t>66</a:t>
            </a:r>
            <a:r>
              <a:rPr sz="1000" spc="70" dirty="0"/>
              <a:t> </a:t>
            </a:r>
            <a:r>
              <a:rPr sz="1000" dirty="0"/>
              <a:t>67</a:t>
            </a:r>
            <a:r>
              <a:rPr sz="1000" spc="70" dirty="0"/>
              <a:t> </a:t>
            </a:r>
            <a:r>
              <a:rPr sz="1000" dirty="0"/>
              <a:t>68</a:t>
            </a:r>
            <a:r>
              <a:rPr sz="1000" spc="75" dirty="0"/>
              <a:t> </a:t>
            </a:r>
            <a:r>
              <a:rPr sz="1000" dirty="0"/>
              <a:t>69</a:t>
            </a:r>
            <a:r>
              <a:rPr sz="1000" spc="70" dirty="0"/>
              <a:t> </a:t>
            </a:r>
            <a:r>
              <a:rPr sz="1000" dirty="0"/>
              <a:t>70</a:t>
            </a:r>
            <a:r>
              <a:rPr sz="1000" spc="70" dirty="0"/>
              <a:t> </a:t>
            </a:r>
            <a:r>
              <a:rPr sz="1000" dirty="0"/>
              <a:t>70</a:t>
            </a:r>
            <a:r>
              <a:rPr sz="1000" spc="75" dirty="0"/>
              <a:t> </a:t>
            </a:r>
            <a:r>
              <a:rPr sz="1000" spc="-25" dirty="0"/>
              <a:t>70</a:t>
            </a:r>
            <a:endParaRPr sz="1000"/>
          </a:p>
          <a:p>
            <a:pPr marL="459105">
              <a:lnSpc>
                <a:spcPts val="1195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270" dirty="0">
                <a:solidFill>
                  <a:srgbClr val="3333B2"/>
                </a:solidFill>
              </a:rPr>
              <a:t> </a:t>
            </a:r>
            <a:r>
              <a:rPr sz="1000" dirty="0"/>
              <a:t>71</a:t>
            </a:r>
            <a:r>
              <a:rPr sz="1000" spc="70" dirty="0"/>
              <a:t> </a:t>
            </a:r>
            <a:r>
              <a:rPr sz="1000" dirty="0"/>
              <a:t>75</a:t>
            </a:r>
            <a:r>
              <a:rPr sz="1000" spc="70" dirty="0"/>
              <a:t> </a:t>
            </a:r>
            <a:r>
              <a:rPr sz="1000" dirty="0"/>
              <a:t>78</a:t>
            </a:r>
            <a:r>
              <a:rPr sz="1000" spc="70" dirty="0"/>
              <a:t> </a:t>
            </a:r>
            <a:r>
              <a:rPr sz="1000" dirty="0"/>
              <a:t>79</a:t>
            </a:r>
            <a:r>
              <a:rPr sz="1000" spc="75" dirty="0"/>
              <a:t> </a:t>
            </a:r>
            <a:r>
              <a:rPr sz="1000" dirty="0"/>
              <a:t>80</a:t>
            </a:r>
            <a:r>
              <a:rPr sz="1000" spc="70" dirty="0"/>
              <a:t> </a:t>
            </a:r>
            <a:r>
              <a:rPr sz="1000" dirty="0"/>
              <a:t>80</a:t>
            </a:r>
            <a:r>
              <a:rPr sz="1000" spc="70" dirty="0"/>
              <a:t> </a:t>
            </a:r>
            <a:r>
              <a:rPr sz="1000" dirty="0"/>
              <a:t>81</a:t>
            </a:r>
            <a:r>
              <a:rPr sz="1000" spc="75" dirty="0"/>
              <a:t> </a:t>
            </a:r>
            <a:r>
              <a:rPr sz="1000" spc="-25" dirty="0"/>
              <a:t>83</a:t>
            </a:r>
            <a:endParaRPr sz="1000"/>
          </a:p>
          <a:p>
            <a:pPr marL="459105">
              <a:lnSpc>
                <a:spcPts val="1200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270" dirty="0">
                <a:solidFill>
                  <a:srgbClr val="3333B2"/>
                </a:solidFill>
              </a:rPr>
              <a:t> </a:t>
            </a:r>
            <a:r>
              <a:rPr sz="1000" dirty="0"/>
              <a:t>85</a:t>
            </a:r>
            <a:r>
              <a:rPr sz="1000" spc="70" dirty="0"/>
              <a:t> </a:t>
            </a:r>
            <a:r>
              <a:rPr sz="1000" dirty="0"/>
              <a:t>86</a:t>
            </a:r>
            <a:r>
              <a:rPr sz="1000" spc="70" dirty="0"/>
              <a:t> </a:t>
            </a:r>
            <a:r>
              <a:rPr sz="1000" dirty="0"/>
              <a:t>87</a:t>
            </a:r>
            <a:r>
              <a:rPr sz="1000" spc="70" dirty="0"/>
              <a:t> </a:t>
            </a:r>
            <a:r>
              <a:rPr sz="1000" dirty="0"/>
              <a:t>89</a:t>
            </a:r>
            <a:r>
              <a:rPr sz="1000" spc="75" dirty="0"/>
              <a:t> </a:t>
            </a:r>
            <a:r>
              <a:rPr sz="1000" dirty="0"/>
              <a:t>95</a:t>
            </a:r>
            <a:r>
              <a:rPr sz="1000" spc="70" dirty="0"/>
              <a:t> </a:t>
            </a:r>
            <a:r>
              <a:rPr sz="1000" dirty="0"/>
              <a:t>98</a:t>
            </a:r>
            <a:r>
              <a:rPr sz="1000" spc="70" dirty="0"/>
              <a:t> </a:t>
            </a:r>
            <a:r>
              <a:rPr sz="1000" dirty="0"/>
              <a:t>99</a:t>
            </a:r>
            <a:r>
              <a:rPr sz="1000" spc="75" dirty="0"/>
              <a:t> </a:t>
            </a:r>
            <a:r>
              <a:rPr sz="1000" spc="-25" dirty="0"/>
              <a:t>99</a:t>
            </a:r>
            <a:endParaRPr sz="1000"/>
          </a:p>
          <a:p>
            <a:pPr marL="314325" marR="30480" indent="-177165">
              <a:lnSpc>
                <a:spcPct val="102699"/>
              </a:lnSpc>
              <a:spcBef>
                <a:spcPts val="121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What</a:t>
            </a:r>
            <a:r>
              <a:rPr sz="1100" spc="35" dirty="0"/>
              <a:t> </a:t>
            </a:r>
            <a:r>
              <a:rPr sz="1100" spc="-55" dirty="0"/>
              <a:t>would</a:t>
            </a:r>
            <a:r>
              <a:rPr sz="1100" spc="35" dirty="0"/>
              <a:t> </a:t>
            </a:r>
            <a:r>
              <a:rPr sz="1100" dirty="0"/>
              <a:t>be</a:t>
            </a:r>
            <a:r>
              <a:rPr sz="1100" spc="35" dirty="0"/>
              <a:t> </a:t>
            </a:r>
            <a:r>
              <a:rPr sz="1100" dirty="0"/>
              <a:t>the</a:t>
            </a:r>
            <a:r>
              <a:rPr sz="1100" spc="35" dirty="0"/>
              <a:t> </a:t>
            </a:r>
            <a:r>
              <a:rPr sz="1100" spc="-30" dirty="0"/>
              <a:t>problem</a:t>
            </a:r>
            <a:r>
              <a:rPr sz="1100" spc="35" dirty="0"/>
              <a:t> </a:t>
            </a:r>
            <a:r>
              <a:rPr sz="1100" spc="-10" dirty="0"/>
              <a:t>with</a:t>
            </a:r>
            <a:r>
              <a:rPr sz="1100" spc="35" dirty="0"/>
              <a:t> </a:t>
            </a:r>
            <a:r>
              <a:rPr sz="1100" dirty="0"/>
              <a:t>creating</a:t>
            </a:r>
            <a:r>
              <a:rPr sz="1100" spc="35" dirty="0"/>
              <a:t> </a:t>
            </a:r>
            <a:r>
              <a:rPr sz="1100" dirty="0"/>
              <a:t>a</a:t>
            </a:r>
            <a:r>
              <a:rPr sz="1100" spc="35" dirty="0"/>
              <a:t> </a:t>
            </a:r>
            <a:r>
              <a:rPr sz="1100" spc="-35" dirty="0"/>
              <a:t>frequency</a:t>
            </a:r>
            <a:r>
              <a:rPr sz="1100" spc="35" dirty="0"/>
              <a:t> </a:t>
            </a:r>
            <a:r>
              <a:rPr sz="1100" spc="-20" dirty="0"/>
              <a:t>distribution</a:t>
            </a:r>
            <a:r>
              <a:rPr sz="1100" spc="40" dirty="0"/>
              <a:t> </a:t>
            </a:r>
            <a:r>
              <a:rPr sz="1100" spc="-10" dirty="0"/>
              <a:t>with</a:t>
            </a:r>
            <a:r>
              <a:rPr sz="1100" spc="35" dirty="0"/>
              <a:t> </a:t>
            </a:r>
            <a:r>
              <a:rPr sz="1100" spc="-10" dirty="0"/>
              <a:t>these data?</a:t>
            </a:r>
            <a:endParaRPr sz="1100">
              <a:latin typeface="Arial Unicode MS"/>
              <a:cs typeface="Arial Unicode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42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518" y="2889102"/>
            <a:ext cx="118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solidFill>
                  <a:srgbClr val="ADADE0"/>
                </a:solidFill>
                <a:latin typeface="Palatino Linotype"/>
                <a:cs typeface="Palatino Linotype"/>
              </a:rPr>
              <a:t>43</a:t>
            </a:r>
            <a:endParaRPr sz="6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282575"/>
            <a:chOff x="0" y="0"/>
            <a:chExt cx="5760085" cy="2825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0085" cy="163830"/>
            </a:xfrm>
            <a:custGeom>
              <a:avLst/>
              <a:gdLst/>
              <a:ahLst/>
              <a:cxnLst/>
              <a:rect l="l" t="t" r="r" b="b"/>
              <a:pathLst>
                <a:path w="5760085" h="163830">
                  <a:moveTo>
                    <a:pt x="5759996" y="0"/>
                  </a:moveTo>
                  <a:lnTo>
                    <a:pt x="0" y="0"/>
                  </a:lnTo>
                  <a:lnTo>
                    <a:pt x="0" y="163690"/>
                  </a:lnTo>
                  <a:lnTo>
                    <a:pt x="5759996" y="1636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3690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5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Simple</a:t>
            </a:r>
            <a:r>
              <a:rPr spc="15" dirty="0"/>
              <a:t> </a:t>
            </a:r>
            <a:r>
              <a:rPr spc="-25" dirty="0"/>
              <a:t>Frequency</a:t>
            </a:r>
            <a:r>
              <a:rPr spc="15" dirty="0"/>
              <a:t> </a:t>
            </a:r>
            <a:r>
              <a:rPr spc="-10" dirty="0"/>
              <a:t>Distribution</a:t>
            </a:r>
            <a:r>
              <a:rPr spc="1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10" dirty="0"/>
              <a:t>Sentence</a:t>
            </a:r>
            <a:r>
              <a:rPr spc="15" dirty="0"/>
              <a:t> </a:t>
            </a:r>
            <a:r>
              <a:rPr spc="-10" dirty="0"/>
              <a:t>Length</a:t>
            </a:r>
          </a:p>
        </p:txBody>
      </p:sp>
      <p:sp>
        <p:nvSpPr>
          <p:cNvPr id="7" name="object 7"/>
          <p:cNvSpPr/>
          <p:nvPr/>
        </p:nvSpPr>
        <p:spPr>
          <a:xfrm>
            <a:off x="961555" y="655650"/>
            <a:ext cx="3837304" cy="0"/>
          </a:xfrm>
          <a:custGeom>
            <a:avLst/>
            <a:gdLst/>
            <a:ahLst/>
            <a:cxnLst/>
            <a:rect l="l" t="t" r="r" b="b"/>
            <a:pathLst>
              <a:path w="3837304">
                <a:moveTo>
                  <a:pt x="0" y="0"/>
                </a:moveTo>
                <a:lnTo>
                  <a:pt x="38368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1555" y="621870"/>
          <a:ext cx="3837303" cy="188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Sentence</a:t>
                      </a:r>
                      <a:r>
                        <a:rPr sz="1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Length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f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Sentence</a:t>
                      </a:r>
                      <a:r>
                        <a:rPr sz="10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Length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f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Sentence</a:t>
                      </a:r>
                      <a:r>
                        <a:rPr sz="1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10" dirty="0">
                          <a:latin typeface="Palatino Linotype"/>
                          <a:cs typeface="Palatino Linotype"/>
                        </a:rPr>
                        <a:t>Length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f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524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36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79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38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80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39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81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47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83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85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68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86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87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70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3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89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71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95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57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75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98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60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78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Palatino Linotype"/>
                          <a:cs typeface="Palatino Linotype"/>
                        </a:rPr>
                        <a:t>99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dirty="0">
                          <a:latin typeface="Palatino Linotype"/>
                          <a:cs typeface="Palatino Linotype"/>
                        </a:rPr>
                        <a:t>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190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7294" y="2602165"/>
            <a:ext cx="48691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Palatino Linotype"/>
                <a:cs typeface="Palatino Linotype"/>
              </a:rPr>
              <a:t>Lots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1s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frequency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columns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-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makes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more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difficult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understand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how </a:t>
            </a:r>
            <a:r>
              <a:rPr sz="1100" spc="-20" dirty="0">
                <a:latin typeface="Palatino Linotype"/>
                <a:cs typeface="Palatino Linotype"/>
              </a:rPr>
              <a:t>sentence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length</a:t>
            </a:r>
            <a:r>
              <a:rPr sz="1100" dirty="0">
                <a:latin typeface="Palatino Linotype"/>
                <a:cs typeface="Palatino Linotype"/>
              </a:rPr>
              <a:t> is </a:t>
            </a:r>
            <a:r>
              <a:rPr sz="1100" spc="-10" dirty="0">
                <a:latin typeface="Palatino Linotype"/>
                <a:cs typeface="Palatino Linotype"/>
              </a:rPr>
              <a:t>distributed.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11" name="object 11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Grouped</a:t>
            </a:r>
            <a:r>
              <a:rPr spc="15" dirty="0"/>
              <a:t> </a:t>
            </a:r>
            <a:r>
              <a:rPr spc="-25" dirty="0"/>
              <a:t>Frequency</a:t>
            </a:r>
            <a:r>
              <a:rPr spc="2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15187"/>
            <a:ext cx="4956810" cy="15176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grouped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frequency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distribution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can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come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handy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for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certain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types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Discrete,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interval-</a:t>
            </a: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data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with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large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values.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25" dirty="0">
                <a:latin typeface="Palatino Linotype"/>
                <a:cs typeface="Palatino Linotype"/>
              </a:rPr>
              <a:t>Continuous,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interval-</a:t>
            </a:r>
            <a:r>
              <a:rPr sz="1000" dirty="0">
                <a:latin typeface="Palatino Linotype"/>
                <a:cs typeface="Palatino Linotype"/>
              </a:rPr>
              <a:t>ratio</a:t>
            </a:r>
            <a:r>
              <a:rPr sz="1000" spc="7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data.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Groups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values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into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’classes’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or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intervals.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Frequency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distribution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these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classes.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Transforms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quantitative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data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into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qualitative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(ordinal)</a:t>
            </a:r>
            <a:r>
              <a:rPr sz="1100" spc="1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44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Steps</a:t>
            </a:r>
            <a:r>
              <a:rPr spc="45" dirty="0"/>
              <a:t> </a:t>
            </a:r>
            <a:r>
              <a:rPr dirty="0"/>
              <a:t>in</a:t>
            </a:r>
            <a:r>
              <a:rPr spc="50" dirty="0"/>
              <a:t> </a:t>
            </a:r>
            <a:r>
              <a:rPr dirty="0"/>
              <a:t>Creating</a:t>
            </a:r>
            <a:r>
              <a:rPr spc="50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spc="-20" dirty="0"/>
              <a:t>Grouped</a:t>
            </a:r>
            <a:r>
              <a:rPr spc="50" dirty="0"/>
              <a:t> </a:t>
            </a:r>
            <a:r>
              <a:rPr spc="-25" dirty="0"/>
              <a:t>Frequency</a:t>
            </a:r>
            <a:r>
              <a:rPr spc="5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73606"/>
            <a:ext cx="3596640" cy="144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Arrange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raw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data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ascending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order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Choose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number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intervals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(generally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5-</a:t>
            </a:r>
            <a:r>
              <a:rPr sz="1100" dirty="0">
                <a:latin typeface="Palatino Linotype"/>
                <a:cs typeface="Palatino Linotype"/>
              </a:rPr>
              <a:t>10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will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do)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07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Determine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width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intervals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Calculate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range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data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(99-</a:t>
            </a:r>
            <a:r>
              <a:rPr sz="1000" spc="-10" dirty="0">
                <a:latin typeface="Palatino Linotype"/>
                <a:cs typeface="Palatino Linotype"/>
              </a:rPr>
              <a:t>36=63)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145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25" dirty="0">
                <a:latin typeface="Palatino Linotype"/>
                <a:cs typeface="Palatino Linotype"/>
              </a:rPr>
              <a:t>Divide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by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345" dirty="0">
                <a:latin typeface="Palatino Linotype"/>
                <a:cs typeface="Palatino Linotype"/>
              </a:rPr>
              <a:t>#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desired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(63/6=10.5)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15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Round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convenient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width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(10)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9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359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multiple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five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is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usually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easiest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45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Steps</a:t>
            </a:r>
            <a:r>
              <a:rPr spc="45" dirty="0"/>
              <a:t> </a:t>
            </a:r>
            <a:r>
              <a:rPr dirty="0"/>
              <a:t>in</a:t>
            </a:r>
            <a:r>
              <a:rPr spc="45" dirty="0"/>
              <a:t> </a:t>
            </a:r>
            <a:r>
              <a:rPr dirty="0"/>
              <a:t>Creating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20" dirty="0"/>
              <a:t>Grouped</a:t>
            </a:r>
            <a:r>
              <a:rPr spc="45" dirty="0"/>
              <a:t> </a:t>
            </a:r>
            <a:r>
              <a:rPr spc="-25" dirty="0"/>
              <a:t>Frequency</a:t>
            </a:r>
            <a:r>
              <a:rPr spc="50" dirty="0"/>
              <a:t> </a:t>
            </a:r>
            <a:r>
              <a:rPr spc="-10" dirty="0"/>
              <a:t>Distribution</a:t>
            </a:r>
            <a:r>
              <a:rPr spc="4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810572"/>
            <a:ext cx="4958715" cy="18078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Construct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interval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limits</a:t>
            </a:r>
            <a:endParaRPr sz="1100">
              <a:latin typeface="Palatino Linotype"/>
              <a:cs typeface="Palatino Linotype"/>
            </a:endParaRPr>
          </a:p>
          <a:p>
            <a:pPr marL="479425" indent="-133350">
              <a:lnSpc>
                <a:spcPct val="100000"/>
              </a:lnSpc>
              <a:spcBef>
                <a:spcPts val="75"/>
              </a:spcBef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Choose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lower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limit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1st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(35)</a:t>
            </a:r>
            <a:endParaRPr sz="1000">
              <a:latin typeface="Palatino Linotype"/>
              <a:cs typeface="Palatino Linotype"/>
            </a:endParaRPr>
          </a:p>
          <a:p>
            <a:pPr marL="598170">
              <a:lnSpc>
                <a:spcPct val="100000"/>
              </a:lnSpc>
              <a:spcBef>
                <a:spcPts val="19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36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Again,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easier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if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spc="-30" dirty="0">
                <a:latin typeface="Palatino Linotype"/>
                <a:cs typeface="Palatino Linotype"/>
              </a:rPr>
              <a:t>lower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limit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is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multiple</a:t>
            </a:r>
            <a:r>
              <a:rPr sz="900" spc="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55" dirty="0">
                <a:latin typeface="Palatino Linotype"/>
                <a:cs typeface="Palatino Linotype"/>
              </a:rPr>
              <a:t> </a:t>
            </a:r>
            <a:r>
              <a:rPr sz="900" spc="-20" dirty="0">
                <a:latin typeface="Palatino Linotype"/>
                <a:cs typeface="Palatino Linotype"/>
              </a:rPr>
              <a:t>five</a:t>
            </a:r>
            <a:endParaRPr sz="900">
              <a:latin typeface="Palatino Linotype"/>
              <a:cs typeface="Palatino Linotype"/>
            </a:endParaRPr>
          </a:p>
          <a:p>
            <a:pPr marL="479425" indent="-133350">
              <a:lnSpc>
                <a:spcPct val="100000"/>
              </a:lnSpc>
              <a:spcBef>
                <a:spcPts val="115"/>
              </a:spcBef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30" dirty="0">
                <a:latin typeface="Palatino Linotype"/>
                <a:cs typeface="Palatino Linotype"/>
              </a:rPr>
              <a:t>Add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width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get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1st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(35-</a:t>
            </a:r>
            <a:r>
              <a:rPr sz="1000" spc="-25" dirty="0">
                <a:latin typeface="Palatino Linotype"/>
                <a:cs typeface="Palatino Linotype"/>
              </a:rPr>
              <a:t>44)</a:t>
            </a:r>
            <a:endParaRPr sz="1000">
              <a:latin typeface="Palatino Linotype"/>
              <a:cs typeface="Palatino Linotype"/>
            </a:endParaRPr>
          </a:p>
          <a:p>
            <a:pPr marL="756285" marR="17780" indent="-158115">
              <a:lnSpc>
                <a:spcPct val="101499"/>
              </a:lnSpc>
              <a:spcBef>
                <a:spcPts val="17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39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You</a:t>
            </a:r>
            <a:r>
              <a:rPr sz="900" spc="6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can’t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just</a:t>
            </a:r>
            <a:r>
              <a:rPr sz="900" spc="6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add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interval</a:t>
            </a:r>
            <a:r>
              <a:rPr sz="900" spc="6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width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to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</a:t>
            </a:r>
            <a:r>
              <a:rPr sz="900" spc="6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1st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spc="-30" dirty="0">
                <a:latin typeface="Palatino Linotype"/>
                <a:cs typeface="Palatino Linotype"/>
              </a:rPr>
              <a:t>lower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limit;</a:t>
            </a:r>
            <a:r>
              <a:rPr sz="900" spc="6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you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must</a:t>
            </a:r>
            <a:r>
              <a:rPr sz="900" spc="6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include</a:t>
            </a:r>
            <a:r>
              <a:rPr sz="900" spc="60" dirty="0">
                <a:latin typeface="Palatino Linotype"/>
                <a:cs typeface="Palatino Linotype"/>
              </a:rPr>
              <a:t> </a:t>
            </a:r>
            <a:r>
              <a:rPr sz="900" spc="-25" dirty="0">
                <a:latin typeface="Palatino Linotype"/>
                <a:cs typeface="Palatino Linotype"/>
              </a:rPr>
              <a:t>the</a:t>
            </a:r>
            <a:r>
              <a:rPr sz="900" spc="500" dirty="0">
                <a:latin typeface="Palatino Linotype"/>
                <a:cs typeface="Palatino Linotype"/>
              </a:rPr>
              <a:t> </a:t>
            </a:r>
            <a:r>
              <a:rPr sz="900" spc="-30" dirty="0">
                <a:latin typeface="Palatino Linotype"/>
                <a:cs typeface="Palatino Linotype"/>
              </a:rPr>
              <a:t>lower</a:t>
            </a:r>
            <a:r>
              <a:rPr sz="900" spc="3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limit</a:t>
            </a:r>
            <a:r>
              <a:rPr sz="900" spc="3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in</a:t>
            </a:r>
            <a:r>
              <a:rPr sz="900" spc="3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your</a:t>
            </a:r>
            <a:r>
              <a:rPr sz="900" spc="35" dirty="0">
                <a:latin typeface="Palatino Linotype"/>
                <a:cs typeface="Palatino Linotype"/>
              </a:rPr>
              <a:t> </a:t>
            </a:r>
            <a:r>
              <a:rPr sz="900" spc="-20" dirty="0">
                <a:latin typeface="Palatino Linotype"/>
                <a:cs typeface="Palatino Linotype"/>
              </a:rPr>
              <a:t>count</a:t>
            </a:r>
            <a:endParaRPr sz="900">
              <a:latin typeface="Palatino Linotype"/>
              <a:cs typeface="Palatino Linotype"/>
            </a:endParaRPr>
          </a:p>
          <a:p>
            <a:pPr marL="479425" marR="335280" indent="-132715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dirty="0">
                <a:latin typeface="Palatino Linotype"/>
                <a:cs typeface="Palatino Linotype"/>
              </a:rPr>
              <a:t>Construct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non-</a:t>
            </a:r>
            <a:r>
              <a:rPr sz="1000" spc="-25" dirty="0">
                <a:latin typeface="Palatino Linotype"/>
                <a:cs typeface="Palatino Linotype"/>
              </a:rPr>
              <a:t>overlapping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such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1st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contains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the </a:t>
            </a:r>
            <a:r>
              <a:rPr sz="1000" spc="-10" dirty="0">
                <a:latin typeface="Palatino Linotype"/>
                <a:cs typeface="Palatino Linotype"/>
              </a:rPr>
              <a:t>smallest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value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final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contains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largest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value</a:t>
            </a:r>
            <a:endParaRPr sz="1000">
              <a:latin typeface="Palatino Linotype"/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10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Tally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number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cases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that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fall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into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each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interval</a:t>
            </a:r>
            <a:endParaRPr sz="1100">
              <a:latin typeface="Palatino Linotype"/>
              <a:cs typeface="Palatino Linotype"/>
            </a:endParaRPr>
          </a:p>
          <a:p>
            <a:pPr marL="4794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80059" algn="l"/>
              </a:tabLst>
            </a:pPr>
            <a:r>
              <a:rPr sz="1000" spc="-20" dirty="0">
                <a:latin typeface="Palatino Linotype"/>
                <a:cs typeface="Palatino Linotype"/>
              </a:rPr>
              <a:t>Make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sure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frequencies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add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up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n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46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Steps</a:t>
            </a:r>
            <a:r>
              <a:rPr spc="45" dirty="0"/>
              <a:t> </a:t>
            </a:r>
            <a:r>
              <a:rPr dirty="0"/>
              <a:t>in</a:t>
            </a:r>
            <a:r>
              <a:rPr spc="45" dirty="0"/>
              <a:t> </a:t>
            </a:r>
            <a:r>
              <a:rPr dirty="0"/>
              <a:t>Creating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20" dirty="0"/>
              <a:t>Grouped</a:t>
            </a:r>
            <a:r>
              <a:rPr spc="45" dirty="0"/>
              <a:t> </a:t>
            </a:r>
            <a:r>
              <a:rPr spc="-25" dirty="0"/>
              <a:t>Frequency</a:t>
            </a:r>
            <a:r>
              <a:rPr spc="50" dirty="0"/>
              <a:t> </a:t>
            </a:r>
            <a:r>
              <a:rPr spc="-10" dirty="0"/>
              <a:t>Distribution</a:t>
            </a:r>
            <a:r>
              <a:rPr spc="4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726780" y="922159"/>
            <a:ext cx="2306955" cy="0"/>
          </a:xfrm>
          <a:custGeom>
            <a:avLst/>
            <a:gdLst/>
            <a:ahLst/>
            <a:cxnLst/>
            <a:rect l="l" t="t" r="r" b="b"/>
            <a:pathLst>
              <a:path w="2306954">
                <a:moveTo>
                  <a:pt x="0" y="0"/>
                </a:moveTo>
                <a:lnTo>
                  <a:pt x="230643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6780" y="2334183"/>
            <a:ext cx="2306955" cy="0"/>
          </a:xfrm>
          <a:custGeom>
            <a:avLst/>
            <a:gdLst/>
            <a:ahLst/>
            <a:cxnLst/>
            <a:rect l="l" t="t" r="r" b="b"/>
            <a:pathLst>
              <a:path w="2306954">
                <a:moveTo>
                  <a:pt x="0" y="0"/>
                </a:moveTo>
                <a:lnTo>
                  <a:pt x="230643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6780" y="889005"/>
          <a:ext cx="2306953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Sentence</a:t>
                      </a:r>
                      <a:r>
                        <a:rPr sz="11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Length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f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p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%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1651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35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100" spc="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44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.075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7.5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45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100" spc="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54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.125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12.5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55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100" spc="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64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9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.225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22.5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65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100" spc="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74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8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.200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20.0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75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100" spc="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84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7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.175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17.5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85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100" spc="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35" dirty="0">
                          <a:latin typeface="Palatino Linotype"/>
                          <a:cs typeface="Palatino Linotype"/>
                        </a:rPr>
                        <a:t>94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10.0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95</a:t>
                      </a:r>
                      <a:r>
                        <a:rPr sz="1100" spc="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dirty="0">
                          <a:latin typeface="Palatino Linotype"/>
                          <a:cs typeface="Palatino Linotype"/>
                        </a:rPr>
                        <a:t>-</a:t>
                      </a:r>
                      <a:r>
                        <a:rPr sz="1100" spc="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104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Palatino Linotype"/>
                          <a:cs typeface="Palatino Linotype"/>
                        </a:rPr>
                        <a:t>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.100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Palatino Linotype"/>
                          <a:cs typeface="Palatino Linotype"/>
                        </a:rPr>
                        <a:t>10.0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40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5" dirty="0">
                          <a:latin typeface="Palatino Linotype"/>
                          <a:cs typeface="Palatino Linotype"/>
                        </a:rPr>
                        <a:t>1.0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Palatino Linotype"/>
                          <a:cs typeface="Palatino Linotype"/>
                        </a:rPr>
                        <a:t>100.0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635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7" name="object 7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47</a:t>
            </a:fld>
            <a:endParaRPr spc="35" dirty="0"/>
          </a:p>
        </p:txBody>
      </p:sp>
      <p:sp>
        <p:nvSpPr>
          <p:cNvPr id="10" name="object 10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60" dirty="0"/>
              <a:t> </a:t>
            </a:r>
            <a:r>
              <a:rPr spc="-10" dirty="0"/>
              <a:t>Distributions</a:t>
            </a:r>
            <a:r>
              <a:rPr spc="65" dirty="0"/>
              <a:t> </a:t>
            </a:r>
            <a:r>
              <a:rPr dirty="0"/>
              <a:t>with</a:t>
            </a:r>
            <a:r>
              <a:rPr spc="65" dirty="0"/>
              <a:t> </a:t>
            </a:r>
            <a:r>
              <a:rPr spc="-25" dirty="0"/>
              <a:t>Continuous,</a:t>
            </a:r>
            <a:r>
              <a:rPr spc="65" dirty="0"/>
              <a:t> </a:t>
            </a:r>
            <a:r>
              <a:rPr spc="-25" dirty="0"/>
              <a:t>Interval-</a:t>
            </a:r>
            <a:r>
              <a:rPr dirty="0"/>
              <a:t>Ratio</a:t>
            </a:r>
            <a:r>
              <a:rPr spc="6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6809" rIns="0" bIns="0" rtlCol="0">
            <a:spAutoFit/>
          </a:bodyPr>
          <a:lstStyle/>
          <a:p>
            <a:pPr marL="459105" indent="-321945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/>
              <a:t>State-</a:t>
            </a:r>
            <a:r>
              <a:rPr sz="1100" dirty="0"/>
              <a:t>level</a:t>
            </a:r>
            <a:r>
              <a:rPr sz="1100" spc="60" dirty="0"/>
              <a:t> </a:t>
            </a:r>
            <a:r>
              <a:rPr sz="1100" spc="-45" dirty="0"/>
              <a:t>unemployment</a:t>
            </a:r>
            <a:r>
              <a:rPr sz="1100" spc="55" dirty="0"/>
              <a:t> </a:t>
            </a:r>
            <a:r>
              <a:rPr sz="1100" dirty="0"/>
              <a:t>rates,</a:t>
            </a:r>
            <a:r>
              <a:rPr sz="1100" spc="55" dirty="0"/>
              <a:t> </a:t>
            </a:r>
            <a:r>
              <a:rPr sz="1100" spc="-20" dirty="0"/>
              <a:t>2016</a:t>
            </a:r>
            <a:endParaRPr sz="1100">
              <a:latin typeface="Arial Unicode MS"/>
              <a:cs typeface="Arial Unicode MS"/>
            </a:endParaRPr>
          </a:p>
          <a:p>
            <a:pPr marL="459105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310" dirty="0">
                <a:solidFill>
                  <a:srgbClr val="3333B2"/>
                </a:solidFill>
              </a:rPr>
              <a:t> </a:t>
            </a:r>
            <a:r>
              <a:rPr sz="1000" dirty="0"/>
              <a:t>2.8</a:t>
            </a:r>
            <a:r>
              <a:rPr sz="1000" spc="90" dirty="0"/>
              <a:t> </a:t>
            </a:r>
            <a:r>
              <a:rPr sz="1000" dirty="0"/>
              <a:t>2.8</a:t>
            </a:r>
            <a:r>
              <a:rPr sz="1000" spc="90" dirty="0"/>
              <a:t> </a:t>
            </a:r>
            <a:r>
              <a:rPr sz="1000" dirty="0"/>
              <a:t>3.0</a:t>
            </a:r>
            <a:r>
              <a:rPr sz="1000" spc="90" dirty="0"/>
              <a:t> </a:t>
            </a:r>
            <a:r>
              <a:rPr sz="1000" dirty="0"/>
              <a:t>3.2</a:t>
            </a:r>
            <a:r>
              <a:rPr sz="1000" spc="90" dirty="0"/>
              <a:t> </a:t>
            </a:r>
            <a:r>
              <a:rPr sz="1000" dirty="0"/>
              <a:t>3.2</a:t>
            </a:r>
            <a:r>
              <a:rPr sz="1000" spc="90" dirty="0"/>
              <a:t> </a:t>
            </a:r>
            <a:r>
              <a:rPr sz="1000" dirty="0"/>
              <a:t>3.3</a:t>
            </a:r>
            <a:r>
              <a:rPr sz="1000" spc="90" dirty="0"/>
              <a:t> </a:t>
            </a:r>
            <a:r>
              <a:rPr sz="1000" dirty="0"/>
              <a:t>3.3</a:t>
            </a:r>
            <a:r>
              <a:rPr sz="1000" spc="90" dirty="0"/>
              <a:t> </a:t>
            </a:r>
            <a:r>
              <a:rPr sz="1000" dirty="0"/>
              <a:t>3.4</a:t>
            </a:r>
            <a:r>
              <a:rPr sz="1000" spc="90" dirty="0"/>
              <a:t> </a:t>
            </a:r>
            <a:r>
              <a:rPr sz="1000" dirty="0"/>
              <a:t>3.7</a:t>
            </a:r>
            <a:r>
              <a:rPr sz="1000" spc="90" dirty="0"/>
              <a:t> </a:t>
            </a:r>
            <a:r>
              <a:rPr sz="1000" spc="-25" dirty="0"/>
              <a:t>3.7</a:t>
            </a:r>
            <a:endParaRPr sz="1000"/>
          </a:p>
          <a:p>
            <a:pPr marL="459105">
              <a:lnSpc>
                <a:spcPts val="1195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310" dirty="0">
                <a:solidFill>
                  <a:srgbClr val="3333B2"/>
                </a:solidFill>
              </a:rPr>
              <a:t> </a:t>
            </a:r>
            <a:r>
              <a:rPr sz="1000" dirty="0"/>
              <a:t>3.8</a:t>
            </a:r>
            <a:r>
              <a:rPr sz="1000" spc="90" dirty="0"/>
              <a:t> </a:t>
            </a:r>
            <a:r>
              <a:rPr sz="1000" dirty="0"/>
              <a:t>3.9</a:t>
            </a:r>
            <a:r>
              <a:rPr sz="1000" spc="90" dirty="0"/>
              <a:t> </a:t>
            </a:r>
            <a:r>
              <a:rPr sz="1000" dirty="0"/>
              <a:t>3.9</a:t>
            </a:r>
            <a:r>
              <a:rPr sz="1000" spc="90" dirty="0"/>
              <a:t> </a:t>
            </a:r>
            <a:r>
              <a:rPr sz="1000" dirty="0"/>
              <a:t>4.0</a:t>
            </a:r>
            <a:r>
              <a:rPr sz="1000" spc="90" dirty="0"/>
              <a:t> </a:t>
            </a:r>
            <a:r>
              <a:rPr sz="1000" dirty="0"/>
              <a:t>4.0</a:t>
            </a:r>
            <a:r>
              <a:rPr sz="1000" spc="90" dirty="0"/>
              <a:t> </a:t>
            </a:r>
            <a:r>
              <a:rPr sz="1000" dirty="0"/>
              <a:t>4.1</a:t>
            </a:r>
            <a:r>
              <a:rPr sz="1000" spc="90" dirty="0"/>
              <a:t> </a:t>
            </a:r>
            <a:r>
              <a:rPr sz="1000" dirty="0"/>
              <a:t>4.1</a:t>
            </a:r>
            <a:r>
              <a:rPr sz="1000" spc="90" dirty="0"/>
              <a:t> </a:t>
            </a:r>
            <a:r>
              <a:rPr sz="1000" dirty="0"/>
              <a:t>4.2</a:t>
            </a:r>
            <a:r>
              <a:rPr sz="1000" spc="90" dirty="0"/>
              <a:t> </a:t>
            </a:r>
            <a:r>
              <a:rPr sz="1000" dirty="0"/>
              <a:t>4.3</a:t>
            </a:r>
            <a:r>
              <a:rPr sz="1000" spc="90" dirty="0"/>
              <a:t> </a:t>
            </a:r>
            <a:r>
              <a:rPr sz="1000" spc="-25" dirty="0"/>
              <a:t>4.4</a:t>
            </a:r>
            <a:endParaRPr sz="1000"/>
          </a:p>
          <a:p>
            <a:pPr marL="459105">
              <a:lnSpc>
                <a:spcPts val="1195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310" dirty="0">
                <a:solidFill>
                  <a:srgbClr val="3333B2"/>
                </a:solidFill>
              </a:rPr>
              <a:t> </a:t>
            </a:r>
            <a:r>
              <a:rPr sz="1000" dirty="0"/>
              <a:t>4.4</a:t>
            </a:r>
            <a:r>
              <a:rPr sz="1000" spc="90" dirty="0"/>
              <a:t> </a:t>
            </a:r>
            <a:r>
              <a:rPr sz="1000" dirty="0"/>
              <a:t>4.5</a:t>
            </a:r>
            <a:r>
              <a:rPr sz="1000" spc="90" dirty="0"/>
              <a:t> </a:t>
            </a:r>
            <a:r>
              <a:rPr sz="1000" dirty="0"/>
              <a:t>4.6</a:t>
            </a:r>
            <a:r>
              <a:rPr sz="1000" spc="90" dirty="0"/>
              <a:t> </a:t>
            </a:r>
            <a:r>
              <a:rPr sz="1000" dirty="0"/>
              <a:t>4.8</a:t>
            </a:r>
            <a:r>
              <a:rPr sz="1000" spc="90" dirty="0"/>
              <a:t> </a:t>
            </a:r>
            <a:r>
              <a:rPr sz="1000" dirty="0"/>
              <a:t>4.8</a:t>
            </a:r>
            <a:r>
              <a:rPr sz="1000" spc="90" dirty="0"/>
              <a:t> </a:t>
            </a:r>
            <a:r>
              <a:rPr sz="1000" dirty="0"/>
              <a:t>4.8</a:t>
            </a:r>
            <a:r>
              <a:rPr sz="1000" spc="90" dirty="0"/>
              <a:t> </a:t>
            </a:r>
            <a:r>
              <a:rPr sz="1000" dirty="0"/>
              <a:t>4.9</a:t>
            </a:r>
            <a:r>
              <a:rPr sz="1000" spc="90" dirty="0"/>
              <a:t> </a:t>
            </a:r>
            <a:r>
              <a:rPr sz="1000" dirty="0"/>
              <a:t>4.9</a:t>
            </a:r>
            <a:r>
              <a:rPr sz="1000" spc="90" dirty="0"/>
              <a:t> </a:t>
            </a:r>
            <a:r>
              <a:rPr sz="1000" dirty="0"/>
              <a:t>4.9</a:t>
            </a:r>
            <a:r>
              <a:rPr sz="1000" spc="90" dirty="0"/>
              <a:t> </a:t>
            </a:r>
            <a:r>
              <a:rPr sz="1000" spc="-25" dirty="0"/>
              <a:t>4.9</a:t>
            </a:r>
            <a:endParaRPr sz="1000"/>
          </a:p>
          <a:p>
            <a:pPr marL="459105">
              <a:lnSpc>
                <a:spcPts val="1195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310" dirty="0">
                <a:solidFill>
                  <a:srgbClr val="3333B2"/>
                </a:solidFill>
              </a:rPr>
              <a:t> </a:t>
            </a:r>
            <a:r>
              <a:rPr sz="1000" dirty="0"/>
              <a:t>4.9</a:t>
            </a:r>
            <a:r>
              <a:rPr sz="1000" spc="90" dirty="0"/>
              <a:t> </a:t>
            </a:r>
            <a:r>
              <a:rPr sz="1000" dirty="0"/>
              <a:t>5.0</a:t>
            </a:r>
            <a:r>
              <a:rPr sz="1000" spc="90" dirty="0"/>
              <a:t> </a:t>
            </a:r>
            <a:r>
              <a:rPr sz="1000" dirty="0"/>
              <a:t>5.0</a:t>
            </a:r>
            <a:r>
              <a:rPr sz="1000" spc="90" dirty="0"/>
              <a:t> </a:t>
            </a:r>
            <a:r>
              <a:rPr sz="1000" dirty="0"/>
              <a:t>5.1</a:t>
            </a:r>
            <a:r>
              <a:rPr sz="1000" spc="90" dirty="0"/>
              <a:t> </a:t>
            </a:r>
            <a:r>
              <a:rPr sz="1000" dirty="0"/>
              <a:t>5.1</a:t>
            </a:r>
            <a:r>
              <a:rPr sz="1000" spc="90" dirty="0"/>
              <a:t> </a:t>
            </a:r>
            <a:r>
              <a:rPr sz="1000" dirty="0"/>
              <a:t>5.3</a:t>
            </a:r>
            <a:r>
              <a:rPr sz="1000" spc="90" dirty="0"/>
              <a:t> </a:t>
            </a:r>
            <a:r>
              <a:rPr sz="1000" dirty="0"/>
              <a:t>5.3</a:t>
            </a:r>
            <a:r>
              <a:rPr sz="1000" spc="90" dirty="0"/>
              <a:t> </a:t>
            </a:r>
            <a:r>
              <a:rPr sz="1000" dirty="0"/>
              <a:t>5.3</a:t>
            </a:r>
            <a:r>
              <a:rPr sz="1000" spc="90" dirty="0"/>
              <a:t> </a:t>
            </a:r>
            <a:r>
              <a:rPr sz="1000" dirty="0"/>
              <a:t>5.4</a:t>
            </a:r>
            <a:r>
              <a:rPr sz="1000" spc="90" dirty="0"/>
              <a:t> </a:t>
            </a:r>
            <a:r>
              <a:rPr sz="1000" spc="-25" dirty="0"/>
              <a:t>5.4</a:t>
            </a:r>
            <a:endParaRPr sz="1000"/>
          </a:p>
          <a:p>
            <a:pPr marL="459105">
              <a:lnSpc>
                <a:spcPts val="1200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310" dirty="0">
                <a:solidFill>
                  <a:srgbClr val="3333B2"/>
                </a:solidFill>
              </a:rPr>
              <a:t> </a:t>
            </a:r>
            <a:r>
              <a:rPr sz="1000" dirty="0"/>
              <a:t>5.4</a:t>
            </a:r>
            <a:r>
              <a:rPr sz="1000" spc="90" dirty="0"/>
              <a:t> </a:t>
            </a:r>
            <a:r>
              <a:rPr sz="1000" dirty="0"/>
              <a:t>5.4</a:t>
            </a:r>
            <a:r>
              <a:rPr sz="1000" spc="90" dirty="0"/>
              <a:t> </a:t>
            </a:r>
            <a:r>
              <a:rPr sz="1000" dirty="0"/>
              <a:t>5.7</a:t>
            </a:r>
            <a:r>
              <a:rPr sz="1000" spc="90" dirty="0"/>
              <a:t> </a:t>
            </a:r>
            <a:r>
              <a:rPr sz="1000" dirty="0"/>
              <a:t>5.8</a:t>
            </a:r>
            <a:r>
              <a:rPr sz="1000" spc="90" dirty="0"/>
              <a:t> </a:t>
            </a:r>
            <a:r>
              <a:rPr sz="1000" dirty="0"/>
              <a:t>5.9</a:t>
            </a:r>
            <a:r>
              <a:rPr sz="1000" spc="90" dirty="0"/>
              <a:t> </a:t>
            </a:r>
            <a:r>
              <a:rPr sz="1000" dirty="0"/>
              <a:t>6.0</a:t>
            </a:r>
            <a:r>
              <a:rPr sz="1000" spc="90" dirty="0"/>
              <a:t> </a:t>
            </a:r>
            <a:r>
              <a:rPr sz="1000" dirty="0"/>
              <a:t>6.0</a:t>
            </a:r>
            <a:r>
              <a:rPr sz="1000" spc="90" dirty="0"/>
              <a:t> </a:t>
            </a:r>
            <a:r>
              <a:rPr sz="1000" dirty="0"/>
              <a:t>6.1</a:t>
            </a:r>
            <a:r>
              <a:rPr sz="1000" spc="90" dirty="0"/>
              <a:t> </a:t>
            </a:r>
            <a:r>
              <a:rPr sz="1000" dirty="0"/>
              <a:t>6.6</a:t>
            </a:r>
            <a:r>
              <a:rPr sz="1000" spc="90" dirty="0"/>
              <a:t> </a:t>
            </a:r>
            <a:r>
              <a:rPr sz="1000" spc="-25" dirty="0"/>
              <a:t>6.7</a:t>
            </a:r>
            <a:endParaRPr sz="1000"/>
          </a:p>
          <a:p>
            <a:pPr marL="137795">
              <a:lnSpc>
                <a:spcPct val="100000"/>
              </a:lnSpc>
              <a:spcBef>
                <a:spcPts val="10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3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Cambria"/>
                <a:cs typeface="Cambria"/>
              </a:rPr>
              <a:t>∼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10" dirty="0"/>
              <a:t>Intervals;</a:t>
            </a:r>
            <a:r>
              <a:rPr sz="1100" spc="75" dirty="0"/>
              <a:t> </a:t>
            </a:r>
            <a:r>
              <a:rPr sz="1100" dirty="0"/>
              <a:t>Range</a:t>
            </a:r>
            <a:r>
              <a:rPr sz="1100" spc="75" dirty="0"/>
              <a:t> </a:t>
            </a:r>
            <a:r>
              <a:rPr sz="1100" spc="295" dirty="0"/>
              <a:t>=</a:t>
            </a:r>
            <a:r>
              <a:rPr sz="1100" spc="70" dirty="0"/>
              <a:t> </a:t>
            </a:r>
            <a:r>
              <a:rPr sz="1100" dirty="0"/>
              <a:t>6.7-</a:t>
            </a:r>
            <a:r>
              <a:rPr sz="1100" spc="-10" dirty="0"/>
              <a:t>2.8=3.9</a:t>
            </a:r>
            <a:endParaRPr sz="1100">
              <a:latin typeface="Cambria"/>
              <a:cs typeface="Cambria"/>
            </a:endParaRPr>
          </a:p>
          <a:p>
            <a:pPr marL="459105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320" dirty="0">
                <a:solidFill>
                  <a:srgbClr val="3333B2"/>
                </a:solidFill>
              </a:rPr>
              <a:t> </a:t>
            </a:r>
            <a:r>
              <a:rPr sz="1000" dirty="0"/>
              <a:t>Width</a:t>
            </a:r>
            <a:r>
              <a:rPr sz="1000" spc="95" dirty="0"/>
              <a:t> </a:t>
            </a:r>
            <a:r>
              <a:rPr sz="1000" spc="275" dirty="0"/>
              <a:t>=</a:t>
            </a:r>
            <a:r>
              <a:rPr sz="1000" spc="95" dirty="0"/>
              <a:t> </a:t>
            </a:r>
            <a:r>
              <a:rPr sz="1000" dirty="0"/>
              <a:t>3.9/9</a:t>
            </a:r>
            <a:r>
              <a:rPr sz="1000" spc="95" dirty="0"/>
              <a:t> </a:t>
            </a:r>
            <a:r>
              <a:rPr sz="1000" spc="275" dirty="0"/>
              <a:t>=</a:t>
            </a:r>
            <a:r>
              <a:rPr sz="1000" spc="95" dirty="0"/>
              <a:t> </a:t>
            </a:r>
            <a:r>
              <a:rPr sz="1000" dirty="0"/>
              <a:t>.43</a:t>
            </a:r>
            <a:r>
              <a:rPr sz="1000" spc="95" dirty="0"/>
              <a:t> </a:t>
            </a:r>
            <a:r>
              <a:rPr sz="1000" dirty="0"/>
              <a:t>-</a:t>
            </a:r>
            <a:r>
              <a:rPr sz="1000" spc="95" dirty="0"/>
              <a:t> </a:t>
            </a:r>
            <a:r>
              <a:rPr sz="1000" spc="55" dirty="0">
                <a:latin typeface="Cambria"/>
                <a:cs typeface="Cambria"/>
              </a:rPr>
              <a:t>∼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25" dirty="0"/>
              <a:t>.5</a:t>
            </a:r>
            <a:endParaRPr sz="1000">
              <a:latin typeface="Cambria"/>
              <a:cs typeface="Cambria"/>
            </a:endParaRPr>
          </a:p>
          <a:p>
            <a:pPr marL="459105">
              <a:lnSpc>
                <a:spcPts val="1200"/>
              </a:lnSpc>
            </a:pPr>
            <a:r>
              <a:rPr sz="1000" dirty="0">
                <a:solidFill>
                  <a:srgbClr val="3333B2"/>
                </a:solidFill>
              </a:rPr>
              <a:t>–</a:t>
            </a:r>
            <a:r>
              <a:rPr sz="1000" spc="265" dirty="0">
                <a:solidFill>
                  <a:srgbClr val="3333B2"/>
                </a:solidFill>
              </a:rPr>
              <a:t> </a:t>
            </a:r>
            <a:r>
              <a:rPr sz="1000" dirty="0"/>
              <a:t>1st</a:t>
            </a:r>
            <a:r>
              <a:rPr sz="1000" spc="65" dirty="0"/>
              <a:t> </a:t>
            </a:r>
            <a:r>
              <a:rPr sz="1000" spc="-10" dirty="0"/>
              <a:t>interval:</a:t>
            </a:r>
            <a:r>
              <a:rPr sz="1000" spc="170" dirty="0"/>
              <a:t> </a:t>
            </a:r>
            <a:r>
              <a:rPr sz="1000" dirty="0"/>
              <a:t>2.5-</a:t>
            </a:r>
            <a:r>
              <a:rPr sz="1000" spc="-25" dirty="0"/>
              <a:t>2.9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48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Frequency</a:t>
            </a:r>
            <a:r>
              <a:rPr spc="30" dirty="0"/>
              <a:t> </a:t>
            </a:r>
            <a:r>
              <a:rPr spc="-10" dirty="0"/>
              <a:t>Distribution</a:t>
            </a:r>
            <a:r>
              <a:rPr spc="3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State-Level</a:t>
            </a:r>
            <a:r>
              <a:rPr spc="35" dirty="0"/>
              <a:t> </a:t>
            </a:r>
            <a:r>
              <a:rPr spc="-25" dirty="0"/>
              <a:t>Unemployment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2009076" y="1194981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39">
                <a:moveTo>
                  <a:pt x="0" y="0"/>
                </a:moveTo>
                <a:lnTo>
                  <a:pt x="174184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32052"/>
            <a:ext cx="4810760" cy="929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Palatino Linotype"/>
                <a:cs typeface="Palatino Linotype"/>
              </a:rPr>
              <a:t>This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one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for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you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to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finish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your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own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(I’ll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provide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Palatino Linotype"/>
                <a:cs typeface="Palatino Linotype"/>
              </a:rPr>
              <a:t>answer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lecture notes).</a:t>
            </a:r>
            <a:endParaRPr sz="1100">
              <a:latin typeface="Palatino Linotype"/>
              <a:cs typeface="Palatino Linotype"/>
            </a:endParaRPr>
          </a:p>
          <a:p>
            <a:pPr marL="1737360" marR="1398905" indent="-76200">
              <a:lnSpc>
                <a:spcPct val="120800"/>
              </a:lnSpc>
              <a:spcBef>
                <a:spcPts val="1260"/>
              </a:spcBef>
              <a:tabLst>
                <a:tab pos="2788920" algn="l"/>
                <a:tab pos="2983230" algn="l"/>
                <a:tab pos="3211830" algn="l"/>
              </a:tabLst>
            </a:pPr>
            <a:r>
              <a:rPr sz="1100" u="dbl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dbl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Interval</a:t>
            </a:r>
            <a:r>
              <a:rPr sz="1100" u="dbl" spc="4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1100" u="dbl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Limits</a:t>
            </a:r>
            <a:r>
              <a:rPr sz="1100" u="dbl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</a:t>
            </a:r>
            <a:r>
              <a:rPr sz="1100" u="dbl" spc="-5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f</a:t>
            </a:r>
            <a:r>
              <a:rPr sz="1100" u="dbl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</a:t>
            </a:r>
            <a:r>
              <a:rPr sz="1100" u="dbl" spc="-5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p</a:t>
            </a:r>
            <a:r>
              <a:rPr sz="1100" u="dbl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% </a:t>
            </a:r>
            <a:r>
              <a:rPr sz="1100" dirty="0">
                <a:latin typeface="Palatino Linotype"/>
                <a:cs typeface="Palatino Linotype"/>
              </a:rPr>
              <a:t> 2.5-</a:t>
            </a:r>
            <a:r>
              <a:rPr sz="1100" spc="-25" dirty="0">
                <a:latin typeface="Palatino Linotype"/>
                <a:cs typeface="Palatino Linotype"/>
              </a:rPr>
              <a:t>2.9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9076" y="2607005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39">
                <a:moveTo>
                  <a:pt x="0" y="0"/>
                </a:moveTo>
                <a:lnTo>
                  <a:pt x="174184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6376" y="2578746"/>
            <a:ext cx="1767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53870" algn="l"/>
              </a:tabLst>
            </a:pPr>
            <a:r>
              <a:rPr sz="1100" u="sng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Total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49</a:t>
            </a:fld>
            <a:endParaRPr spc="35" dirty="0"/>
          </a:p>
        </p:txBody>
      </p:sp>
      <p:sp>
        <p:nvSpPr>
          <p:cNvPr id="11" name="object 11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9869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Populations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06450"/>
            <a:ext cx="4975225" cy="10471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3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Population?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‘The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universe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people,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objects,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locations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researchers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wish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study.’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3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Sample?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ts val="1100"/>
              </a:lnSpc>
              <a:spcBef>
                <a:spcPts val="19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‘A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subset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pulled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from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population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with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goal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ultimately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using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people, </a:t>
            </a:r>
            <a:r>
              <a:rPr sz="1000" dirty="0">
                <a:latin typeface="Palatino Linotype"/>
                <a:cs typeface="Palatino Linotype"/>
              </a:rPr>
              <a:t>objects,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places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sample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way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generalize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population.’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70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5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What</a:t>
            </a:r>
            <a:r>
              <a:rPr sz="900" spc="114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is</a:t>
            </a:r>
            <a:r>
              <a:rPr sz="900" spc="11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Probability</a:t>
            </a:r>
            <a:r>
              <a:rPr sz="900" spc="114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Sampling?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Graphing</a:t>
            </a:r>
            <a:r>
              <a:rPr spc="-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801063"/>
            <a:ext cx="2436495" cy="18218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Palatino Linotype"/>
                <a:cs typeface="Palatino Linotype"/>
              </a:rPr>
              <a:t>Outline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77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Graphing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Qualitative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Pie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Charts</a:t>
            </a:r>
            <a:endParaRPr sz="1000">
              <a:latin typeface="Palatino Linotype"/>
              <a:cs typeface="Palatino Linotype"/>
            </a:endParaRPr>
          </a:p>
          <a:p>
            <a:pPr marL="5791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Bar</a:t>
            </a:r>
            <a:r>
              <a:rPr sz="1000" spc="1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Graphs</a:t>
            </a:r>
            <a:endParaRPr sz="10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Graphing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Quantitative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Histogram</a:t>
            </a:r>
            <a:endParaRPr sz="1000">
              <a:latin typeface="Palatino Linotype"/>
              <a:cs typeface="Palatino Linotype"/>
            </a:endParaRPr>
          </a:p>
          <a:p>
            <a:pPr marL="5791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Polygon</a:t>
            </a:r>
            <a:endParaRPr sz="10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Other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Useful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Graphing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Techniques</a:t>
            </a:r>
            <a:endParaRPr sz="1100">
              <a:latin typeface="Palatino Linotype"/>
              <a:cs typeface="Palatino Linotype"/>
            </a:endParaRPr>
          </a:p>
          <a:p>
            <a:pPr marL="5791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dirty="0">
                <a:latin typeface="Palatino Linotype"/>
                <a:cs typeface="Palatino Linotype"/>
              </a:rPr>
              <a:t>Time</a:t>
            </a:r>
            <a:r>
              <a:rPr sz="1000" spc="7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Series</a:t>
            </a:r>
            <a:endParaRPr sz="1000">
              <a:latin typeface="Palatino Linotype"/>
              <a:cs typeface="Palatino Linotype"/>
            </a:endParaRPr>
          </a:p>
          <a:p>
            <a:pPr marL="5791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sz="1000" spc="-25" dirty="0">
                <a:latin typeface="Palatino Linotype"/>
                <a:cs typeface="Palatino Linotype"/>
              </a:rPr>
              <a:t>Map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50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Graphing</a:t>
            </a:r>
            <a:r>
              <a:rPr spc="-35" dirty="0"/>
              <a:t> </a:t>
            </a:r>
            <a:r>
              <a:rPr dirty="0"/>
              <a:t>Qualitative</a:t>
            </a:r>
            <a:r>
              <a:rPr spc="-3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417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6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Pie</a:t>
            </a:r>
            <a:r>
              <a:rPr sz="1100" spc="85" dirty="0"/>
              <a:t> </a:t>
            </a:r>
            <a:r>
              <a:rPr sz="1100" spc="-10" dirty="0"/>
              <a:t>Charts</a:t>
            </a:r>
            <a:endParaRPr sz="1100">
              <a:latin typeface="Arial Unicode MS"/>
              <a:cs typeface="Arial Unicode MS"/>
            </a:endParaRPr>
          </a:p>
          <a:p>
            <a:pPr marL="591820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dirty="0"/>
              <a:t>Each</a:t>
            </a:r>
            <a:r>
              <a:rPr sz="1000" spc="35" dirty="0"/>
              <a:t> </a:t>
            </a:r>
            <a:r>
              <a:rPr sz="1000" spc="-10" dirty="0"/>
              <a:t>category</a:t>
            </a:r>
            <a:r>
              <a:rPr sz="1000" spc="35" dirty="0"/>
              <a:t> </a:t>
            </a:r>
            <a:r>
              <a:rPr sz="1000" spc="-25" dirty="0"/>
              <a:t>receives</a:t>
            </a:r>
            <a:r>
              <a:rPr sz="1000" spc="35" dirty="0"/>
              <a:t> </a:t>
            </a:r>
            <a:r>
              <a:rPr sz="1000" dirty="0"/>
              <a:t>a</a:t>
            </a:r>
            <a:r>
              <a:rPr sz="1000" spc="35" dirty="0"/>
              <a:t> </a:t>
            </a:r>
            <a:r>
              <a:rPr sz="1000" spc="-10" dirty="0"/>
              <a:t>"slice"</a:t>
            </a:r>
            <a:r>
              <a:rPr sz="1000" spc="35" dirty="0"/>
              <a:t> </a:t>
            </a:r>
            <a:r>
              <a:rPr sz="1000" dirty="0"/>
              <a:t>of</a:t>
            </a:r>
            <a:r>
              <a:rPr sz="1000" spc="35" dirty="0"/>
              <a:t> </a:t>
            </a:r>
            <a:r>
              <a:rPr sz="1000" dirty="0"/>
              <a:t>the</a:t>
            </a:r>
            <a:r>
              <a:rPr sz="1000" spc="35" dirty="0"/>
              <a:t> </a:t>
            </a:r>
            <a:r>
              <a:rPr sz="1000" spc="-25" dirty="0"/>
              <a:t>pie</a:t>
            </a:r>
            <a:endParaRPr sz="1000"/>
          </a:p>
          <a:p>
            <a:pPr marL="591820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dirty="0"/>
              <a:t>Best</a:t>
            </a:r>
            <a:r>
              <a:rPr sz="1000" spc="30" dirty="0"/>
              <a:t> </a:t>
            </a:r>
            <a:r>
              <a:rPr sz="1000" dirty="0"/>
              <a:t>if</a:t>
            </a:r>
            <a:r>
              <a:rPr sz="1000" spc="30" dirty="0"/>
              <a:t> </a:t>
            </a:r>
            <a:r>
              <a:rPr sz="1000" dirty="0"/>
              <a:t>there</a:t>
            </a:r>
            <a:r>
              <a:rPr sz="1000" spc="35" dirty="0"/>
              <a:t> </a:t>
            </a:r>
            <a:r>
              <a:rPr sz="1000" dirty="0"/>
              <a:t>are</a:t>
            </a:r>
            <a:r>
              <a:rPr sz="1000" spc="30" dirty="0"/>
              <a:t> </a:t>
            </a:r>
            <a:r>
              <a:rPr sz="1000" dirty="0"/>
              <a:t>no</a:t>
            </a:r>
            <a:r>
              <a:rPr sz="1000" spc="35" dirty="0"/>
              <a:t> </a:t>
            </a:r>
            <a:r>
              <a:rPr sz="1000" spc="-20" dirty="0"/>
              <a:t>more</a:t>
            </a:r>
            <a:r>
              <a:rPr sz="1000" spc="30" dirty="0"/>
              <a:t> </a:t>
            </a:r>
            <a:r>
              <a:rPr sz="1000" dirty="0"/>
              <a:t>than</a:t>
            </a:r>
            <a:r>
              <a:rPr sz="1000" spc="35" dirty="0"/>
              <a:t> </a:t>
            </a:r>
            <a:r>
              <a:rPr sz="1000" spc="-30" dirty="0"/>
              <a:t>five</a:t>
            </a:r>
            <a:r>
              <a:rPr sz="1000" spc="30" dirty="0"/>
              <a:t> </a:t>
            </a:r>
            <a:r>
              <a:rPr sz="1000" spc="-10" dirty="0"/>
              <a:t>categories</a:t>
            </a:r>
            <a:r>
              <a:rPr sz="1000" spc="30" dirty="0"/>
              <a:t> </a:t>
            </a:r>
            <a:r>
              <a:rPr sz="1000" dirty="0"/>
              <a:t>to</a:t>
            </a:r>
            <a:r>
              <a:rPr sz="1000" spc="35" dirty="0"/>
              <a:t> </a:t>
            </a:r>
            <a:r>
              <a:rPr sz="1000" spc="-20" dirty="0"/>
              <a:t>make</a:t>
            </a:r>
            <a:r>
              <a:rPr sz="1000" spc="30" dirty="0"/>
              <a:t> </a:t>
            </a:r>
            <a:r>
              <a:rPr sz="1000" spc="-10" dirty="0"/>
              <a:t>interpretation</a:t>
            </a:r>
            <a:r>
              <a:rPr sz="1000" spc="35" dirty="0"/>
              <a:t> </a:t>
            </a:r>
            <a:r>
              <a:rPr sz="1000" spc="-10" dirty="0"/>
              <a:t>clear</a:t>
            </a:r>
            <a:endParaRPr sz="1000"/>
          </a:p>
          <a:p>
            <a:pPr marL="591820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dirty="0"/>
              <a:t>Label</a:t>
            </a:r>
            <a:r>
              <a:rPr sz="1000" spc="20" dirty="0"/>
              <a:t> </a:t>
            </a:r>
            <a:r>
              <a:rPr sz="1000" spc="-10" dirty="0"/>
              <a:t>categories;</a:t>
            </a:r>
            <a:r>
              <a:rPr sz="1000" spc="25" dirty="0"/>
              <a:t> </a:t>
            </a:r>
            <a:r>
              <a:rPr sz="1000" spc="-10" dirty="0"/>
              <a:t>percents</a:t>
            </a:r>
            <a:r>
              <a:rPr sz="1000" spc="25" dirty="0"/>
              <a:t> </a:t>
            </a:r>
            <a:r>
              <a:rPr sz="1000" spc="-30" dirty="0"/>
              <a:t>should</a:t>
            </a:r>
            <a:r>
              <a:rPr sz="1000" spc="20" dirty="0"/>
              <a:t> </a:t>
            </a:r>
            <a:r>
              <a:rPr sz="1000" spc="-10" dirty="0"/>
              <a:t>sum</a:t>
            </a:r>
            <a:r>
              <a:rPr sz="1000" spc="25" dirty="0"/>
              <a:t> </a:t>
            </a:r>
            <a:r>
              <a:rPr sz="1000" dirty="0"/>
              <a:t>to</a:t>
            </a:r>
            <a:r>
              <a:rPr sz="1000" spc="25" dirty="0"/>
              <a:t> </a:t>
            </a:r>
            <a:r>
              <a:rPr sz="1000" spc="-25" dirty="0"/>
              <a:t>100</a:t>
            </a:r>
            <a:endParaRPr sz="1000"/>
          </a:p>
          <a:p>
            <a:pPr marL="137795">
              <a:lnSpc>
                <a:spcPct val="100000"/>
              </a:lnSpc>
              <a:spcBef>
                <a:spcPts val="10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43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Bar</a:t>
            </a:r>
            <a:r>
              <a:rPr sz="1100" spc="120" dirty="0"/>
              <a:t> </a:t>
            </a:r>
            <a:r>
              <a:rPr sz="1100" spc="-10" dirty="0"/>
              <a:t>Graphs</a:t>
            </a:r>
            <a:endParaRPr sz="1100">
              <a:latin typeface="Arial Unicode MS"/>
              <a:cs typeface="Arial Unicode MS"/>
            </a:endParaRPr>
          </a:p>
          <a:p>
            <a:pPr marL="591820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dirty="0"/>
              <a:t>Each</a:t>
            </a:r>
            <a:r>
              <a:rPr sz="1000" spc="35" dirty="0"/>
              <a:t> </a:t>
            </a:r>
            <a:r>
              <a:rPr sz="1000" spc="-10" dirty="0"/>
              <a:t>category</a:t>
            </a:r>
            <a:r>
              <a:rPr sz="1000" spc="40" dirty="0"/>
              <a:t> </a:t>
            </a:r>
            <a:r>
              <a:rPr sz="1000" dirty="0"/>
              <a:t>gets</a:t>
            </a:r>
            <a:r>
              <a:rPr sz="1000" spc="40" dirty="0"/>
              <a:t> </a:t>
            </a:r>
            <a:r>
              <a:rPr sz="1000" dirty="0"/>
              <a:t>a</a:t>
            </a:r>
            <a:r>
              <a:rPr sz="1000" spc="40" dirty="0"/>
              <a:t> </a:t>
            </a:r>
            <a:r>
              <a:rPr sz="1000" dirty="0"/>
              <a:t>bar</a:t>
            </a:r>
            <a:r>
              <a:rPr sz="1000" spc="40" dirty="0"/>
              <a:t> </a:t>
            </a:r>
            <a:r>
              <a:rPr sz="1000" dirty="0"/>
              <a:t>and</a:t>
            </a:r>
            <a:r>
              <a:rPr sz="1000" spc="35" dirty="0"/>
              <a:t> </a:t>
            </a:r>
            <a:r>
              <a:rPr sz="1000" dirty="0"/>
              <a:t>a</a:t>
            </a:r>
            <a:r>
              <a:rPr sz="1000" spc="40" dirty="0"/>
              <a:t> </a:t>
            </a:r>
            <a:r>
              <a:rPr sz="1000" spc="-20" dirty="0"/>
              <a:t>label</a:t>
            </a:r>
            <a:endParaRPr sz="1000"/>
          </a:p>
          <a:p>
            <a:pPr marL="591820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spc="-10" dirty="0"/>
              <a:t>Use</a:t>
            </a:r>
            <a:r>
              <a:rPr sz="1000" spc="-20" dirty="0"/>
              <a:t> spaces </a:t>
            </a:r>
            <a:r>
              <a:rPr sz="1000" spc="-25" dirty="0"/>
              <a:t>between</a:t>
            </a:r>
            <a:r>
              <a:rPr sz="1000" spc="-20" dirty="0"/>
              <a:t> </a:t>
            </a:r>
            <a:r>
              <a:rPr sz="1000" dirty="0"/>
              <a:t>bars</a:t>
            </a:r>
            <a:r>
              <a:rPr sz="1000" spc="-20" dirty="0"/>
              <a:t> </a:t>
            </a:r>
            <a:r>
              <a:rPr sz="1000" dirty="0"/>
              <a:t>to</a:t>
            </a:r>
            <a:r>
              <a:rPr sz="1000" spc="-20" dirty="0"/>
              <a:t> </a:t>
            </a:r>
            <a:r>
              <a:rPr sz="1000" spc="-30" dirty="0"/>
              <a:t>imply</a:t>
            </a:r>
            <a:r>
              <a:rPr sz="1000" spc="-20" dirty="0"/>
              <a:t> </a:t>
            </a:r>
            <a:r>
              <a:rPr sz="1000" dirty="0"/>
              <a:t>distinct</a:t>
            </a:r>
            <a:r>
              <a:rPr sz="1000" spc="-20" dirty="0"/>
              <a:t> </a:t>
            </a:r>
            <a:r>
              <a:rPr sz="1000" spc="-10" dirty="0"/>
              <a:t>categories</a:t>
            </a:r>
            <a:r>
              <a:rPr sz="1000" spc="-15" dirty="0"/>
              <a:t> </a:t>
            </a:r>
            <a:r>
              <a:rPr sz="1000" spc="-10" dirty="0"/>
              <a:t>(especially</a:t>
            </a:r>
            <a:r>
              <a:rPr sz="1000" spc="-20" dirty="0"/>
              <a:t> </a:t>
            </a:r>
            <a:r>
              <a:rPr sz="1000" dirty="0"/>
              <a:t>for</a:t>
            </a:r>
            <a:r>
              <a:rPr sz="1000" spc="-20" dirty="0"/>
              <a:t> </a:t>
            </a:r>
            <a:r>
              <a:rPr sz="1000" spc="-30" dirty="0"/>
              <a:t>nominal</a:t>
            </a:r>
            <a:r>
              <a:rPr sz="1000" spc="-20" dirty="0"/>
              <a:t> </a:t>
            </a:r>
            <a:r>
              <a:rPr sz="1000" spc="-10" dirty="0"/>
              <a:t>data)</a:t>
            </a:r>
            <a:endParaRPr sz="1000"/>
          </a:p>
          <a:p>
            <a:pPr marL="591820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dirty="0"/>
              <a:t>Y-axis</a:t>
            </a:r>
            <a:r>
              <a:rPr sz="1000" spc="50" dirty="0"/>
              <a:t> </a:t>
            </a:r>
            <a:r>
              <a:rPr sz="1000" dirty="0"/>
              <a:t>xan</a:t>
            </a:r>
            <a:r>
              <a:rPr sz="1000" spc="55" dirty="0"/>
              <a:t> </a:t>
            </a:r>
            <a:r>
              <a:rPr sz="1000" spc="-25" dirty="0"/>
              <a:t>measure</a:t>
            </a:r>
            <a:r>
              <a:rPr sz="1000" spc="50" dirty="0"/>
              <a:t> </a:t>
            </a:r>
            <a:r>
              <a:rPr sz="1000" dirty="0"/>
              <a:t>f,</a:t>
            </a:r>
            <a:r>
              <a:rPr sz="1000" spc="55" dirty="0"/>
              <a:t> </a:t>
            </a:r>
            <a:r>
              <a:rPr sz="1000" dirty="0"/>
              <a:t>p,</a:t>
            </a:r>
            <a:r>
              <a:rPr sz="1000" spc="50" dirty="0"/>
              <a:t> </a:t>
            </a:r>
            <a:r>
              <a:rPr sz="1000" dirty="0"/>
              <a:t>or</a:t>
            </a:r>
            <a:r>
              <a:rPr sz="1000" spc="55" dirty="0"/>
              <a:t> </a:t>
            </a:r>
            <a:r>
              <a:rPr sz="1000" spc="-50" dirty="0"/>
              <a:t>%</a:t>
            </a:r>
            <a:endParaRPr sz="1000"/>
          </a:p>
          <a:p>
            <a:pPr marL="591820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dirty="0"/>
              <a:t>Put</a:t>
            </a:r>
            <a:r>
              <a:rPr sz="1000" spc="50" dirty="0"/>
              <a:t> </a:t>
            </a:r>
            <a:r>
              <a:rPr sz="1000" dirty="0"/>
              <a:t>the</a:t>
            </a:r>
            <a:r>
              <a:rPr sz="1000" spc="55" dirty="0"/>
              <a:t> </a:t>
            </a:r>
            <a:r>
              <a:rPr sz="1000" spc="-30" dirty="0"/>
              <a:t>frequency</a:t>
            </a:r>
            <a:r>
              <a:rPr sz="1000" spc="50" dirty="0"/>
              <a:t> </a:t>
            </a:r>
            <a:r>
              <a:rPr sz="1000" dirty="0"/>
              <a:t>(or</a:t>
            </a:r>
            <a:r>
              <a:rPr sz="1000" spc="55" dirty="0"/>
              <a:t> </a:t>
            </a:r>
            <a:r>
              <a:rPr sz="1000" dirty="0"/>
              <a:t>p</a:t>
            </a:r>
            <a:r>
              <a:rPr sz="1000" spc="55" dirty="0"/>
              <a:t> </a:t>
            </a:r>
            <a:r>
              <a:rPr sz="1000" dirty="0"/>
              <a:t>or</a:t>
            </a:r>
            <a:r>
              <a:rPr sz="1000" spc="50" dirty="0"/>
              <a:t> </a:t>
            </a:r>
            <a:r>
              <a:rPr sz="1000" dirty="0"/>
              <a:t>%)</a:t>
            </a:r>
            <a:r>
              <a:rPr sz="1000" spc="55" dirty="0"/>
              <a:t> </a:t>
            </a:r>
            <a:r>
              <a:rPr sz="1000" spc="-20" dirty="0"/>
              <a:t>above</a:t>
            </a:r>
            <a:r>
              <a:rPr sz="1000" spc="55" dirty="0"/>
              <a:t> </a:t>
            </a:r>
            <a:r>
              <a:rPr sz="1000" dirty="0"/>
              <a:t>each</a:t>
            </a:r>
            <a:r>
              <a:rPr sz="1000" spc="50" dirty="0"/>
              <a:t> </a:t>
            </a:r>
            <a:r>
              <a:rPr sz="1000" spc="-25" dirty="0"/>
              <a:t>bar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51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Family</a:t>
            </a:r>
            <a:r>
              <a:rPr spc="85" dirty="0"/>
              <a:t> </a:t>
            </a:r>
            <a:r>
              <a:rPr dirty="0"/>
              <a:t>Structure</a:t>
            </a:r>
            <a:r>
              <a:rPr spc="8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dirty="0"/>
              <a:t>Pie</a:t>
            </a:r>
            <a:r>
              <a:rPr spc="85" dirty="0"/>
              <a:t> </a:t>
            </a:r>
            <a:r>
              <a:rPr spc="-10" dirty="0"/>
              <a:t>Chart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8356" y="1155001"/>
            <a:ext cx="1068705" cy="734060"/>
            <a:chOff x="2038356" y="1155001"/>
            <a:chExt cx="1068705" cy="734060"/>
          </a:xfrm>
        </p:grpSpPr>
        <p:sp>
          <p:nvSpPr>
            <p:cNvPr id="4" name="object 4"/>
            <p:cNvSpPr/>
            <p:nvPr/>
          </p:nvSpPr>
          <p:spPr>
            <a:xfrm>
              <a:off x="2343635" y="1733348"/>
              <a:ext cx="729615" cy="153035"/>
            </a:xfrm>
            <a:custGeom>
              <a:avLst/>
              <a:gdLst/>
              <a:ahLst/>
              <a:cxnLst/>
              <a:rect l="l" t="t" r="r" b="b"/>
              <a:pathLst>
                <a:path w="729614" h="153035">
                  <a:moveTo>
                    <a:pt x="712817" y="0"/>
                  </a:moveTo>
                  <a:lnTo>
                    <a:pt x="0" y="152905"/>
                  </a:lnTo>
                  <a:lnTo>
                    <a:pt x="729030" y="152905"/>
                  </a:lnTo>
                  <a:lnTo>
                    <a:pt x="726434" y="91340"/>
                  </a:lnTo>
                  <a:lnTo>
                    <a:pt x="718645" y="30252"/>
                  </a:lnTo>
                  <a:lnTo>
                    <a:pt x="7128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635" y="1733348"/>
              <a:ext cx="761365" cy="153035"/>
            </a:xfrm>
            <a:custGeom>
              <a:avLst/>
              <a:gdLst/>
              <a:ahLst/>
              <a:cxnLst/>
              <a:rect l="l" t="t" r="r" b="b"/>
              <a:pathLst>
                <a:path w="761364" h="153035">
                  <a:moveTo>
                    <a:pt x="729030" y="152905"/>
                  </a:moveTo>
                  <a:lnTo>
                    <a:pt x="726434" y="91340"/>
                  </a:lnTo>
                  <a:lnTo>
                    <a:pt x="718645" y="30252"/>
                  </a:lnTo>
                  <a:lnTo>
                    <a:pt x="712817" y="0"/>
                  </a:lnTo>
                  <a:lnTo>
                    <a:pt x="0" y="152905"/>
                  </a:lnTo>
                  <a:lnTo>
                    <a:pt x="729030" y="152905"/>
                  </a:lnTo>
                  <a:close/>
                </a:path>
                <a:path w="761364" h="153035">
                  <a:moveTo>
                    <a:pt x="724950" y="76028"/>
                  </a:moveTo>
                  <a:lnTo>
                    <a:pt x="761190" y="72214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0578" y="1157223"/>
              <a:ext cx="1016000" cy="729615"/>
            </a:xfrm>
            <a:custGeom>
              <a:avLst/>
              <a:gdLst/>
              <a:ahLst/>
              <a:cxnLst/>
              <a:rect l="l" t="t" r="r" b="b"/>
              <a:pathLst>
                <a:path w="1016000" h="729614">
                  <a:moveTo>
                    <a:pt x="298658" y="0"/>
                  </a:moveTo>
                  <a:lnTo>
                    <a:pt x="251292" y="1854"/>
                  </a:lnTo>
                  <a:lnTo>
                    <a:pt x="204139" y="6728"/>
                  </a:lnTo>
                  <a:lnTo>
                    <a:pt x="157409" y="14675"/>
                  </a:lnTo>
                  <a:lnTo>
                    <a:pt x="111314" y="25643"/>
                  </a:lnTo>
                  <a:lnTo>
                    <a:pt x="66015" y="39630"/>
                  </a:lnTo>
                  <a:lnTo>
                    <a:pt x="21722" y="56478"/>
                  </a:lnTo>
                  <a:lnTo>
                    <a:pt x="0" y="65962"/>
                  </a:lnTo>
                  <a:lnTo>
                    <a:pt x="303056" y="729030"/>
                  </a:lnTo>
                  <a:lnTo>
                    <a:pt x="1015874" y="576124"/>
                  </a:lnTo>
                  <a:lnTo>
                    <a:pt x="1010523" y="553024"/>
                  </a:lnTo>
                  <a:lnTo>
                    <a:pt x="997595" y="507460"/>
                  </a:lnTo>
                  <a:lnTo>
                    <a:pt x="981753" y="462796"/>
                  </a:lnTo>
                  <a:lnTo>
                    <a:pt x="962998" y="419245"/>
                  </a:lnTo>
                  <a:lnTo>
                    <a:pt x="941487" y="377018"/>
                  </a:lnTo>
                  <a:lnTo>
                    <a:pt x="917274" y="336275"/>
                  </a:lnTo>
                  <a:lnTo>
                    <a:pt x="890413" y="297228"/>
                  </a:lnTo>
                  <a:lnTo>
                    <a:pt x="861114" y="259929"/>
                  </a:lnTo>
                  <a:lnTo>
                    <a:pt x="829484" y="224696"/>
                  </a:lnTo>
                  <a:lnTo>
                    <a:pt x="795575" y="191529"/>
                  </a:lnTo>
                  <a:lnTo>
                    <a:pt x="759600" y="160641"/>
                  </a:lnTo>
                  <a:lnTo>
                    <a:pt x="721718" y="132189"/>
                  </a:lnTo>
                  <a:lnTo>
                    <a:pt x="682035" y="106281"/>
                  </a:lnTo>
                  <a:lnTo>
                    <a:pt x="640762" y="82969"/>
                  </a:lnTo>
                  <a:lnTo>
                    <a:pt x="598112" y="62359"/>
                  </a:lnTo>
                  <a:lnTo>
                    <a:pt x="554137" y="44610"/>
                  </a:lnTo>
                  <a:lnTo>
                    <a:pt x="509155" y="29722"/>
                  </a:lnTo>
                  <a:lnTo>
                    <a:pt x="463273" y="17801"/>
                  </a:lnTo>
                  <a:lnTo>
                    <a:pt x="416702" y="8900"/>
                  </a:lnTo>
                  <a:lnTo>
                    <a:pt x="369707" y="3072"/>
                  </a:lnTo>
                  <a:lnTo>
                    <a:pt x="322341" y="264"/>
                  </a:lnTo>
                  <a:lnTo>
                    <a:pt x="298658" y="0"/>
                  </a:lnTo>
                  <a:close/>
                </a:path>
              </a:pathLst>
            </a:custGeom>
            <a:solidFill>
              <a:srgbClr val="FF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0578" y="1157223"/>
              <a:ext cx="1016000" cy="729615"/>
            </a:xfrm>
            <a:custGeom>
              <a:avLst/>
              <a:gdLst/>
              <a:ahLst/>
              <a:cxnLst/>
              <a:rect l="l" t="t" r="r" b="b"/>
              <a:pathLst>
                <a:path w="1016000" h="729614">
                  <a:moveTo>
                    <a:pt x="1015874" y="576124"/>
                  </a:moveTo>
                  <a:lnTo>
                    <a:pt x="1004430" y="530136"/>
                  </a:lnTo>
                  <a:lnTo>
                    <a:pt x="990019" y="484995"/>
                  </a:lnTo>
                  <a:lnTo>
                    <a:pt x="972693" y="440862"/>
                  </a:lnTo>
                  <a:lnTo>
                    <a:pt x="952560" y="397946"/>
                  </a:lnTo>
                  <a:lnTo>
                    <a:pt x="929672" y="356461"/>
                  </a:lnTo>
                  <a:lnTo>
                    <a:pt x="904135" y="316513"/>
                  </a:lnTo>
                  <a:lnTo>
                    <a:pt x="876108" y="278313"/>
                  </a:lnTo>
                  <a:lnTo>
                    <a:pt x="845590" y="242074"/>
                  </a:lnTo>
                  <a:lnTo>
                    <a:pt x="812794" y="207847"/>
                  </a:lnTo>
                  <a:lnTo>
                    <a:pt x="777826" y="175793"/>
                  </a:lnTo>
                  <a:lnTo>
                    <a:pt x="740898" y="146123"/>
                  </a:lnTo>
                  <a:lnTo>
                    <a:pt x="702115" y="118891"/>
                  </a:lnTo>
                  <a:lnTo>
                    <a:pt x="661584" y="94254"/>
                  </a:lnTo>
                  <a:lnTo>
                    <a:pt x="619622" y="72320"/>
                  </a:lnTo>
                  <a:lnTo>
                    <a:pt x="576283" y="53140"/>
                  </a:lnTo>
                  <a:lnTo>
                    <a:pt x="531778" y="36822"/>
                  </a:lnTo>
                  <a:lnTo>
                    <a:pt x="486320" y="23417"/>
                  </a:lnTo>
                  <a:lnTo>
                    <a:pt x="440067" y="12980"/>
                  </a:lnTo>
                  <a:lnTo>
                    <a:pt x="393231" y="5616"/>
                  </a:lnTo>
                  <a:lnTo>
                    <a:pt x="346024" y="1271"/>
                  </a:lnTo>
                  <a:lnTo>
                    <a:pt x="298658" y="0"/>
                  </a:lnTo>
                  <a:lnTo>
                    <a:pt x="274975" y="529"/>
                  </a:lnTo>
                  <a:lnTo>
                    <a:pt x="227716" y="3920"/>
                  </a:lnTo>
                  <a:lnTo>
                    <a:pt x="180721" y="10331"/>
                  </a:lnTo>
                  <a:lnTo>
                    <a:pt x="134309" y="19815"/>
                  </a:lnTo>
                  <a:lnTo>
                    <a:pt x="88585" y="32265"/>
                  </a:lnTo>
                  <a:lnTo>
                    <a:pt x="43763" y="47683"/>
                  </a:lnTo>
                  <a:lnTo>
                    <a:pt x="0" y="65962"/>
                  </a:lnTo>
                  <a:lnTo>
                    <a:pt x="303056" y="729030"/>
                  </a:lnTo>
                  <a:lnTo>
                    <a:pt x="1015874" y="576124"/>
                  </a:lnTo>
                  <a:close/>
                </a:path>
                <a:path w="1016000" h="729614">
                  <a:moveTo>
                    <a:pt x="630219" y="77565"/>
                  </a:moveTo>
                  <a:lnTo>
                    <a:pt x="646590" y="44981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21477" y="1747139"/>
            <a:ext cx="12446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3%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-25" dirty="0">
                <a:latin typeface="Arial"/>
                <a:cs typeface="Arial"/>
              </a:rPr>
              <a:t>5%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0840" y="1115065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28%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2435" y="1220963"/>
            <a:ext cx="1421765" cy="1397000"/>
            <a:chOff x="1612435" y="1220963"/>
            <a:chExt cx="1421765" cy="1397000"/>
          </a:xfrm>
        </p:grpSpPr>
        <p:sp>
          <p:nvSpPr>
            <p:cNvPr id="11" name="object 11"/>
            <p:cNvSpPr/>
            <p:nvPr/>
          </p:nvSpPr>
          <p:spPr>
            <a:xfrm>
              <a:off x="1614657" y="1223186"/>
              <a:ext cx="962025" cy="1392555"/>
            </a:xfrm>
            <a:custGeom>
              <a:avLst/>
              <a:gdLst/>
              <a:ahLst/>
              <a:cxnLst/>
              <a:rect l="l" t="t" r="r" b="b"/>
              <a:pathLst>
                <a:path w="962025" h="1392555">
                  <a:moveTo>
                    <a:pt x="425921" y="0"/>
                  </a:moveTo>
                  <a:lnTo>
                    <a:pt x="384171" y="20715"/>
                  </a:lnTo>
                  <a:lnTo>
                    <a:pt x="343852" y="44080"/>
                  </a:lnTo>
                  <a:lnTo>
                    <a:pt x="305069" y="69936"/>
                  </a:lnTo>
                  <a:lnTo>
                    <a:pt x="268035" y="98281"/>
                  </a:lnTo>
                  <a:lnTo>
                    <a:pt x="232855" y="128851"/>
                  </a:lnTo>
                  <a:lnTo>
                    <a:pt x="199741" y="161647"/>
                  </a:lnTo>
                  <a:lnTo>
                    <a:pt x="168800" y="196509"/>
                  </a:lnTo>
                  <a:lnTo>
                    <a:pt x="140084" y="233279"/>
                  </a:lnTo>
                  <a:lnTo>
                    <a:pt x="113858" y="271796"/>
                  </a:lnTo>
                  <a:lnTo>
                    <a:pt x="90122" y="311904"/>
                  </a:lnTo>
                  <a:lnTo>
                    <a:pt x="68982" y="353441"/>
                  </a:lnTo>
                  <a:lnTo>
                    <a:pt x="50544" y="396251"/>
                  </a:lnTo>
                  <a:lnTo>
                    <a:pt x="34862" y="440173"/>
                  </a:lnTo>
                  <a:lnTo>
                    <a:pt x="22040" y="484995"/>
                  </a:lnTo>
                  <a:lnTo>
                    <a:pt x="12079" y="530507"/>
                  </a:lnTo>
                  <a:lnTo>
                    <a:pt x="5086" y="576601"/>
                  </a:lnTo>
                  <a:lnTo>
                    <a:pt x="1059" y="623066"/>
                  </a:lnTo>
                  <a:lnTo>
                    <a:pt x="0" y="669637"/>
                  </a:lnTo>
                  <a:lnTo>
                    <a:pt x="582" y="692949"/>
                  </a:lnTo>
                  <a:lnTo>
                    <a:pt x="3973" y="739467"/>
                  </a:lnTo>
                  <a:lnTo>
                    <a:pt x="10331" y="785615"/>
                  </a:lnTo>
                  <a:lnTo>
                    <a:pt x="19603" y="831338"/>
                  </a:lnTo>
                  <a:lnTo>
                    <a:pt x="31842" y="876319"/>
                  </a:lnTo>
                  <a:lnTo>
                    <a:pt x="46888" y="920400"/>
                  </a:lnTo>
                  <a:lnTo>
                    <a:pt x="64743" y="963475"/>
                  </a:lnTo>
                  <a:lnTo>
                    <a:pt x="85300" y="1005330"/>
                  </a:lnTo>
                  <a:lnTo>
                    <a:pt x="108453" y="1045755"/>
                  </a:lnTo>
                  <a:lnTo>
                    <a:pt x="134203" y="1084644"/>
                  </a:lnTo>
                  <a:lnTo>
                    <a:pt x="162336" y="1121784"/>
                  </a:lnTo>
                  <a:lnTo>
                    <a:pt x="192853" y="1157070"/>
                  </a:lnTo>
                  <a:lnTo>
                    <a:pt x="225490" y="1190343"/>
                  </a:lnTo>
                  <a:lnTo>
                    <a:pt x="260246" y="1221443"/>
                  </a:lnTo>
                  <a:lnTo>
                    <a:pt x="296857" y="1250212"/>
                  </a:lnTo>
                  <a:lnTo>
                    <a:pt x="335269" y="1276650"/>
                  </a:lnTo>
                  <a:lnTo>
                    <a:pt x="375270" y="1300545"/>
                  </a:lnTo>
                  <a:lnTo>
                    <a:pt x="416755" y="1321844"/>
                  </a:lnTo>
                  <a:lnTo>
                    <a:pt x="459511" y="1340441"/>
                  </a:lnTo>
                  <a:lnTo>
                    <a:pt x="503327" y="1356282"/>
                  </a:lnTo>
                  <a:lnTo>
                    <a:pt x="548097" y="1369316"/>
                  </a:lnTo>
                  <a:lnTo>
                    <a:pt x="593608" y="1379435"/>
                  </a:lnTo>
                  <a:lnTo>
                    <a:pt x="639649" y="1386588"/>
                  </a:lnTo>
                  <a:lnTo>
                    <a:pt x="686115" y="1390826"/>
                  </a:lnTo>
                  <a:lnTo>
                    <a:pt x="732686" y="1392098"/>
                  </a:lnTo>
                  <a:lnTo>
                    <a:pt x="755998" y="1391621"/>
                  </a:lnTo>
                  <a:lnTo>
                    <a:pt x="802516" y="1388389"/>
                  </a:lnTo>
                  <a:lnTo>
                    <a:pt x="848716" y="1382190"/>
                  </a:lnTo>
                  <a:lnTo>
                    <a:pt x="894439" y="1373077"/>
                  </a:lnTo>
                  <a:lnTo>
                    <a:pt x="939474" y="1361051"/>
                  </a:lnTo>
                  <a:lnTo>
                    <a:pt x="961673" y="1353951"/>
                  </a:lnTo>
                  <a:lnTo>
                    <a:pt x="728977" y="663067"/>
                  </a:lnTo>
                  <a:lnTo>
                    <a:pt x="425921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4657" y="1223186"/>
              <a:ext cx="962025" cy="1392555"/>
            </a:xfrm>
            <a:custGeom>
              <a:avLst/>
              <a:gdLst/>
              <a:ahLst/>
              <a:cxnLst/>
              <a:rect l="l" t="t" r="r" b="b"/>
              <a:pathLst>
                <a:path w="962025" h="1392555">
                  <a:moveTo>
                    <a:pt x="425921" y="0"/>
                  </a:moveTo>
                  <a:lnTo>
                    <a:pt x="384171" y="20715"/>
                  </a:lnTo>
                  <a:lnTo>
                    <a:pt x="343852" y="44080"/>
                  </a:lnTo>
                  <a:lnTo>
                    <a:pt x="305069" y="69936"/>
                  </a:lnTo>
                  <a:lnTo>
                    <a:pt x="268035" y="98281"/>
                  </a:lnTo>
                  <a:lnTo>
                    <a:pt x="232855" y="128851"/>
                  </a:lnTo>
                  <a:lnTo>
                    <a:pt x="199741" y="161647"/>
                  </a:lnTo>
                  <a:lnTo>
                    <a:pt x="168800" y="196509"/>
                  </a:lnTo>
                  <a:lnTo>
                    <a:pt x="140084" y="233279"/>
                  </a:lnTo>
                  <a:lnTo>
                    <a:pt x="113858" y="271796"/>
                  </a:lnTo>
                  <a:lnTo>
                    <a:pt x="90122" y="311904"/>
                  </a:lnTo>
                  <a:lnTo>
                    <a:pt x="68982" y="353441"/>
                  </a:lnTo>
                  <a:lnTo>
                    <a:pt x="50544" y="396251"/>
                  </a:lnTo>
                  <a:lnTo>
                    <a:pt x="34862" y="440173"/>
                  </a:lnTo>
                  <a:lnTo>
                    <a:pt x="22040" y="484995"/>
                  </a:lnTo>
                  <a:lnTo>
                    <a:pt x="12079" y="530507"/>
                  </a:lnTo>
                  <a:lnTo>
                    <a:pt x="5086" y="576601"/>
                  </a:lnTo>
                  <a:lnTo>
                    <a:pt x="1059" y="623066"/>
                  </a:lnTo>
                  <a:lnTo>
                    <a:pt x="0" y="669637"/>
                  </a:lnTo>
                  <a:lnTo>
                    <a:pt x="582" y="692949"/>
                  </a:lnTo>
                  <a:lnTo>
                    <a:pt x="3973" y="739467"/>
                  </a:lnTo>
                  <a:lnTo>
                    <a:pt x="10331" y="785615"/>
                  </a:lnTo>
                  <a:lnTo>
                    <a:pt x="19603" y="831338"/>
                  </a:lnTo>
                  <a:lnTo>
                    <a:pt x="31842" y="876319"/>
                  </a:lnTo>
                  <a:lnTo>
                    <a:pt x="46888" y="920400"/>
                  </a:lnTo>
                  <a:lnTo>
                    <a:pt x="64743" y="963475"/>
                  </a:lnTo>
                  <a:lnTo>
                    <a:pt x="85300" y="1005330"/>
                  </a:lnTo>
                  <a:lnTo>
                    <a:pt x="108453" y="1045755"/>
                  </a:lnTo>
                  <a:lnTo>
                    <a:pt x="134203" y="1084644"/>
                  </a:lnTo>
                  <a:lnTo>
                    <a:pt x="162336" y="1121784"/>
                  </a:lnTo>
                  <a:lnTo>
                    <a:pt x="192853" y="1157070"/>
                  </a:lnTo>
                  <a:lnTo>
                    <a:pt x="225490" y="1190343"/>
                  </a:lnTo>
                  <a:lnTo>
                    <a:pt x="260246" y="1221443"/>
                  </a:lnTo>
                  <a:lnTo>
                    <a:pt x="296857" y="1250212"/>
                  </a:lnTo>
                  <a:lnTo>
                    <a:pt x="335269" y="1276650"/>
                  </a:lnTo>
                  <a:lnTo>
                    <a:pt x="375270" y="1300545"/>
                  </a:lnTo>
                  <a:lnTo>
                    <a:pt x="416755" y="1321844"/>
                  </a:lnTo>
                  <a:lnTo>
                    <a:pt x="459511" y="1340441"/>
                  </a:lnTo>
                  <a:lnTo>
                    <a:pt x="503327" y="1356282"/>
                  </a:lnTo>
                  <a:lnTo>
                    <a:pt x="548097" y="1369316"/>
                  </a:lnTo>
                  <a:lnTo>
                    <a:pt x="593608" y="1379435"/>
                  </a:lnTo>
                  <a:lnTo>
                    <a:pt x="639649" y="1386588"/>
                  </a:lnTo>
                  <a:lnTo>
                    <a:pt x="686115" y="1390826"/>
                  </a:lnTo>
                  <a:lnTo>
                    <a:pt x="732686" y="1392098"/>
                  </a:lnTo>
                  <a:lnTo>
                    <a:pt x="755998" y="1391621"/>
                  </a:lnTo>
                  <a:lnTo>
                    <a:pt x="802516" y="1388389"/>
                  </a:lnTo>
                  <a:lnTo>
                    <a:pt x="848716" y="1382190"/>
                  </a:lnTo>
                  <a:lnTo>
                    <a:pt x="894439" y="1373077"/>
                  </a:lnTo>
                  <a:lnTo>
                    <a:pt x="939474" y="1361051"/>
                  </a:lnTo>
                  <a:lnTo>
                    <a:pt x="961673" y="1353951"/>
                  </a:lnTo>
                  <a:lnTo>
                    <a:pt x="728977" y="663067"/>
                  </a:lnTo>
                  <a:lnTo>
                    <a:pt x="425921" y="0"/>
                  </a:lnTo>
                  <a:close/>
                </a:path>
                <a:path w="962025" h="1392555">
                  <a:moveTo>
                    <a:pt x="51074" y="931315"/>
                  </a:moveTo>
                  <a:lnTo>
                    <a:pt x="17166" y="944719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3634" y="1886254"/>
              <a:ext cx="688340" cy="690880"/>
            </a:xfrm>
            <a:custGeom>
              <a:avLst/>
              <a:gdLst/>
              <a:ahLst/>
              <a:cxnLst/>
              <a:rect l="l" t="t" r="r" b="b"/>
              <a:pathLst>
                <a:path w="688339" h="690880">
                  <a:moveTo>
                    <a:pt x="0" y="0"/>
                  </a:moveTo>
                  <a:lnTo>
                    <a:pt x="232696" y="690883"/>
                  </a:lnTo>
                  <a:lnTo>
                    <a:pt x="255796" y="682671"/>
                  </a:lnTo>
                  <a:lnTo>
                    <a:pt x="278631" y="673664"/>
                  </a:lnTo>
                  <a:lnTo>
                    <a:pt x="323295" y="653425"/>
                  </a:lnTo>
                  <a:lnTo>
                    <a:pt x="366528" y="630219"/>
                  </a:lnTo>
                  <a:lnTo>
                    <a:pt x="408066" y="604099"/>
                  </a:lnTo>
                  <a:lnTo>
                    <a:pt x="447749" y="575330"/>
                  </a:lnTo>
                  <a:lnTo>
                    <a:pt x="485472" y="543911"/>
                  </a:lnTo>
                  <a:lnTo>
                    <a:pt x="520917" y="510003"/>
                  </a:lnTo>
                  <a:lnTo>
                    <a:pt x="554031" y="473816"/>
                  </a:lnTo>
                  <a:lnTo>
                    <a:pt x="584654" y="435510"/>
                  </a:lnTo>
                  <a:lnTo>
                    <a:pt x="612629" y="395191"/>
                  </a:lnTo>
                  <a:lnTo>
                    <a:pt x="637795" y="353071"/>
                  </a:lnTo>
                  <a:lnTo>
                    <a:pt x="660100" y="309414"/>
                  </a:lnTo>
                  <a:lnTo>
                    <a:pt x="679439" y="264273"/>
                  </a:lnTo>
                  <a:lnTo>
                    <a:pt x="687969" y="24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43634" y="1886254"/>
              <a:ext cx="688340" cy="690880"/>
            </a:xfrm>
            <a:custGeom>
              <a:avLst/>
              <a:gdLst/>
              <a:ahLst/>
              <a:cxnLst/>
              <a:rect l="l" t="t" r="r" b="b"/>
              <a:pathLst>
                <a:path w="688339" h="690880">
                  <a:moveTo>
                    <a:pt x="232696" y="690883"/>
                  </a:moveTo>
                  <a:lnTo>
                    <a:pt x="278631" y="673664"/>
                  </a:lnTo>
                  <a:lnTo>
                    <a:pt x="323295" y="653425"/>
                  </a:lnTo>
                  <a:lnTo>
                    <a:pt x="366528" y="630219"/>
                  </a:lnTo>
                  <a:lnTo>
                    <a:pt x="408066" y="604099"/>
                  </a:lnTo>
                  <a:lnTo>
                    <a:pt x="447749" y="575330"/>
                  </a:lnTo>
                  <a:lnTo>
                    <a:pt x="485472" y="543911"/>
                  </a:lnTo>
                  <a:lnTo>
                    <a:pt x="520917" y="510003"/>
                  </a:lnTo>
                  <a:lnTo>
                    <a:pt x="554031" y="473816"/>
                  </a:lnTo>
                  <a:lnTo>
                    <a:pt x="584654" y="435510"/>
                  </a:lnTo>
                  <a:lnTo>
                    <a:pt x="612629" y="395191"/>
                  </a:lnTo>
                  <a:lnTo>
                    <a:pt x="637795" y="353071"/>
                  </a:lnTo>
                  <a:lnTo>
                    <a:pt x="660100" y="309414"/>
                  </a:lnTo>
                  <a:lnTo>
                    <a:pt x="679439" y="264273"/>
                  </a:lnTo>
                  <a:lnTo>
                    <a:pt x="687969" y="241279"/>
                  </a:lnTo>
                  <a:lnTo>
                    <a:pt x="0" y="0"/>
                  </a:lnTo>
                  <a:lnTo>
                    <a:pt x="232696" y="690883"/>
                  </a:lnTo>
                  <a:close/>
                </a:path>
                <a:path w="688339" h="690880">
                  <a:moveTo>
                    <a:pt x="512281" y="518692"/>
                  </a:moveTo>
                  <a:lnTo>
                    <a:pt x="537871" y="544653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58005" y="2126754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48%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4450" y="2402313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14%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41648" y="1884267"/>
            <a:ext cx="758825" cy="245745"/>
            <a:chOff x="2341648" y="1884267"/>
            <a:chExt cx="758825" cy="245745"/>
          </a:xfrm>
        </p:grpSpPr>
        <p:sp>
          <p:nvSpPr>
            <p:cNvPr id="18" name="object 18"/>
            <p:cNvSpPr/>
            <p:nvPr/>
          </p:nvSpPr>
          <p:spPr>
            <a:xfrm>
              <a:off x="2343634" y="1886253"/>
              <a:ext cx="729615" cy="241300"/>
            </a:xfrm>
            <a:custGeom>
              <a:avLst/>
              <a:gdLst/>
              <a:ahLst/>
              <a:cxnLst/>
              <a:rect l="l" t="t" r="r" b="b"/>
              <a:pathLst>
                <a:path w="729614" h="241300">
                  <a:moveTo>
                    <a:pt x="729030" y="0"/>
                  </a:moveTo>
                  <a:lnTo>
                    <a:pt x="0" y="0"/>
                  </a:lnTo>
                  <a:lnTo>
                    <a:pt x="687969" y="241279"/>
                  </a:lnTo>
                  <a:lnTo>
                    <a:pt x="704075" y="189092"/>
                  </a:lnTo>
                  <a:lnTo>
                    <a:pt x="716261" y="135845"/>
                  </a:lnTo>
                  <a:lnTo>
                    <a:pt x="724420" y="81803"/>
                  </a:lnTo>
                  <a:lnTo>
                    <a:pt x="728500" y="27338"/>
                  </a:lnTo>
                  <a:lnTo>
                    <a:pt x="72903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3634" y="18862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87969" y="241279"/>
                  </a:moveTo>
                  <a:lnTo>
                    <a:pt x="704075" y="189092"/>
                  </a:lnTo>
                  <a:lnTo>
                    <a:pt x="716261" y="135845"/>
                  </a:lnTo>
                  <a:lnTo>
                    <a:pt x="724420" y="81803"/>
                  </a:lnTo>
                  <a:lnTo>
                    <a:pt x="728500" y="27338"/>
                  </a:lnTo>
                  <a:lnTo>
                    <a:pt x="729030" y="0"/>
                  </a:lnTo>
                  <a:lnTo>
                    <a:pt x="0" y="0"/>
                  </a:lnTo>
                  <a:lnTo>
                    <a:pt x="687969" y="241279"/>
                  </a:lnTo>
                  <a:close/>
                </a:path>
                <a:path w="755014" h="241300">
                  <a:moveTo>
                    <a:pt x="718698" y="122388"/>
                  </a:moveTo>
                  <a:lnTo>
                    <a:pt x="754620" y="128481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91768" y="685435"/>
            <a:ext cx="90424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latin typeface="Arial"/>
                <a:cs typeface="Arial"/>
              </a:rPr>
              <a:t>Family</a:t>
            </a:r>
            <a:r>
              <a:rPr sz="550" b="1" spc="125" dirty="0">
                <a:latin typeface="Arial"/>
                <a:cs typeface="Arial"/>
              </a:rPr>
              <a:t> </a:t>
            </a:r>
            <a:r>
              <a:rPr sz="550" b="1" dirty="0">
                <a:latin typeface="Arial"/>
                <a:cs typeface="Arial"/>
              </a:rPr>
              <a:t>Structure,</a:t>
            </a:r>
            <a:r>
              <a:rPr sz="550" b="1" spc="125" dirty="0">
                <a:latin typeface="Arial"/>
                <a:cs typeface="Arial"/>
              </a:rPr>
              <a:t> </a:t>
            </a:r>
            <a:r>
              <a:rPr sz="550" b="1" spc="-10" dirty="0">
                <a:latin typeface="Arial"/>
                <a:cs typeface="Arial"/>
              </a:rPr>
              <a:t>n=6929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20812" y="1468677"/>
            <a:ext cx="36195" cy="244475"/>
            <a:chOff x="3520812" y="1468677"/>
            <a:chExt cx="36195" cy="244475"/>
          </a:xfrm>
        </p:grpSpPr>
        <p:sp>
          <p:nvSpPr>
            <p:cNvPr id="22" name="object 22"/>
            <p:cNvSpPr/>
            <p:nvPr/>
          </p:nvSpPr>
          <p:spPr>
            <a:xfrm>
              <a:off x="3522799" y="1470664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22799" y="1470664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2799" y="1524070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2799" y="1524070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2799" y="1577475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2799" y="1577475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2799" y="1630881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22799" y="1630881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2799" y="1684287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2799" y="1684287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82745" y="1430610"/>
            <a:ext cx="476250" cy="320675"/>
          </a:xfrm>
          <a:prstGeom prst="rect">
            <a:avLst/>
          </a:prstGeom>
          <a:ln w="397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1760" marR="188595">
              <a:lnSpc>
                <a:spcPct val="116799"/>
              </a:lnSpc>
              <a:spcBef>
                <a:spcPts val="180"/>
              </a:spcBef>
            </a:pPr>
            <a:r>
              <a:rPr sz="300" dirty="0">
                <a:latin typeface="Arial"/>
                <a:cs typeface="Arial"/>
              </a:rPr>
              <a:t>Bio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Dad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Bio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Mom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Both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Bio</a:t>
            </a:r>
            <a:endParaRPr sz="300">
              <a:latin typeface="Arial"/>
              <a:cs typeface="Arial"/>
            </a:endParaRPr>
          </a:p>
          <a:p>
            <a:pPr marL="111760" marR="12065">
              <a:lnSpc>
                <a:spcPct val="116799"/>
              </a:lnSpc>
            </a:pPr>
            <a:r>
              <a:rPr sz="300" dirty="0">
                <a:latin typeface="Arial"/>
                <a:cs typeface="Arial"/>
              </a:rPr>
              <a:t>One</a:t>
            </a:r>
            <a:r>
              <a:rPr sz="300" spc="95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Bio/One</a:t>
            </a:r>
            <a:r>
              <a:rPr sz="300" spc="95" dirty="0">
                <a:latin typeface="Arial"/>
                <a:cs typeface="Arial"/>
              </a:rPr>
              <a:t> </a:t>
            </a:r>
            <a:r>
              <a:rPr sz="300" spc="-20" dirty="0">
                <a:latin typeface="Arial"/>
                <a:cs typeface="Arial"/>
              </a:rPr>
              <a:t>Step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Other</a:t>
            </a:r>
            <a:r>
              <a:rPr sz="300" spc="85" dirty="0">
                <a:latin typeface="Arial"/>
                <a:cs typeface="Arial"/>
              </a:rPr>
              <a:t> </a:t>
            </a:r>
            <a:r>
              <a:rPr sz="300" spc="-10" dirty="0">
                <a:latin typeface="Arial"/>
                <a:cs typeface="Arial"/>
              </a:rPr>
              <a:t>Family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34" name="object 34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52</a:t>
            </a:fld>
            <a:endParaRPr spc="35" dirty="0"/>
          </a:p>
        </p:txBody>
      </p:sp>
      <p:sp>
        <p:nvSpPr>
          <p:cNvPr id="37" name="object 37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28832"/>
            <a:ext cx="3051810" cy="4603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/>
              <a:t>Family</a:t>
            </a:r>
            <a:r>
              <a:rPr spc="85" dirty="0"/>
              <a:t> </a:t>
            </a:r>
            <a:r>
              <a:rPr dirty="0"/>
              <a:t>Structure</a:t>
            </a:r>
            <a:r>
              <a:rPr spc="85" dirty="0"/>
              <a:t> </a:t>
            </a:r>
            <a:r>
              <a:rPr dirty="0"/>
              <a:t>by</a:t>
            </a:r>
            <a:r>
              <a:rPr spc="85" dirty="0"/>
              <a:t> </a:t>
            </a:r>
            <a:r>
              <a:rPr dirty="0"/>
              <a:t>Race</a:t>
            </a:r>
            <a:r>
              <a:rPr spc="85" dirty="0"/>
              <a:t> </a:t>
            </a:r>
            <a:r>
              <a:rPr dirty="0"/>
              <a:t>-</a:t>
            </a:r>
            <a:r>
              <a:rPr spc="85" dirty="0"/>
              <a:t> </a:t>
            </a:r>
            <a:r>
              <a:rPr dirty="0"/>
              <a:t>Pie</a:t>
            </a:r>
            <a:r>
              <a:rPr spc="90" dirty="0"/>
              <a:t> </a:t>
            </a:r>
            <a:r>
              <a:rPr spc="-10" dirty="0"/>
              <a:t>Charts</a:t>
            </a:r>
          </a:p>
          <a:p>
            <a:pPr marL="26416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solidFill>
                  <a:srgbClr val="000000"/>
                </a:solidFill>
              </a:rPr>
              <a:t>White</a:t>
            </a:r>
            <a:r>
              <a:rPr sz="1100" spc="35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Youth</a:t>
            </a:r>
            <a:endParaRPr sz="1100"/>
          </a:p>
        </p:txBody>
      </p:sp>
      <p:grpSp>
        <p:nvGrpSpPr>
          <p:cNvPr id="3" name="object 3"/>
          <p:cNvGrpSpPr/>
          <p:nvPr/>
        </p:nvGrpSpPr>
        <p:grpSpPr>
          <a:xfrm>
            <a:off x="2341412" y="1399881"/>
            <a:ext cx="765175" cy="724535"/>
            <a:chOff x="2341412" y="1399881"/>
            <a:chExt cx="765175" cy="724535"/>
          </a:xfrm>
        </p:grpSpPr>
        <p:sp>
          <p:nvSpPr>
            <p:cNvPr id="4" name="object 4"/>
            <p:cNvSpPr/>
            <p:nvPr/>
          </p:nvSpPr>
          <p:spPr>
            <a:xfrm>
              <a:off x="2343635" y="1952638"/>
              <a:ext cx="729615" cy="169545"/>
            </a:xfrm>
            <a:custGeom>
              <a:avLst/>
              <a:gdLst/>
              <a:ahLst/>
              <a:cxnLst/>
              <a:rect l="l" t="t" r="r" b="b"/>
              <a:pathLst>
                <a:path w="729614" h="169544">
                  <a:moveTo>
                    <a:pt x="709162" y="0"/>
                  </a:moveTo>
                  <a:lnTo>
                    <a:pt x="0" y="168959"/>
                  </a:lnTo>
                  <a:lnTo>
                    <a:pt x="729030" y="168959"/>
                  </a:lnTo>
                  <a:lnTo>
                    <a:pt x="726805" y="112162"/>
                  </a:lnTo>
                  <a:lnTo>
                    <a:pt x="720182" y="55736"/>
                  </a:lnTo>
                  <a:lnTo>
                    <a:pt x="7091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635" y="1952638"/>
              <a:ext cx="760730" cy="169545"/>
            </a:xfrm>
            <a:custGeom>
              <a:avLst/>
              <a:gdLst/>
              <a:ahLst/>
              <a:cxnLst/>
              <a:rect l="l" t="t" r="r" b="b"/>
              <a:pathLst>
                <a:path w="760730" h="169544">
                  <a:moveTo>
                    <a:pt x="729030" y="168959"/>
                  </a:moveTo>
                  <a:lnTo>
                    <a:pt x="726805" y="112162"/>
                  </a:lnTo>
                  <a:lnTo>
                    <a:pt x="720182" y="55736"/>
                  </a:lnTo>
                  <a:lnTo>
                    <a:pt x="709162" y="0"/>
                  </a:lnTo>
                  <a:lnTo>
                    <a:pt x="0" y="168959"/>
                  </a:lnTo>
                  <a:lnTo>
                    <a:pt x="729030" y="168959"/>
                  </a:lnTo>
                  <a:close/>
                </a:path>
                <a:path w="760730" h="169544">
                  <a:moveTo>
                    <a:pt x="724050" y="83923"/>
                  </a:moveTo>
                  <a:lnTo>
                    <a:pt x="760236" y="79631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3635" y="1402104"/>
              <a:ext cx="709295" cy="720090"/>
            </a:xfrm>
            <a:custGeom>
              <a:avLst/>
              <a:gdLst/>
              <a:ahLst/>
              <a:cxnLst/>
              <a:rect l="l" t="t" r="r" b="b"/>
              <a:pathLst>
                <a:path w="709294" h="720089">
                  <a:moveTo>
                    <a:pt x="117672" y="0"/>
                  </a:moveTo>
                  <a:lnTo>
                    <a:pt x="0" y="719493"/>
                  </a:lnTo>
                  <a:lnTo>
                    <a:pt x="709162" y="550534"/>
                  </a:lnTo>
                  <a:lnTo>
                    <a:pt x="703281" y="527487"/>
                  </a:lnTo>
                  <a:lnTo>
                    <a:pt x="689294" y="482028"/>
                  </a:lnTo>
                  <a:lnTo>
                    <a:pt x="672339" y="437577"/>
                  </a:lnTo>
                  <a:lnTo>
                    <a:pt x="652524" y="394343"/>
                  </a:lnTo>
                  <a:lnTo>
                    <a:pt x="629901" y="352488"/>
                  </a:lnTo>
                  <a:lnTo>
                    <a:pt x="604628" y="312169"/>
                  </a:lnTo>
                  <a:lnTo>
                    <a:pt x="576760" y="273598"/>
                  </a:lnTo>
                  <a:lnTo>
                    <a:pt x="546454" y="236934"/>
                  </a:lnTo>
                  <a:lnTo>
                    <a:pt x="513818" y="202337"/>
                  </a:lnTo>
                  <a:lnTo>
                    <a:pt x="479008" y="169912"/>
                  </a:lnTo>
                  <a:lnTo>
                    <a:pt x="442133" y="139872"/>
                  </a:lnTo>
                  <a:lnTo>
                    <a:pt x="403403" y="112268"/>
                  </a:lnTo>
                  <a:lnTo>
                    <a:pt x="362925" y="87208"/>
                  </a:lnTo>
                  <a:lnTo>
                    <a:pt x="320911" y="64902"/>
                  </a:lnTo>
                  <a:lnTo>
                    <a:pt x="277571" y="45352"/>
                  </a:lnTo>
                  <a:lnTo>
                    <a:pt x="233014" y="28716"/>
                  </a:lnTo>
                  <a:lnTo>
                    <a:pt x="187449" y="14993"/>
                  </a:lnTo>
                  <a:lnTo>
                    <a:pt x="141090" y="4238"/>
                  </a:lnTo>
                  <a:lnTo>
                    <a:pt x="117672" y="0"/>
                  </a:lnTo>
                  <a:close/>
                </a:path>
              </a:pathLst>
            </a:custGeom>
            <a:solidFill>
              <a:srgbClr val="FF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3635" y="1402104"/>
              <a:ext cx="709295" cy="720090"/>
            </a:xfrm>
            <a:custGeom>
              <a:avLst/>
              <a:gdLst/>
              <a:ahLst/>
              <a:cxnLst/>
              <a:rect l="l" t="t" r="r" b="b"/>
              <a:pathLst>
                <a:path w="709294" h="720089">
                  <a:moveTo>
                    <a:pt x="709162" y="550534"/>
                  </a:moveTo>
                  <a:lnTo>
                    <a:pt x="696658" y="504652"/>
                  </a:lnTo>
                  <a:lnTo>
                    <a:pt x="681134" y="459670"/>
                  </a:lnTo>
                  <a:lnTo>
                    <a:pt x="662750" y="415801"/>
                  </a:lnTo>
                  <a:lnTo>
                    <a:pt x="641557" y="373204"/>
                  </a:lnTo>
                  <a:lnTo>
                    <a:pt x="617609" y="332143"/>
                  </a:lnTo>
                  <a:lnTo>
                    <a:pt x="591012" y="292671"/>
                  </a:lnTo>
                  <a:lnTo>
                    <a:pt x="561925" y="255054"/>
                  </a:lnTo>
                  <a:lnTo>
                    <a:pt x="530454" y="219344"/>
                  </a:lnTo>
                  <a:lnTo>
                    <a:pt x="496704" y="185860"/>
                  </a:lnTo>
                  <a:lnTo>
                    <a:pt x="460836" y="154601"/>
                  </a:lnTo>
                  <a:lnTo>
                    <a:pt x="423007" y="125725"/>
                  </a:lnTo>
                  <a:lnTo>
                    <a:pt x="383376" y="99393"/>
                  </a:lnTo>
                  <a:lnTo>
                    <a:pt x="342103" y="75711"/>
                  </a:lnTo>
                  <a:lnTo>
                    <a:pt x="299400" y="54783"/>
                  </a:lnTo>
                  <a:lnTo>
                    <a:pt x="255425" y="36663"/>
                  </a:lnTo>
                  <a:lnTo>
                    <a:pt x="210337" y="21457"/>
                  </a:lnTo>
                  <a:lnTo>
                    <a:pt x="164349" y="9218"/>
                  </a:lnTo>
                  <a:lnTo>
                    <a:pt x="117672" y="0"/>
                  </a:lnTo>
                  <a:lnTo>
                    <a:pt x="0" y="719493"/>
                  </a:lnTo>
                  <a:lnTo>
                    <a:pt x="709162" y="550534"/>
                  </a:lnTo>
                  <a:close/>
                </a:path>
                <a:path w="709294" h="720089">
                  <a:moveTo>
                    <a:pt x="496704" y="185860"/>
                  </a:moveTo>
                  <a:lnTo>
                    <a:pt x="521500" y="159157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27411" y="1973529"/>
            <a:ext cx="11747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4%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7284" y="1480056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19%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82553" y="1390344"/>
            <a:ext cx="1480185" cy="1463040"/>
            <a:chOff x="1582553" y="1390344"/>
            <a:chExt cx="1480185" cy="1463040"/>
          </a:xfrm>
        </p:grpSpPr>
        <p:sp>
          <p:nvSpPr>
            <p:cNvPr id="11" name="object 11"/>
            <p:cNvSpPr/>
            <p:nvPr/>
          </p:nvSpPr>
          <p:spPr>
            <a:xfrm>
              <a:off x="1614657" y="1392567"/>
              <a:ext cx="1030605" cy="1458595"/>
            </a:xfrm>
            <a:custGeom>
              <a:avLst/>
              <a:gdLst/>
              <a:ahLst/>
              <a:cxnLst/>
              <a:rect l="l" t="t" r="r" b="b"/>
              <a:pathLst>
                <a:path w="1030605" h="1458595">
                  <a:moveTo>
                    <a:pt x="730990" y="0"/>
                  </a:moveTo>
                  <a:lnTo>
                    <a:pt x="684525" y="1377"/>
                  </a:lnTo>
                  <a:lnTo>
                    <a:pt x="638272" y="5669"/>
                  </a:lnTo>
                  <a:lnTo>
                    <a:pt x="592337" y="12927"/>
                  </a:lnTo>
                  <a:lnTo>
                    <a:pt x="547037" y="23100"/>
                  </a:lnTo>
                  <a:lnTo>
                    <a:pt x="502426" y="36080"/>
                  </a:lnTo>
                  <a:lnTo>
                    <a:pt x="458716" y="51922"/>
                  </a:lnTo>
                  <a:lnTo>
                    <a:pt x="416119" y="70518"/>
                  </a:lnTo>
                  <a:lnTo>
                    <a:pt x="374793" y="91817"/>
                  </a:lnTo>
                  <a:lnTo>
                    <a:pt x="334951" y="115659"/>
                  </a:lnTo>
                  <a:lnTo>
                    <a:pt x="296645" y="142044"/>
                  </a:lnTo>
                  <a:lnTo>
                    <a:pt x="260140" y="170760"/>
                  </a:lnTo>
                  <a:lnTo>
                    <a:pt x="225543" y="201754"/>
                  </a:lnTo>
                  <a:lnTo>
                    <a:pt x="192959" y="234921"/>
                  </a:lnTo>
                  <a:lnTo>
                    <a:pt x="162548" y="270048"/>
                  </a:lnTo>
                  <a:lnTo>
                    <a:pt x="134467" y="307082"/>
                  </a:lnTo>
                  <a:lnTo>
                    <a:pt x="108771" y="345812"/>
                  </a:lnTo>
                  <a:lnTo>
                    <a:pt x="85618" y="386131"/>
                  </a:lnTo>
                  <a:lnTo>
                    <a:pt x="65114" y="427775"/>
                  </a:lnTo>
                  <a:lnTo>
                    <a:pt x="47259" y="470690"/>
                  </a:lnTo>
                  <a:lnTo>
                    <a:pt x="32159" y="514665"/>
                  </a:lnTo>
                  <a:lnTo>
                    <a:pt x="19921" y="559488"/>
                  </a:lnTo>
                  <a:lnTo>
                    <a:pt x="10596" y="604999"/>
                  </a:lnTo>
                  <a:lnTo>
                    <a:pt x="4132" y="651041"/>
                  </a:lnTo>
                  <a:lnTo>
                    <a:pt x="635" y="697400"/>
                  </a:lnTo>
                  <a:lnTo>
                    <a:pt x="0" y="720606"/>
                  </a:lnTo>
                  <a:lnTo>
                    <a:pt x="105" y="743865"/>
                  </a:lnTo>
                  <a:lnTo>
                    <a:pt x="2543" y="790277"/>
                  </a:lnTo>
                  <a:lnTo>
                    <a:pt x="7894" y="836424"/>
                  </a:lnTo>
                  <a:lnTo>
                    <a:pt x="16212" y="882147"/>
                  </a:lnTo>
                  <a:lnTo>
                    <a:pt x="27391" y="927235"/>
                  </a:lnTo>
                  <a:lnTo>
                    <a:pt x="41484" y="971528"/>
                  </a:lnTo>
                  <a:lnTo>
                    <a:pt x="58333" y="1014814"/>
                  </a:lnTo>
                  <a:lnTo>
                    <a:pt x="77883" y="1056988"/>
                  </a:lnTo>
                  <a:lnTo>
                    <a:pt x="100082" y="1097784"/>
                  </a:lnTo>
                  <a:lnTo>
                    <a:pt x="124878" y="1137149"/>
                  </a:lnTo>
                  <a:lnTo>
                    <a:pt x="152110" y="1174766"/>
                  </a:lnTo>
                  <a:lnTo>
                    <a:pt x="181674" y="1210635"/>
                  </a:lnTo>
                  <a:lnTo>
                    <a:pt x="213463" y="1244543"/>
                  </a:lnTo>
                  <a:lnTo>
                    <a:pt x="247372" y="1276333"/>
                  </a:lnTo>
                  <a:lnTo>
                    <a:pt x="283188" y="1305896"/>
                  </a:lnTo>
                  <a:lnTo>
                    <a:pt x="320858" y="1333129"/>
                  </a:lnTo>
                  <a:lnTo>
                    <a:pt x="360170" y="1357872"/>
                  </a:lnTo>
                  <a:lnTo>
                    <a:pt x="401019" y="1380124"/>
                  </a:lnTo>
                  <a:lnTo>
                    <a:pt x="443140" y="1399674"/>
                  </a:lnTo>
                  <a:lnTo>
                    <a:pt x="486426" y="1416523"/>
                  </a:lnTo>
                  <a:lnTo>
                    <a:pt x="530772" y="1430616"/>
                  </a:lnTo>
                  <a:lnTo>
                    <a:pt x="575859" y="1441795"/>
                  </a:lnTo>
                  <a:lnTo>
                    <a:pt x="621583" y="1450113"/>
                  </a:lnTo>
                  <a:lnTo>
                    <a:pt x="667730" y="1455464"/>
                  </a:lnTo>
                  <a:lnTo>
                    <a:pt x="714142" y="1457901"/>
                  </a:lnTo>
                  <a:lnTo>
                    <a:pt x="737401" y="1458007"/>
                  </a:lnTo>
                  <a:lnTo>
                    <a:pt x="760607" y="1457372"/>
                  </a:lnTo>
                  <a:lnTo>
                    <a:pt x="806966" y="1453875"/>
                  </a:lnTo>
                  <a:lnTo>
                    <a:pt x="852954" y="1447464"/>
                  </a:lnTo>
                  <a:lnTo>
                    <a:pt x="898466" y="1438086"/>
                  </a:lnTo>
                  <a:lnTo>
                    <a:pt x="943342" y="1425847"/>
                  </a:lnTo>
                  <a:lnTo>
                    <a:pt x="987263" y="1410747"/>
                  </a:lnTo>
                  <a:lnTo>
                    <a:pt x="1030179" y="1392946"/>
                  </a:lnTo>
                  <a:lnTo>
                    <a:pt x="728977" y="729030"/>
                  </a:lnTo>
                  <a:lnTo>
                    <a:pt x="846650" y="9536"/>
                  </a:lnTo>
                  <a:lnTo>
                    <a:pt x="823655" y="6198"/>
                  </a:lnTo>
                  <a:lnTo>
                    <a:pt x="800608" y="3549"/>
                  </a:lnTo>
                  <a:lnTo>
                    <a:pt x="777455" y="1589"/>
                  </a:lnTo>
                  <a:lnTo>
                    <a:pt x="754196" y="423"/>
                  </a:lnTo>
                  <a:lnTo>
                    <a:pt x="73099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4775" y="1392567"/>
              <a:ext cx="1060450" cy="1458595"/>
            </a:xfrm>
            <a:custGeom>
              <a:avLst/>
              <a:gdLst/>
              <a:ahLst/>
              <a:cxnLst/>
              <a:rect l="l" t="t" r="r" b="b"/>
              <a:pathLst>
                <a:path w="1060450" h="1458595">
                  <a:moveTo>
                    <a:pt x="876531" y="9536"/>
                  </a:moveTo>
                  <a:lnTo>
                    <a:pt x="830490" y="3549"/>
                  </a:lnTo>
                  <a:lnTo>
                    <a:pt x="784078" y="423"/>
                  </a:lnTo>
                  <a:lnTo>
                    <a:pt x="760872" y="0"/>
                  </a:lnTo>
                  <a:lnTo>
                    <a:pt x="737613" y="317"/>
                  </a:lnTo>
                  <a:lnTo>
                    <a:pt x="691254" y="3125"/>
                  </a:lnTo>
                  <a:lnTo>
                    <a:pt x="645160" y="8900"/>
                  </a:lnTo>
                  <a:lnTo>
                    <a:pt x="599489" y="17642"/>
                  </a:lnTo>
                  <a:lnTo>
                    <a:pt x="554508" y="29245"/>
                  </a:lnTo>
                  <a:lnTo>
                    <a:pt x="510321" y="43657"/>
                  </a:lnTo>
                  <a:lnTo>
                    <a:pt x="467141" y="60876"/>
                  </a:lnTo>
                  <a:lnTo>
                    <a:pt x="425179" y="80850"/>
                  </a:lnTo>
                  <a:lnTo>
                    <a:pt x="384542" y="103420"/>
                  </a:lnTo>
                  <a:lnTo>
                    <a:pt x="345441" y="128533"/>
                  </a:lnTo>
                  <a:lnTo>
                    <a:pt x="308036" y="156084"/>
                  </a:lnTo>
                  <a:lnTo>
                    <a:pt x="272485" y="185966"/>
                  </a:lnTo>
                  <a:lnTo>
                    <a:pt x="238842" y="218073"/>
                  </a:lnTo>
                  <a:lnTo>
                    <a:pt x="207371" y="252246"/>
                  </a:lnTo>
                  <a:lnTo>
                    <a:pt x="178072" y="288327"/>
                  </a:lnTo>
                  <a:lnTo>
                    <a:pt x="151210" y="326262"/>
                  </a:lnTo>
                  <a:lnTo>
                    <a:pt x="126785" y="365786"/>
                  </a:lnTo>
                  <a:lnTo>
                    <a:pt x="104904" y="406794"/>
                  </a:lnTo>
                  <a:lnTo>
                    <a:pt x="85724" y="449127"/>
                  </a:lnTo>
                  <a:lnTo>
                    <a:pt x="69247" y="492572"/>
                  </a:lnTo>
                  <a:lnTo>
                    <a:pt x="55577" y="536971"/>
                  </a:lnTo>
                  <a:lnTo>
                    <a:pt x="44769" y="582164"/>
                  </a:lnTo>
                  <a:lnTo>
                    <a:pt x="36875" y="627993"/>
                  </a:lnTo>
                  <a:lnTo>
                    <a:pt x="31895" y="674194"/>
                  </a:lnTo>
                  <a:lnTo>
                    <a:pt x="29881" y="720606"/>
                  </a:lnTo>
                  <a:lnTo>
                    <a:pt x="29987" y="743865"/>
                  </a:lnTo>
                  <a:lnTo>
                    <a:pt x="32424" y="790277"/>
                  </a:lnTo>
                  <a:lnTo>
                    <a:pt x="37776" y="836424"/>
                  </a:lnTo>
                  <a:lnTo>
                    <a:pt x="46094" y="882147"/>
                  </a:lnTo>
                  <a:lnTo>
                    <a:pt x="57273" y="927235"/>
                  </a:lnTo>
                  <a:lnTo>
                    <a:pt x="71366" y="971528"/>
                  </a:lnTo>
                  <a:lnTo>
                    <a:pt x="88214" y="1014814"/>
                  </a:lnTo>
                  <a:lnTo>
                    <a:pt x="107765" y="1056988"/>
                  </a:lnTo>
                  <a:lnTo>
                    <a:pt x="129964" y="1097784"/>
                  </a:lnTo>
                  <a:lnTo>
                    <a:pt x="154760" y="1137149"/>
                  </a:lnTo>
                  <a:lnTo>
                    <a:pt x="181992" y="1174766"/>
                  </a:lnTo>
                  <a:lnTo>
                    <a:pt x="211556" y="1210635"/>
                  </a:lnTo>
                  <a:lnTo>
                    <a:pt x="243345" y="1244543"/>
                  </a:lnTo>
                  <a:lnTo>
                    <a:pt x="277254" y="1276333"/>
                  </a:lnTo>
                  <a:lnTo>
                    <a:pt x="313069" y="1305896"/>
                  </a:lnTo>
                  <a:lnTo>
                    <a:pt x="350739" y="1333129"/>
                  </a:lnTo>
                  <a:lnTo>
                    <a:pt x="390052" y="1357872"/>
                  </a:lnTo>
                  <a:lnTo>
                    <a:pt x="430901" y="1380124"/>
                  </a:lnTo>
                  <a:lnTo>
                    <a:pt x="473022" y="1399674"/>
                  </a:lnTo>
                  <a:lnTo>
                    <a:pt x="516308" y="1416523"/>
                  </a:lnTo>
                  <a:lnTo>
                    <a:pt x="560654" y="1430616"/>
                  </a:lnTo>
                  <a:lnTo>
                    <a:pt x="605741" y="1441795"/>
                  </a:lnTo>
                  <a:lnTo>
                    <a:pt x="651464" y="1450113"/>
                  </a:lnTo>
                  <a:lnTo>
                    <a:pt x="697612" y="1455464"/>
                  </a:lnTo>
                  <a:lnTo>
                    <a:pt x="744024" y="1457901"/>
                  </a:lnTo>
                  <a:lnTo>
                    <a:pt x="767283" y="1458007"/>
                  </a:lnTo>
                  <a:lnTo>
                    <a:pt x="790489" y="1457372"/>
                  </a:lnTo>
                  <a:lnTo>
                    <a:pt x="836848" y="1453875"/>
                  </a:lnTo>
                  <a:lnTo>
                    <a:pt x="882836" y="1447464"/>
                  </a:lnTo>
                  <a:lnTo>
                    <a:pt x="928348" y="1438086"/>
                  </a:lnTo>
                  <a:lnTo>
                    <a:pt x="973223" y="1425847"/>
                  </a:lnTo>
                  <a:lnTo>
                    <a:pt x="1017145" y="1410747"/>
                  </a:lnTo>
                  <a:lnTo>
                    <a:pt x="1060061" y="1392946"/>
                  </a:lnTo>
                  <a:lnTo>
                    <a:pt x="758859" y="729030"/>
                  </a:lnTo>
                  <a:lnTo>
                    <a:pt x="876531" y="9536"/>
                  </a:lnTo>
                  <a:close/>
                </a:path>
                <a:path w="1060450" h="1458595">
                  <a:moveTo>
                    <a:pt x="36186" y="824927"/>
                  </a:moveTo>
                  <a:lnTo>
                    <a:pt x="0" y="829695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3635" y="2121597"/>
              <a:ext cx="716915" cy="664210"/>
            </a:xfrm>
            <a:custGeom>
              <a:avLst/>
              <a:gdLst/>
              <a:ahLst/>
              <a:cxnLst/>
              <a:rect l="l" t="t" r="r" b="b"/>
              <a:pathLst>
                <a:path w="716914" h="664210">
                  <a:moveTo>
                    <a:pt x="0" y="0"/>
                  </a:moveTo>
                  <a:lnTo>
                    <a:pt x="301201" y="663915"/>
                  </a:lnTo>
                  <a:lnTo>
                    <a:pt x="323030" y="653584"/>
                  </a:lnTo>
                  <a:lnTo>
                    <a:pt x="344488" y="642511"/>
                  </a:lnTo>
                  <a:lnTo>
                    <a:pt x="386237" y="618298"/>
                  </a:lnTo>
                  <a:lnTo>
                    <a:pt x="426292" y="591436"/>
                  </a:lnTo>
                  <a:lnTo>
                    <a:pt x="464491" y="561925"/>
                  </a:lnTo>
                  <a:lnTo>
                    <a:pt x="500625" y="529977"/>
                  </a:lnTo>
                  <a:lnTo>
                    <a:pt x="534586" y="495698"/>
                  </a:lnTo>
                  <a:lnTo>
                    <a:pt x="566217" y="459246"/>
                  </a:lnTo>
                  <a:lnTo>
                    <a:pt x="595357" y="420781"/>
                  </a:lnTo>
                  <a:lnTo>
                    <a:pt x="621901" y="380462"/>
                  </a:lnTo>
                  <a:lnTo>
                    <a:pt x="645689" y="338501"/>
                  </a:lnTo>
                  <a:lnTo>
                    <a:pt x="666670" y="295002"/>
                  </a:lnTo>
                  <a:lnTo>
                    <a:pt x="684737" y="250286"/>
                  </a:lnTo>
                  <a:lnTo>
                    <a:pt x="699784" y="204404"/>
                  </a:lnTo>
                  <a:lnTo>
                    <a:pt x="711758" y="157674"/>
                  </a:lnTo>
                  <a:lnTo>
                    <a:pt x="716579" y="134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43635" y="2121597"/>
              <a:ext cx="716915" cy="664210"/>
            </a:xfrm>
            <a:custGeom>
              <a:avLst/>
              <a:gdLst/>
              <a:ahLst/>
              <a:cxnLst/>
              <a:rect l="l" t="t" r="r" b="b"/>
              <a:pathLst>
                <a:path w="716914" h="664210">
                  <a:moveTo>
                    <a:pt x="301201" y="663915"/>
                  </a:moveTo>
                  <a:lnTo>
                    <a:pt x="344488" y="642511"/>
                  </a:lnTo>
                  <a:lnTo>
                    <a:pt x="386237" y="618298"/>
                  </a:lnTo>
                  <a:lnTo>
                    <a:pt x="426292" y="591436"/>
                  </a:lnTo>
                  <a:lnTo>
                    <a:pt x="464491" y="561925"/>
                  </a:lnTo>
                  <a:lnTo>
                    <a:pt x="500625" y="529977"/>
                  </a:lnTo>
                  <a:lnTo>
                    <a:pt x="534586" y="495698"/>
                  </a:lnTo>
                  <a:lnTo>
                    <a:pt x="566217" y="459246"/>
                  </a:lnTo>
                  <a:lnTo>
                    <a:pt x="595357" y="420781"/>
                  </a:lnTo>
                  <a:lnTo>
                    <a:pt x="621901" y="380462"/>
                  </a:lnTo>
                  <a:lnTo>
                    <a:pt x="645689" y="338501"/>
                  </a:lnTo>
                  <a:lnTo>
                    <a:pt x="666670" y="295002"/>
                  </a:lnTo>
                  <a:lnTo>
                    <a:pt x="684737" y="250286"/>
                  </a:lnTo>
                  <a:lnTo>
                    <a:pt x="699784" y="204404"/>
                  </a:lnTo>
                  <a:lnTo>
                    <a:pt x="711758" y="157674"/>
                  </a:lnTo>
                  <a:lnTo>
                    <a:pt x="716579" y="134044"/>
                  </a:lnTo>
                  <a:lnTo>
                    <a:pt x="0" y="0"/>
                  </a:lnTo>
                  <a:lnTo>
                    <a:pt x="301201" y="663915"/>
                  </a:lnTo>
                  <a:close/>
                </a:path>
                <a:path w="716914" h="664210">
                  <a:moveTo>
                    <a:pt x="573740" y="449815"/>
                  </a:moveTo>
                  <a:lnTo>
                    <a:pt x="602403" y="472280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8732" y="2172529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59%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2054" y="2561839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15%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41648" y="2119610"/>
            <a:ext cx="766445" cy="138430"/>
            <a:chOff x="2341648" y="2119610"/>
            <a:chExt cx="766445" cy="138430"/>
          </a:xfrm>
        </p:grpSpPr>
        <p:sp>
          <p:nvSpPr>
            <p:cNvPr id="18" name="object 18"/>
            <p:cNvSpPr/>
            <p:nvPr/>
          </p:nvSpPr>
          <p:spPr>
            <a:xfrm>
              <a:off x="2343634" y="2121597"/>
              <a:ext cx="729615" cy="134620"/>
            </a:xfrm>
            <a:custGeom>
              <a:avLst/>
              <a:gdLst/>
              <a:ahLst/>
              <a:cxnLst/>
              <a:rect l="l" t="t" r="r" b="b"/>
              <a:pathLst>
                <a:path w="729614" h="134619">
                  <a:moveTo>
                    <a:pt x="729030" y="0"/>
                  </a:moveTo>
                  <a:lnTo>
                    <a:pt x="0" y="0"/>
                  </a:lnTo>
                  <a:lnTo>
                    <a:pt x="716579" y="134044"/>
                  </a:lnTo>
                  <a:lnTo>
                    <a:pt x="722036" y="100771"/>
                  </a:lnTo>
                  <a:lnTo>
                    <a:pt x="725904" y="67286"/>
                  </a:lnTo>
                  <a:lnTo>
                    <a:pt x="728235" y="33696"/>
                  </a:lnTo>
                  <a:lnTo>
                    <a:pt x="72903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3634" y="2121597"/>
              <a:ext cx="762635" cy="134620"/>
            </a:xfrm>
            <a:custGeom>
              <a:avLst/>
              <a:gdLst/>
              <a:ahLst/>
              <a:cxnLst/>
              <a:rect l="l" t="t" r="r" b="b"/>
              <a:pathLst>
                <a:path w="762635" h="134619">
                  <a:moveTo>
                    <a:pt x="716579" y="134044"/>
                  </a:moveTo>
                  <a:lnTo>
                    <a:pt x="722036" y="100771"/>
                  </a:lnTo>
                  <a:lnTo>
                    <a:pt x="725904" y="67286"/>
                  </a:lnTo>
                  <a:lnTo>
                    <a:pt x="728235" y="33696"/>
                  </a:lnTo>
                  <a:lnTo>
                    <a:pt x="729030" y="0"/>
                  </a:lnTo>
                  <a:lnTo>
                    <a:pt x="0" y="0"/>
                  </a:lnTo>
                  <a:lnTo>
                    <a:pt x="716579" y="134044"/>
                  </a:lnTo>
                  <a:close/>
                </a:path>
                <a:path w="762635" h="134619">
                  <a:moveTo>
                    <a:pt x="725904" y="67286"/>
                  </a:moveTo>
                  <a:lnTo>
                    <a:pt x="762197" y="70677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9424" y="2141110"/>
            <a:ext cx="11747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3%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0870" y="920779"/>
            <a:ext cx="7454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latin typeface="Arial"/>
                <a:cs typeface="Arial"/>
              </a:rPr>
              <a:t>White</a:t>
            </a:r>
            <a:r>
              <a:rPr sz="550" b="1" spc="70" dirty="0">
                <a:latin typeface="Arial"/>
                <a:cs typeface="Arial"/>
              </a:rPr>
              <a:t> </a:t>
            </a:r>
            <a:r>
              <a:rPr sz="550" b="1" dirty="0">
                <a:latin typeface="Arial"/>
                <a:cs typeface="Arial"/>
              </a:rPr>
              <a:t>Youth,</a:t>
            </a:r>
            <a:r>
              <a:rPr sz="550" b="1" spc="70" dirty="0">
                <a:latin typeface="Arial"/>
                <a:cs typeface="Arial"/>
              </a:rPr>
              <a:t> </a:t>
            </a:r>
            <a:r>
              <a:rPr sz="550" b="1" spc="-10" dirty="0">
                <a:latin typeface="Arial"/>
                <a:cs typeface="Arial"/>
              </a:rPr>
              <a:t>n=4621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20812" y="1704021"/>
            <a:ext cx="36195" cy="244475"/>
            <a:chOff x="3520812" y="1704021"/>
            <a:chExt cx="36195" cy="244475"/>
          </a:xfrm>
        </p:grpSpPr>
        <p:sp>
          <p:nvSpPr>
            <p:cNvPr id="23" name="object 23"/>
            <p:cNvSpPr/>
            <p:nvPr/>
          </p:nvSpPr>
          <p:spPr>
            <a:xfrm>
              <a:off x="3522799" y="1706008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2799" y="1706008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2799" y="1759413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2799" y="1759413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2799" y="1812819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2799" y="1812819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22799" y="1866225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2799" y="1866225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2799" y="1919630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2799" y="1919630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2745" y="1665953"/>
            <a:ext cx="476250" cy="320675"/>
          </a:xfrm>
          <a:prstGeom prst="rect">
            <a:avLst/>
          </a:prstGeom>
          <a:ln w="397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1760" marR="188595">
              <a:lnSpc>
                <a:spcPct val="116799"/>
              </a:lnSpc>
              <a:spcBef>
                <a:spcPts val="180"/>
              </a:spcBef>
            </a:pPr>
            <a:r>
              <a:rPr sz="300" dirty="0">
                <a:latin typeface="Arial"/>
                <a:cs typeface="Arial"/>
              </a:rPr>
              <a:t>Bio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Dad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Bio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Mom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Both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Bio</a:t>
            </a:r>
            <a:endParaRPr sz="300">
              <a:latin typeface="Arial"/>
              <a:cs typeface="Arial"/>
            </a:endParaRPr>
          </a:p>
          <a:p>
            <a:pPr marL="111760" marR="12065">
              <a:lnSpc>
                <a:spcPct val="116799"/>
              </a:lnSpc>
            </a:pPr>
            <a:r>
              <a:rPr sz="300" dirty="0">
                <a:latin typeface="Arial"/>
                <a:cs typeface="Arial"/>
              </a:rPr>
              <a:t>One</a:t>
            </a:r>
            <a:r>
              <a:rPr sz="300" spc="95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Bio/One</a:t>
            </a:r>
            <a:r>
              <a:rPr sz="300" spc="95" dirty="0">
                <a:latin typeface="Arial"/>
                <a:cs typeface="Arial"/>
              </a:rPr>
              <a:t> </a:t>
            </a:r>
            <a:r>
              <a:rPr sz="300" spc="-20" dirty="0">
                <a:latin typeface="Arial"/>
                <a:cs typeface="Arial"/>
              </a:rPr>
              <a:t>Step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Other</a:t>
            </a:r>
            <a:r>
              <a:rPr sz="300" spc="85" dirty="0">
                <a:latin typeface="Arial"/>
                <a:cs typeface="Arial"/>
              </a:rPr>
              <a:t> </a:t>
            </a:r>
            <a:r>
              <a:rPr sz="300" spc="-10" dirty="0">
                <a:latin typeface="Arial"/>
                <a:cs typeface="Arial"/>
              </a:rPr>
              <a:t>Family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35" name="object 3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53</a:t>
            </a:fld>
            <a:endParaRPr spc="35" dirty="0"/>
          </a:p>
        </p:txBody>
      </p:sp>
      <p:sp>
        <p:nvSpPr>
          <p:cNvPr id="38" name="object 3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28832"/>
            <a:ext cx="3051810" cy="4603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/>
              <a:t>Family</a:t>
            </a:r>
            <a:r>
              <a:rPr spc="85" dirty="0"/>
              <a:t> </a:t>
            </a:r>
            <a:r>
              <a:rPr dirty="0"/>
              <a:t>Structure</a:t>
            </a:r>
            <a:r>
              <a:rPr spc="85" dirty="0"/>
              <a:t> </a:t>
            </a:r>
            <a:r>
              <a:rPr dirty="0"/>
              <a:t>by</a:t>
            </a:r>
            <a:r>
              <a:rPr spc="85" dirty="0"/>
              <a:t> </a:t>
            </a:r>
            <a:r>
              <a:rPr dirty="0"/>
              <a:t>Race</a:t>
            </a:r>
            <a:r>
              <a:rPr spc="85" dirty="0"/>
              <a:t> </a:t>
            </a:r>
            <a:r>
              <a:rPr dirty="0"/>
              <a:t>-</a:t>
            </a:r>
            <a:r>
              <a:rPr spc="85" dirty="0"/>
              <a:t> </a:t>
            </a:r>
            <a:r>
              <a:rPr dirty="0"/>
              <a:t>Pie</a:t>
            </a:r>
            <a:r>
              <a:rPr spc="90" dirty="0"/>
              <a:t> </a:t>
            </a:r>
            <a:r>
              <a:rPr spc="-10" dirty="0"/>
              <a:t>Charts</a:t>
            </a:r>
          </a:p>
          <a:p>
            <a:pPr marL="26416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solidFill>
                  <a:srgbClr val="000000"/>
                </a:solidFill>
              </a:rPr>
              <a:t>Black</a:t>
            </a:r>
            <a:r>
              <a:rPr sz="1100" spc="7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Youth</a:t>
            </a:r>
            <a:endParaRPr sz="1100"/>
          </a:p>
        </p:txBody>
      </p:sp>
      <p:grpSp>
        <p:nvGrpSpPr>
          <p:cNvPr id="3" name="object 3"/>
          <p:cNvGrpSpPr/>
          <p:nvPr/>
        </p:nvGrpSpPr>
        <p:grpSpPr>
          <a:xfrm>
            <a:off x="1612435" y="1357972"/>
            <a:ext cx="1496695" cy="795655"/>
            <a:chOff x="1612435" y="1357972"/>
            <a:chExt cx="1496695" cy="795655"/>
          </a:xfrm>
        </p:grpSpPr>
        <p:sp>
          <p:nvSpPr>
            <p:cNvPr id="4" name="object 4"/>
            <p:cNvSpPr/>
            <p:nvPr/>
          </p:nvSpPr>
          <p:spPr>
            <a:xfrm>
              <a:off x="2343634" y="2001064"/>
              <a:ext cx="729615" cy="120650"/>
            </a:xfrm>
            <a:custGeom>
              <a:avLst/>
              <a:gdLst/>
              <a:ahLst/>
              <a:cxnLst/>
              <a:rect l="l" t="t" r="r" b="b"/>
              <a:pathLst>
                <a:path w="729614" h="120650">
                  <a:moveTo>
                    <a:pt x="719016" y="0"/>
                  </a:moveTo>
                  <a:lnTo>
                    <a:pt x="0" y="120533"/>
                  </a:lnTo>
                  <a:lnTo>
                    <a:pt x="729030" y="120533"/>
                  </a:lnTo>
                  <a:lnTo>
                    <a:pt x="728394" y="90281"/>
                  </a:lnTo>
                  <a:lnTo>
                    <a:pt x="726540" y="60081"/>
                  </a:lnTo>
                  <a:lnTo>
                    <a:pt x="723361" y="29987"/>
                  </a:lnTo>
                  <a:lnTo>
                    <a:pt x="7190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634" y="2001064"/>
              <a:ext cx="763270" cy="120650"/>
            </a:xfrm>
            <a:custGeom>
              <a:avLst/>
              <a:gdLst/>
              <a:ahLst/>
              <a:cxnLst/>
              <a:rect l="l" t="t" r="r" b="b"/>
              <a:pathLst>
                <a:path w="763269" h="120650">
                  <a:moveTo>
                    <a:pt x="729030" y="120533"/>
                  </a:moveTo>
                  <a:lnTo>
                    <a:pt x="728394" y="90281"/>
                  </a:lnTo>
                  <a:lnTo>
                    <a:pt x="726540" y="60081"/>
                  </a:lnTo>
                  <a:lnTo>
                    <a:pt x="723361" y="29987"/>
                  </a:lnTo>
                  <a:lnTo>
                    <a:pt x="719016" y="0"/>
                  </a:lnTo>
                  <a:lnTo>
                    <a:pt x="0" y="120533"/>
                  </a:lnTo>
                  <a:lnTo>
                    <a:pt x="729030" y="120533"/>
                  </a:lnTo>
                  <a:close/>
                </a:path>
                <a:path w="763269" h="120650">
                  <a:moveTo>
                    <a:pt x="726540" y="60081"/>
                  </a:moveTo>
                  <a:lnTo>
                    <a:pt x="762832" y="57061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4657" y="1392567"/>
              <a:ext cx="1448435" cy="758825"/>
            </a:xfrm>
            <a:custGeom>
              <a:avLst/>
              <a:gdLst/>
              <a:ahLst/>
              <a:cxnLst/>
              <a:rect l="l" t="t" r="r" b="b"/>
              <a:pathLst>
                <a:path w="1448435" h="758825">
                  <a:moveTo>
                    <a:pt x="734593" y="0"/>
                  </a:moveTo>
                  <a:lnTo>
                    <a:pt x="688287" y="1112"/>
                  </a:lnTo>
                  <a:lnTo>
                    <a:pt x="642193" y="5192"/>
                  </a:lnTo>
                  <a:lnTo>
                    <a:pt x="596416" y="12132"/>
                  </a:lnTo>
                  <a:lnTo>
                    <a:pt x="551223" y="21987"/>
                  </a:lnTo>
                  <a:lnTo>
                    <a:pt x="506718" y="34703"/>
                  </a:lnTo>
                  <a:lnTo>
                    <a:pt x="463061" y="50226"/>
                  </a:lnTo>
                  <a:lnTo>
                    <a:pt x="420517" y="68452"/>
                  </a:lnTo>
                  <a:lnTo>
                    <a:pt x="379244" y="89380"/>
                  </a:lnTo>
                  <a:lnTo>
                    <a:pt x="339348" y="112851"/>
                  </a:lnTo>
                  <a:lnTo>
                    <a:pt x="301042" y="138812"/>
                  </a:lnTo>
                  <a:lnTo>
                    <a:pt x="264432" y="167157"/>
                  </a:lnTo>
                  <a:lnTo>
                    <a:pt x="229729" y="197781"/>
                  </a:lnTo>
                  <a:lnTo>
                    <a:pt x="197039" y="230524"/>
                  </a:lnTo>
                  <a:lnTo>
                    <a:pt x="166469" y="265280"/>
                  </a:lnTo>
                  <a:lnTo>
                    <a:pt x="138176" y="301943"/>
                  </a:lnTo>
                  <a:lnTo>
                    <a:pt x="112268" y="340249"/>
                  </a:lnTo>
                  <a:lnTo>
                    <a:pt x="88797" y="380197"/>
                  </a:lnTo>
                  <a:lnTo>
                    <a:pt x="67975" y="421523"/>
                  </a:lnTo>
                  <a:lnTo>
                    <a:pt x="49802" y="464068"/>
                  </a:lnTo>
                  <a:lnTo>
                    <a:pt x="34332" y="507725"/>
                  </a:lnTo>
                  <a:lnTo>
                    <a:pt x="21722" y="552229"/>
                  </a:lnTo>
                  <a:lnTo>
                    <a:pt x="11920" y="597476"/>
                  </a:lnTo>
                  <a:lnTo>
                    <a:pt x="5033" y="643252"/>
                  </a:lnTo>
                  <a:lnTo>
                    <a:pt x="1006" y="689399"/>
                  </a:lnTo>
                  <a:lnTo>
                    <a:pt x="0" y="735653"/>
                  </a:lnTo>
                  <a:lnTo>
                    <a:pt x="529" y="758806"/>
                  </a:lnTo>
                  <a:lnTo>
                    <a:pt x="728977" y="729030"/>
                  </a:lnTo>
                  <a:lnTo>
                    <a:pt x="1447994" y="608496"/>
                  </a:lnTo>
                  <a:lnTo>
                    <a:pt x="1443808" y="585767"/>
                  </a:lnTo>
                  <a:lnTo>
                    <a:pt x="1433265" y="540679"/>
                  </a:lnTo>
                  <a:lnTo>
                    <a:pt x="1419860" y="496387"/>
                  </a:lnTo>
                  <a:lnTo>
                    <a:pt x="1403754" y="452994"/>
                  </a:lnTo>
                  <a:lnTo>
                    <a:pt x="1384839" y="410715"/>
                  </a:lnTo>
                  <a:lnTo>
                    <a:pt x="1363329" y="369760"/>
                  </a:lnTo>
                  <a:lnTo>
                    <a:pt x="1339275" y="330235"/>
                  </a:lnTo>
                  <a:lnTo>
                    <a:pt x="1312731" y="292300"/>
                  </a:lnTo>
                  <a:lnTo>
                    <a:pt x="1283803" y="256114"/>
                  </a:lnTo>
                  <a:lnTo>
                    <a:pt x="1252703" y="221888"/>
                  </a:lnTo>
                  <a:lnTo>
                    <a:pt x="1219430" y="189675"/>
                  </a:lnTo>
                  <a:lnTo>
                    <a:pt x="1184250" y="159634"/>
                  </a:lnTo>
                  <a:lnTo>
                    <a:pt x="1147163" y="131871"/>
                  </a:lnTo>
                  <a:lnTo>
                    <a:pt x="1108433" y="106546"/>
                  </a:lnTo>
                  <a:lnTo>
                    <a:pt x="1068167" y="83711"/>
                  </a:lnTo>
                  <a:lnTo>
                    <a:pt x="1026523" y="63472"/>
                  </a:lnTo>
                  <a:lnTo>
                    <a:pt x="983714" y="45935"/>
                  </a:lnTo>
                  <a:lnTo>
                    <a:pt x="939845" y="31153"/>
                  </a:lnTo>
                  <a:lnTo>
                    <a:pt x="895128" y="19179"/>
                  </a:lnTo>
                  <a:lnTo>
                    <a:pt x="849776" y="10066"/>
                  </a:lnTo>
                  <a:lnTo>
                    <a:pt x="803893" y="3867"/>
                  </a:lnTo>
                  <a:lnTo>
                    <a:pt x="757693" y="582"/>
                  </a:lnTo>
                  <a:lnTo>
                    <a:pt x="734593" y="0"/>
                  </a:lnTo>
                  <a:close/>
                </a:path>
              </a:pathLst>
            </a:custGeom>
            <a:solidFill>
              <a:srgbClr val="FF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4657" y="1360195"/>
              <a:ext cx="1448435" cy="791210"/>
            </a:xfrm>
            <a:custGeom>
              <a:avLst/>
              <a:gdLst/>
              <a:ahLst/>
              <a:cxnLst/>
              <a:rect l="l" t="t" r="r" b="b"/>
              <a:pathLst>
                <a:path w="1448435" h="791210">
                  <a:moveTo>
                    <a:pt x="1447994" y="640868"/>
                  </a:moveTo>
                  <a:lnTo>
                    <a:pt x="1438881" y="595516"/>
                  </a:lnTo>
                  <a:lnTo>
                    <a:pt x="1426907" y="550799"/>
                  </a:lnTo>
                  <a:lnTo>
                    <a:pt x="1412125" y="506930"/>
                  </a:lnTo>
                  <a:lnTo>
                    <a:pt x="1394641" y="464068"/>
                  </a:lnTo>
                  <a:lnTo>
                    <a:pt x="1374402" y="422424"/>
                  </a:lnTo>
                  <a:lnTo>
                    <a:pt x="1351620" y="382158"/>
                  </a:lnTo>
                  <a:lnTo>
                    <a:pt x="1326294" y="343428"/>
                  </a:lnTo>
                  <a:lnTo>
                    <a:pt x="1298532" y="306341"/>
                  </a:lnTo>
                  <a:lnTo>
                    <a:pt x="1268544" y="271108"/>
                  </a:lnTo>
                  <a:lnTo>
                    <a:pt x="1236331" y="237888"/>
                  </a:lnTo>
                  <a:lnTo>
                    <a:pt x="1202105" y="206735"/>
                  </a:lnTo>
                  <a:lnTo>
                    <a:pt x="1165918" y="177807"/>
                  </a:lnTo>
                  <a:lnTo>
                    <a:pt x="1128036" y="151263"/>
                  </a:lnTo>
                  <a:lnTo>
                    <a:pt x="1088512" y="127209"/>
                  </a:lnTo>
                  <a:lnTo>
                    <a:pt x="1047504" y="105645"/>
                  </a:lnTo>
                  <a:lnTo>
                    <a:pt x="1005277" y="86731"/>
                  </a:lnTo>
                  <a:lnTo>
                    <a:pt x="961885" y="70571"/>
                  </a:lnTo>
                  <a:lnTo>
                    <a:pt x="917592" y="57167"/>
                  </a:lnTo>
                  <a:lnTo>
                    <a:pt x="872505" y="46624"/>
                  </a:lnTo>
                  <a:lnTo>
                    <a:pt x="826887" y="38994"/>
                  </a:lnTo>
                  <a:lnTo>
                    <a:pt x="780846" y="34226"/>
                  </a:lnTo>
                  <a:lnTo>
                    <a:pt x="734593" y="32371"/>
                  </a:lnTo>
                  <a:lnTo>
                    <a:pt x="711440" y="32583"/>
                  </a:lnTo>
                  <a:lnTo>
                    <a:pt x="665240" y="35179"/>
                  </a:lnTo>
                  <a:lnTo>
                    <a:pt x="619251" y="40690"/>
                  </a:lnTo>
                  <a:lnTo>
                    <a:pt x="573740" y="49114"/>
                  </a:lnTo>
                  <a:lnTo>
                    <a:pt x="528864" y="60399"/>
                  </a:lnTo>
                  <a:lnTo>
                    <a:pt x="484784" y="74492"/>
                  </a:lnTo>
                  <a:lnTo>
                    <a:pt x="441656" y="91393"/>
                  </a:lnTo>
                  <a:lnTo>
                    <a:pt x="399748" y="110944"/>
                  </a:lnTo>
                  <a:lnTo>
                    <a:pt x="359111" y="133143"/>
                  </a:lnTo>
                  <a:lnTo>
                    <a:pt x="320010" y="157885"/>
                  </a:lnTo>
                  <a:lnTo>
                    <a:pt x="282499" y="185065"/>
                  </a:lnTo>
                  <a:lnTo>
                    <a:pt x="246842" y="214576"/>
                  </a:lnTo>
                  <a:lnTo>
                    <a:pt x="213093" y="246259"/>
                  </a:lnTo>
                  <a:lnTo>
                    <a:pt x="181462" y="280062"/>
                  </a:lnTo>
                  <a:lnTo>
                    <a:pt x="152004" y="315771"/>
                  </a:lnTo>
                  <a:lnTo>
                    <a:pt x="124878" y="353283"/>
                  </a:lnTo>
                  <a:lnTo>
                    <a:pt x="100241" y="392436"/>
                  </a:lnTo>
                  <a:lnTo>
                    <a:pt x="78095" y="433073"/>
                  </a:lnTo>
                  <a:lnTo>
                    <a:pt x="58544" y="475035"/>
                  </a:lnTo>
                  <a:lnTo>
                    <a:pt x="41749" y="518162"/>
                  </a:lnTo>
                  <a:lnTo>
                    <a:pt x="27656" y="562243"/>
                  </a:lnTo>
                  <a:lnTo>
                    <a:pt x="16424" y="607172"/>
                  </a:lnTo>
                  <a:lnTo>
                    <a:pt x="8106" y="652683"/>
                  </a:lnTo>
                  <a:lnTo>
                    <a:pt x="2649" y="698671"/>
                  </a:lnTo>
                  <a:lnTo>
                    <a:pt x="158" y="744871"/>
                  </a:lnTo>
                  <a:lnTo>
                    <a:pt x="0" y="768025"/>
                  </a:lnTo>
                  <a:lnTo>
                    <a:pt x="529" y="791178"/>
                  </a:lnTo>
                  <a:lnTo>
                    <a:pt x="728977" y="761402"/>
                  </a:lnTo>
                  <a:lnTo>
                    <a:pt x="1447994" y="640868"/>
                  </a:lnTo>
                  <a:close/>
                </a:path>
                <a:path w="1448435" h="791210">
                  <a:moveTo>
                    <a:pt x="653690" y="36292"/>
                  </a:moveTo>
                  <a:lnTo>
                    <a:pt x="649928" y="0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30113" y="2000549"/>
            <a:ext cx="11747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3%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914" y="1269400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48%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2964" y="2119375"/>
            <a:ext cx="822325" cy="734060"/>
            <a:chOff x="1612964" y="2119375"/>
            <a:chExt cx="822325" cy="734060"/>
          </a:xfrm>
        </p:grpSpPr>
        <p:sp>
          <p:nvSpPr>
            <p:cNvPr id="11" name="object 11"/>
            <p:cNvSpPr/>
            <p:nvPr/>
          </p:nvSpPr>
          <p:spPr>
            <a:xfrm>
              <a:off x="1615187" y="2121597"/>
              <a:ext cx="817880" cy="729615"/>
            </a:xfrm>
            <a:custGeom>
              <a:avLst/>
              <a:gdLst/>
              <a:ahLst/>
              <a:cxnLst/>
              <a:rect l="l" t="t" r="r" b="b"/>
              <a:pathLst>
                <a:path w="817880" h="729614">
                  <a:moveTo>
                    <a:pt x="728447" y="0"/>
                  </a:moveTo>
                  <a:lnTo>
                    <a:pt x="0" y="29775"/>
                  </a:lnTo>
                  <a:lnTo>
                    <a:pt x="1377" y="53352"/>
                  </a:lnTo>
                  <a:lnTo>
                    <a:pt x="3496" y="76876"/>
                  </a:lnTo>
                  <a:lnTo>
                    <a:pt x="9960" y="123659"/>
                  </a:lnTo>
                  <a:lnTo>
                    <a:pt x="19497" y="169912"/>
                  </a:lnTo>
                  <a:lnTo>
                    <a:pt x="32001" y="215477"/>
                  </a:lnTo>
                  <a:lnTo>
                    <a:pt x="47418" y="260140"/>
                  </a:lnTo>
                  <a:lnTo>
                    <a:pt x="65697" y="303692"/>
                  </a:lnTo>
                  <a:lnTo>
                    <a:pt x="86731" y="345971"/>
                  </a:lnTo>
                  <a:lnTo>
                    <a:pt x="110467" y="386767"/>
                  </a:lnTo>
                  <a:lnTo>
                    <a:pt x="136852" y="425974"/>
                  </a:lnTo>
                  <a:lnTo>
                    <a:pt x="165674" y="463432"/>
                  </a:lnTo>
                  <a:lnTo>
                    <a:pt x="196827" y="498877"/>
                  </a:lnTo>
                  <a:lnTo>
                    <a:pt x="230259" y="532255"/>
                  </a:lnTo>
                  <a:lnTo>
                    <a:pt x="265809" y="563409"/>
                  </a:lnTo>
                  <a:lnTo>
                    <a:pt x="303215" y="592178"/>
                  </a:lnTo>
                  <a:lnTo>
                    <a:pt x="342474" y="618457"/>
                  </a:lnTo>
                  <a:lnTo>
                    <a:pt x="383323" y="642193"/>
                  </a:lnTo>
                  <a:lnTo>
                    <a:pt x="425656" y="663173"/>
                  </a:lnTo>
                  <a:lnTo>
                    <a:pt x="469207" y="681399"/>
                  </a:lnTo>
                  <a:lnTo>
                    <a:pt x="513924" y="696764"/>
                  </a:lnTo>
                  <a:lnTo>
                    <a:pt x="559488" y="709162"/>
                  </a:lnTo>
                  <a:lnTo>
                    <a:pt x="605741" y="718645"/>
                  </a:lnTo>
                  <a:lnTo>
                    <a:pt x="652524" y="725056"/>
                  </a:lnTo>
                  <a:lnTo>
                    <a:pt x="699678" y="728447"/>
                  </a:lnTo>
                  <a:lnTo>
                    <a:pt x="723255" y="729030"/>
                  </a:lnTo>
                  <a:lnTo>
                    <a:pt x="746885" y="728818"/>
                  </a:lnTo>
                  <a:lnTo>
                    <a:pt x="770515" y="727811"/>
                  </a:lnTo>
                  <a:lnTo>
                    <a:pt x="794039" y="726063"/>
                  </a:lnTo>
                  <a:lnTo>
                    <a:pt x="817510" y="723573"/>
                  </a:lnTo>
                  <a:lnTo>
                    <a:pt x="728447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5187" y="2121597"/>
              <a:ext cx="817880" cy="729615"/>
            </a:xfrm>
            <a:custGeom>
              <a:avLst/>
              <a:gdLst/>
              <a:ahLst/>
              <a:cxnLst/>
              <a:rect l="l" t="t" r="r" b="b"/>
              <a:pathLst>
                <a:path w="817880" h="729614">
                  <a:moveTo>
                    <a:pt x="0" y="29775"/>
                  </a:moveTo>
                  <a:lnTo>
                    <a:pt x="3496" y="76876"/>
                  </a:lnTo>
                  <a:lnTo>
                    <a:pt x="9960" y="123659"/>
                  </a:lnTo>
                  <a:lnTo>
                    <a:pt x="19497" y="169912"/>
                  </a:lnTo>
                  <a:lnTo>
                    <a:pt x="32001" y="215477"/>
                  </a:lnTo>
                  <a:lnTo>
                    <a:pt x="47418" y="260140"/>
                  </a:lnTo>
                  <a:lnTo>
                    <a:pt x="65697" y="303692"/>
                  </a:lnTo>
                  <a:lnTo>
                    <a:pt x="86731" y="345971"/>
                  </a:lnTo>
                  <a:lnTo>
                    <a:pt x="110467" y="386767"/>
                  </a:lnTo>
                  <a:lnTo>
                    <a:pt x="136852" y="425974"/>
                  </a:lnTo>
                  <a:lnTo>
                    <a:pt x="165674" y="463432"/>
                  </a:lnTo>
                  <a:lnTo>
                    <a:pt x="196827" y="498877"/>
                  </a:lnTo>
                  <a:lnTo>
                    <a:pt x="230259" y="532255"/>
                  </a:lnTo>
                  <a:lnTo>
                    <a:pt x="265809" y="563409"/>
                  </a:lnTo>
                  <a:lnTo>
                    <a:pt x="303215" y="592178"/>
                  </a:lnTo>
                  <a:lnTo>
                    <a:pt x="342474" y="618457"/>
                  </a:lnTo>
                  <a:lnTo>
                    <a:pt x="383323" y="642193"/>
                  </a:lnTo>
                  <a:lnTo>
                    <a:pt x="425656" y="663173"/>
                  </a:lnTo>
                  <a:lnTo>
                    <a:pt x="469207" y="681399"/>
                  </a:lnTo>
                  <a:lnTo>
                    <a:pt x="513924" y="696764"/>
                  </a:lnTo>
                  <a:lnTo>
                    <a:pt x="559488" y="709162"/>
                  </a:lnTo>
                  <a:lnTo>
                    <a:pt x="605741" y="718645"/>
                  </a:lnTo>
                  <a:lnTo>
                    <a:pt x="652524" y="725056"/>
                  </a:lnTo>
                  <a:lnTo>
                    <a:pt x="699678" y="728447"/>
                  </a:lnTo>
                  <a:lnTo>
                    <a:pt x="723255" y="729030"/>
                  </a:lnTo>
                  <a:lnTo>
                    <a:pt x="746885" y="728818"/>
                  </a:lnTo>
                  <a:lnTo>
                    <a:pt x="770515" y="727811"/>
                  </a:lnTo>
                  <a:lnTo>
                    <a:pt x="794039" y="726063"/>
                  </a:lnTo>
                  <a:lnTo>
                    <a:pt x="817510" y="723573"/>
                  </a:lnTo>
                  <a:lnTo>
                    <a:pt x="728447" y="0"/>
                  </a:lnTo>
                  <a:lnTo>
                    <a:pt x="0" y="29775"/>
                  </a:lnTo>
                  <a:close/>
                </a:path>
                <a:path w="817880" h="729614">
                  <a:moveTo>
                    <a:pt x="256697" y="555832"/>
                  </a:moveTo>
                  <a:lnTo>
                    <a:pt x="233120" y="583648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84821" y="2678505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26%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41412" y="2119375"/>
            <a:ext cx="588645" cy="728345"/>
            <a:chOff x="2341412" y="2119375"/>
            <a:chExt cx="588645" cy="728345"/>
          </a:xfrm>
        </p:grpSpPr>
        <p:sp>
          <p:nvSpPr>
            <p:cNvPr id="15" name="object 15"/>
            <p:cNvSpPr/>
            <p:nvPr/>
          </p:nvSpPr>
          <p:spPr>
            <a:xfrm>
              <a:off x="2343635" y="2121597"/>
              <a:ext cx="584200" cy="723900"/>
            </a:xfrm>
            <a:custGeom>
              <a:avLst/>
              <a:gdLst/>
              <a:ahLst/>
              <a:cxnLst/>
              <a:rect l="l" t="t" r="r" b="b"/>
              <a:pathLst>
                <a:path w="584200" h="723900">
                  <a:moveTo>
                    <a:pt x="0" y="0"/>
                  </a:moveTo>
                  <a:lnTo>
                    <a:pt x="89062" y="723573"/>
                  </a:lnTo>
                  <a:lnTo>
                    <a:pt x="113328" y="720182"/>
                  </a:lnTo>
                  <a:lnTo>
                    <a:pt x="137434" y="715943"/>
                  </a:lnTo>
                  <a:lnTo>
                    <a:pt x="185171" y="705135"/>
                  </a:lnTo>
                  <a:lnTo>
                    <a:pt x="232060" y="691095"/>
                  </a:lnTo>
                  <a:lnTo>
                    <a:pt x="277942" y="673982"/>
                  </a:lnTo>
                  <a:lnTo>
                    <a:pt x="322500" y="653796"/>
                  </a:lnTo>
                  <a:lnTo>
                    <a:pt x="365680" y="630696"/>
                  </a:lnTo>
                  <a:lnTo>
                    <a:pt x="407165" y="604734"/>
                  </a:lnTo>
                  <a:lnTo>
                    <a:pt x="446796" y="576071"/>
                  </a:lnTo>
                  <a:lnTo>
                    <a:pt x="484466" y="544759"/>
                  </a:lnTo>
                  <a:lnTo>
                    <a:pt x="519910" y="511063"/>
                  </a:lnTo>
                  <a:lnTo>
                    <a:pt x="553024" y="474982"/>
                  </a:lnTo>
                  <a:lnTo>
                    <a:pt x="583648" y="436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3635" y="2121597"/>
              <a:ext cx="584200" cy="723900"/>
            </a:xfrm>
            <a:custGeom>
              <a:avLst/>
              <a:gdLst/>
              <a:ahLst/>
              <a:cxnLst/>
              <a:rect l="l" t="t" r="r" b="b"/>
              <a:pathLst>
                <a:path w="584200" h="723900">
                  <a:moveTo>
                    <a:pt x="89062" y="723573"/>
                  </a:moveTo>
                  <a:lnTo>
                    <a:pt x="137434" y="715943"/>
                  </a:lnTo>
                  <a:lnTo>
                    <a:pt x="185171" y="705135"/>
                  </a:lnTo>
                  <a:lnTo>
                    <a:pt x="232060" y="691095"/>
                  </a:lnTo>
                  <a:lnTo>
                    <a:pt x="277942" y="673982"/>
                  </a:lnTo>
                  <a:lnTo>
                    <a:pt x="322500" y="653796"/>
                  </a:lnTo>
                  <a:lnTo>
                    <a:pt x="365680" y="630696"/>
                  </a:lnTo>
                  <a:lnTo>
                    <a:pt x="407165" y="604734"/>
                  </a:lnTo>
                  <a:lnTo>
                    <a:pt x="446796" y="576071"/>
                  </a:lnTo>
                  <a:lnTo>
                    <a:pt x="484466" y="544759"/>
                  </a:lnTo>
                  <a:lnTo>
                    <a:pt x="519910" y="511063"/>
                  </a:lnTo>
                  <a:lnTo>
                    <a:pt x="553024" y="474982"/>
                  </a:lnTo>
                  <a:lnTo>
                    <a:pt x="583648" y="436835"/>
                  </a:lnTo>
                  <a:lnTo>
                    <a:pt x="0" y="0"/>
                  </a:lnTo>
                  <a:lnTo>
                    <a:pt x="89062" y="723573"/>
                  </a:lnTo>
                  <a:close/>
                </a:path>
                <a:path w="584200" h="723900">
                  <a:moveTo>
                    <a:pt x="365680" y="630696"/>
                  </a:moveTo>
                  <a:lnTo>
                    <a:pt x="383959" y="662220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33173" y="2760839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13%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1648" y="2119610"/>
            <a:ext cx="733425" cy="441325"/>
            <a:chOff x="2341648" y="2119610"/>
            <a:chExt cx="733425" cy="441325"/>
          </a:xfrm>
        </p:grpSpPr>
        <p:sp>
          <p:nvSpPr>
            <p:cNvPr id="19" name="object 19"/>
            <p:cNvSpPr/>
            <p:nvPr/>
          </p:nvSpPr>
          <p:spPr>
            <a:xfrm>
              <a:off x="2343634" y="2121597"/>
              <a:ext cx="729615" cy="436880"/>
            </a:xfrm>
            <a:custGeom>
              <a:avLst/>
              <a:gdLst/>
              <a:ahLst/>
              <a:cxnLst/>
              <a:rect l="l" t="t" r="r" b="b"/>
              <a:pathLst>
                <a:path w="729614" h="436880">
                  <a:moveTo>
                    <a:pt x="729030" y="0"/>
                  </a:moveTo>
                  <a:lnTo>
                    <a:pt x="0" y="0"/>
                  </a:lnTo>
                  <a:lnTo>
                    <a:pt x="583648" y="436835"/>
                  </a:lnTo>
                  <a:lnTo>
                    <a:pt x="611834" y="396357"/>
                  </a:lnTo>
                  <a:lnTo>
                    <a:pt x="637265" y="354130"/>
                  </a:lnTo>
                  <a:lnTo>
                    <a:pt x="659730" y="310261"/>
                  </a:lnTo>
                  <a:lnTo>
                    <a:pt x="679174" y="264962"/>
                  </a:lnTo>
                  <a:lnTo>
                    <a:pt x="695545" y="218444"/>
                  </a:lnTo>
                  <a:lnTo>
                    <a:pt x="708685" y="170972"/>
                  </a:lnTo>
                  <a:lnTo>
                    <a:pt x="718645" y="122653"/>
                  </a:lnTo>
                  <a:lnTo>
                    <a:pt x="725268" y="73803"/>
                  </a:lnTo>
                  <a:lnTo>
                    <a:pt x="728606" y="24636"/>
                  </a:lnTo>
                  <a:lnTo>
                    <a:pt x="72903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3634" y="2121597"/>
              <a:ext cx="729615" cy="436880"/>
            </a:xfrm>
            <a:custGeom>
              <a:avLst/>
              <a:gdLst/>
              <a:ahLst/>
              <a:cxnLst/>
              <a:rect l="l" t="t" r="r" b="b"/>
              <a:pathLst>
                <a:path w="729614" h="436880">
                  <a:moveTo>
                    <a:pt x="583648" y="436835"/>
                  </a:moveTo>
                  <a:lnTo>
                    <a:pt x="611834" y="396357"/>
                  </a:lnTo>
                  <a:lnTo>
                    <a:pt x="637265" y="354130"/>
                  </a:lnTo>
                  <a:lnTo>
                    <a:pt x="659730" y="310261"/>
                  </a:lnTo>
                  <a:lnTo>
                    <a:pt x="679174" y="264962"/>
                  </a:lnTo>
                  <a:lnTo>
                    <a:pt x="695545" y="218444"/>
                  </a:lnTo>
                  <a:lnTo>
                    <a:pt x="708685" y="170972"/>
                  </a:lnTo>
                  <a:lnTo>
                    <a:pt x="718645" y="122653"/>
                  </a:lnTo>
                  <a:lnTo>
                    <a:pt x="725268" y="73803"/>
                  </a:lnTo>
                  <a:lnTo>
                    <a:pt x="728606" y="24636"/>
                  </a:lnTo>
                  <a:lnTo>
                    <a:pt x="729030" y="0"/>
                  </a:lnTo>
                  <a:lnTo>
                    <a:pt x="0" y="0"/>
                  </a:lnTo>
                  <a:lnTo>
                    <a:pt x="583648" y="436835"/>
                  </a:lnTo>
                  <a:close/>
                </a:path>
                <a:path w="729614" h="436880">
                  <a:moveTo>
                    <a:pt x="691731" y="230206"/>
                  </a:moveTo>
                  <a:lnTo>
                    <a:pt x="726328" y="241703"/>
                  </a:lnTo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91860" y="2320242"/>
            <a:ext cx="15303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"/>
                <a:cs typeface="Arial"/>
              </a:rPr>
              <a:t>10%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3625" y="920779"/>
            <a:ext cx="7404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latin typeface="Arial"/>
                <a:cs typeface="Arial"/>
              </a:rPr>
              <a:t>Black</a:t>
            </a:r>
            <a:r>
              <a:rPr sz="550" b="1" spc="60" dirty="0">
                <a:latin typeface="Arial"/>
                <a:cs typeface="Arial"/>
              </a:rPr>
              <a:t> </a:t>
            </a:r>
            <a:r>
              <a:rPr sz="550" b="1" dirty="0">
                <a:latin typeface="Arial"/>
                <a:cs typeface="Arial"/>
              </a:rPr>
              <a:t>Youth,</a:t>
            </a:r>
            <a:r>
              <a:rPr sz="550" b="1" spc="65" dirty="0">
                <a:latin typeface="Arial"/>
                <a:cs typeface="Arial"/>
              </a:rPr>
              <a:t> </a:t>
            </a:r>
            <a:r>
              <a:rPr sz="550" b="1" spc="-10" dirty="0">
                <a:latin typeface="Arial"/>
                <a:cs typeface="Arial"/>
              </a:rPr>
              <a:t>n=2308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20812" y="1704021"/>
            <a:ext cx="36195" cy="244475"/>
            <a:chOff x="3520812" y="1704021"/>
            <a:chExt cx="36195" cy="244475"/>
          </a:xfrm>
        </p:grpSpPr>
        <p:sp>
          <p:nvSpPr>
            <p:cNvPr id="24" name="object 24"/>
            <p:cNvSpPr/>
            <p:nvPr/>
          </p:nvSpPr>
          <p:spPr>
            <a:xfrm>
              <a:off x="3522799" y="1706008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2799" y="1706008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2799" y="1759413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2799" y="1759413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2799" y="1812819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22799" y="1812819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2799" y="1866225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2799" y="1866225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2799" y="1919630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32054" y="0"/>
                  </a:moveTo>
                  <a:lnTo>
                    <a:pt x="0" y="0"/>
                  </a:lnTo>
                  <a:lnTo>
                    <a:pt x="0" y="26702"/>
                  </a:lnTo>
                  <a:lnTo>
                    <a:pt x="32054" y="26702"/>
                  </a:lnTo>
                  <a:lnTo>
                    <a:pt x="32054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22799" y="1919630"/>
              <a:ext cx="32384" cy="27305"/>
            </a:xfrm>
            <a:custGeom>
              <a:avLst/>
              <a:gdLst/>
              <a:ahLst/>
              <a:cxnLst/>
              <a:rect l="l" t="t" r="r" b="b"/>
              <a:pathLst>
                <a:path w="32385" h="27305">
                  <a:moveTo>
                    <a:pt x="0" y="0"/>
                  </a:moveTo>
                  <a:lnTo>
                    <a:pt x="32054" y="0"/>
                  </a:lnTo>
                  <a:lnTo>
                    <a:pt x="32054" y="26702"/>
                  </a:lnTo>
                  <a:lnTo>
                    <a:pt x="0" y="26702"/>
                  </a:lnTo>
                  <a:lnTo>
                    <a:pt x="0" y="0"/>
                  </a:lnTo>
                  <a:close/>
                </a:path>
              </a:pathLst>
            </a:custGeom>
            <a:ln w="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82745" y="1665953"/>
            <a:ext cx="476250" cy="320675"/>
          </a:xfrm>
          <a:prstGeom prst="rect">
            <a:avLst/>
          </a:prstGeom>
          <a:ln w="397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1760" marR="188595">
              <a:lnSpc>
                <a:spcPct val="116799"/>
              </a:lnSpc>
              <a:spcBef>
                <a:spcPts val="180"/>
              </a:spcBef>
            </a:pPr>
            <a:r>
              <a:rPr sz="300" dirty="0">
                <a:latin typeface="Arial"/>
                <a:cs typeface="Arial"/>
              </a:rPr>
              <a:t>Bio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Dad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Bio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Mom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Both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25" dirty="0">
                <a:latin typeface="Arial"/>
                <a:cs typeface="Arial"/>
              </a:rPr>
              <a:t>Bio</a:t>
            </a:r>
            <a:endParaRPr sz="300">
              <a:latin typeface="Arial"/>
              <a:cs typeface="Arial"/>
            </a:endParaRPr>
          </a:p>
          <a:p>
            <a:pPr marL="111760" marR="12065">
              <a:lnSpc>
                <a:spcPct val="116799"/>
              </a:lnSpc>
            </a:pPr>
            <a:r>
              <a:rPr sz="300" dirty="0">
                <a:latin typeface="Arial"/>
                <a:cs typeface="Arial"/>
              </a:rPr>
              <a:t>One</a:t>
            </a:r>
            <a:r>
              <a:rPr sz="300" spc="95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Bio/One</a:t>
            </a:r>
            <a:r>
              <a:rPr sz="300" spc="95" dirty="0">
                <a:latin typeface="Arial"/>
                <a:cs typeface="Arial"/>
              </a:rPr>
              <a:t> </a:t>
            </a:r>
            <a:r>
              <a:rPr sz="300" spc="-20" dirty="0">
                <a:latin typeface="Arial"/>
                <a:cs typeface="Arial"/>
              </a:rPr>
              <a:t>Step</a:t>
            </a:r>
            <a:r>
              <a:rPr sz="300" spc="500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Other</a:t>
            </a:r>
            <a:r>
              <a:rPr sz="300" spc="85" dirty="0">
                <a:latin typeface="Arial"/>
                <a:cs typeface="Arial"/>
              </a:rPr>
              <a:t> </a:t>
            </a:r>
            <a:r>
              <a:rPr sz="300" spc="-10" dirty="0">
                <a:latin typeface="Arial"/>
                <a:cs typeface="Arial"/>
              </a:rPr>
              <a:t>Family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36" name="object 36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54</a:t>
            </a:fld>
            <a:endParaRPr spc="35" dirty="0"/>
          </a:p>
        </p:txBody>
      </p:sp>
      <p:sp>
        <p:nvSpPr>
          <p:cNvPr id="39" name="object 39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Scholastic</a:t>
            </a:r>
            <a:r>
              <a:rPr spc="100" dirty="0"/>
              <a:t> </a:t>
            </a:r>
            <a:r>
              <a:rPr spc="-20" dirty="0"/>
              <a:t>Performance</a:t>
            </a:r>
            <a:r>
              <a:rPr spc="100" dirty="0"/>
              <a:t> </a:t>
            </a:r>
            <a:r>
              <a:rPr dirty="0"/>
              <a:t>Bar</a:t>
            </a:r>
            <a:r>
              <a:rPr spc="105" dirty="0"/>
              <a:t> </a:t>
            </a:r>
            <a:r>
              <a:rPr spc="-10" dirty="0"/>
              <a:t>Graph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3502" y="723441"/>
            <a:ext cx="2891790" cy="1983105"/>
            <a:chOff x="1493502" y="723441"/>
            <a:chExt cx="2891790" cy="1983105"/>
          </a:xfrm>
        </p:grpSpPr>
        <p:sp>
          <p:nvSpPr>
            <p:cNvPr id="4" name="object 4"/>
            <p:cNvSpPr/>
            <p:nvPr/>
          </p:nvSpPr>
          <p:spPr>
            <a:xfrm>
              <a:off x="1496042" y="725981"/>
              <a:ext cx="2886710" cy="1978025"/>
            </a:xfrm>
            <a:custGeom>
              <a:avLst/>
              <a:gdLst/>
              <a:ahLst/>
              <a:cxnLst/>
              <a:rect l="l" t="t" r="r" b="b"/>
              <a:pathLst>
                <a:path w="2886710" h="1978025">
                  <a:moveTo>
                    <a:pt x="2886586" y="0"/>
                  </a:moveTo>
                  <a:lnTo>
                    <a:pt x="0" y="0"/>
                  </a:lnTo>
                  <a:lnTo>
                    <a:pt x="0" y="1977725"/>
                  </a:lnTo>
                  <a:lnTo>
                    <a:pt x="2886586" y="1977725"/>
                  </a:lnTo>
                  <a:lnTo>
                    <a:pt x="288658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6042" y="940195"/>
              <a:ext cx="2886710" cy="1435100"/>
            </a:xfrm>
            <a:custGeom>
              <a:avLst/>
              <a:gdLst/>
              <a:ahLst/>
              <a:cxnLst/>
              <a:rect l="l" t="t" r="r" b="b"/>
              <a:pathLst>
                <a:path w="2886710" h="1435100">
                  <a:moveTo>
                    <a:pt x="0" y="1434519"/>
                  </a:moveTo>
                  <a:lnTo>
                    <a:pt x="137454" y="1434519"/>
                  </a:lnTo>
                </a:path>
                <a:path w="2886710" h="1435100">
                  <a:moveTo>
                    <a:pt x="687272" y="1434519"/>
                  </a:moveTo>
                  <a:lnTo>
                    <a:pt x="824726" y="1434519"/>
                  </a:lnTo>
                </a:path>
                <a:path w="2886710" h="1435100">
                  <a:moveTo>
                    <a:pt x="1374544" y="1434519"/>
                  </a:moveTo>
                  <a:lnTo>
                    <a:pt x="1511999" y="1434519"/>
                  </a:lnTo>
                </a:path>
                <a:path w="2886710" h="1435100">
                  <a:moveTo>
                    <a:pt x="2061817" y="1434519"/>
                  </a:moveTo>
                  <a:lnTo>
                    <a:pt x="2886586" y="1434519"/>
                  </a:lnTo>
                </a:path>
                <a:path w="2886710" h="1435100">
                  <a:moveTo>
                    <a:pt x="0" y="956332"/>
                  </a:moveTo>
                  <a:lnTo>
                    <a:pt x="137454" y="956332"/>
                  </a:lnTo>
                </a:path>
                <a:path w="2886710" h="1435100">
                  <a:moveTo>
                    <a:pt x="687272" y="956332"/>
                  </a:moveTo>
                  <a:lnTo>
                    <a:pt x="824726" y="956332"/>
                  </a:lnTo>
                </a:path>
                <a:path w="2886710" h="1435100">
                  <a:moveTo>
                    <a:pt x="1374544" y="956332"/>
                  </a:moveTo>
                  <a:lnTo>
                    <a:pt x="1511999" y="956332"/>
                  </a:lnTo>
                </a:path>
                <a:path w="2886710" h="1435100">
                  <a:moveTo>
                    <a:pt x="2061817" y="956332"/>
                  </a:moveTo>
                  <a:lnTo>
                    <a:pt x="2886586" y="956332"/>
                  </a:lnTo>
                </a:path>
                <a:path w="2886710" h="1435100">
                  <a:moveTo>
                    <a:pt x="0" y="478187"/>
                  </a:moveTo>
                  <a:lnTo>
                    <a:pt x="137454" y="478187"/>
                  </a:lnTo>
                </a:path>
                <a:path w="2886710" h="1435100">
                  <a:moveTo>
                    <a:pt x="687272" y="478187"/>
                  </a:moveTo>
                  <a:lnTo>
                    <a:pt x="824726" y="478187"/>
                  </a:lnTo>
                </a:path>
                <a:path w="2886710" h="1435100">
                  <a:moveTo>
                    <a:pt x="1374544" y="478187"/>
                  </a:moveTo>
                  <a:lnTo>
                    <a:pt x="2886586" y="478187"/>
                  </a:lnTo>
                </a:path>
                <a:path w="2886710" h="1435100">
                  <a:moveTo>
                    <a:pt x="0" y="0"/>
                  </a:moveTo>
                  <a:lnTo>
                    <a:pt x="137454" y="0"/>
                  </a:lnTo>
                </a:path>
                <a:path w="2886710" h="1435100">
                  <a:moveTo>
                    <a:pt x="687272" y="0"/>
                  </a:moveTo>
                  <a:lnTo>
                    <a:pt x="824726" y="0"/>
                  </a:lnTo>
                </a:path>
                <a:path w="2886710" h="1435100">
                  <a:moveTo>
                    <a:pt x="1374544" y="0"/>
                  </a:moveTo>
                  <a:lnTo>
                    <a:pt x="28865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042" y="2612675"/>
              <a:ext cx="2886710" cy="2540"/>
            </a:xfrm>
            <a:custGeom>
              <a:avLst/>
              <a:gdLst/>
              <a:ahLst/>
              <a:cxnLst/>
              <a:rect l="l" t="t" r="r" b="b"/>
              <a:pathLst>
                <a:path w="2886710" h="2539">
                  <a:moveTo>
                    <a:pt x="0" y="0"/>
                  </a:moveTo>
                  <a:lnTo>
                    <a:pt x="824726" y="0"/>
                  </a:lnTo>
                </a:path>
                <a:path w="2886710" h="2539">
                  <a:moveTo>
                    <a:pt x="1374544" y="0"/>
                  </a:moveTo>
                  <a:lnTo>
                    <a:pt x="1511999" y="0"/>
                  </a:lnTo>
                </a:path>
                <a:path w="2886710" h="2539">
                  <a:moveTo>
                    <a:pt x="2061817" y="0"/>
                  </a:moveTo>
                  <a:lnTo>
                    <a:pt x="2199314" y="0"/>
                  </a:lnTo>
                </a:path>
                <a:path w="2886710" h="2539">
                  <a:moveTo>
                    <a:pt x="2749132" y="0"/>
                  </a:moveTo>
                  <a:lnTo>
                    <a:pt x="2886586" y="0"/>
                  </a:lnTo>
                </a:path>
                <a:path w="2886710" h="2539">
                  <a:moveTo>
                    <a:pt x="0" y="2267"/>
                  </a:moveTo>
                  <a:lnTo>
                    <a:pt x="2886586" y="22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6042" y="725981"/>
              <a:ext cx="2886710" cy="1978025"/>
            </a:xfrm>
            <a:custGeom>
              <a:avLst/>
              <a:gdLst/>
              <a:ahLst/>
              <a:cxnLst/>
              <a:rect l="l" t="t" r="r" b="b"/>
              <a:pathLst>
                <a:path w="2886710" h="1978025">
                  <a:moveTo>
                    <a:pt x="0" y="1409639"/>
                  </a:moveTo>
                  <a:lnTo>
                    <a:pt x="137454" y="1409639"/>
                  </a:lnTo>
                </a:path>
                <a:path w="2886710" h="1978025">
                  <a:moveTo>
                    <a:pt x="687272" y="1409639"/>
                  </a:moveTo>
                  <a:lnTo>
                    <a:pt x="824726" y="1409639"/>
                  </a:lnTo>
                </a:path>
                <a:path w="2886710" h="1978025">
                  <a:moveTo>
                    <a:pt x="1374544" y="1409639"/>
                  </a:moveTo>
                  <a:lnTo>
                    <a:pt x="1511999" y="1409639"/>
                  </a:lnTo>
                </a:path>
                <a:path w="2886710" h="1978025">
                  <a:moveTo>
                    <a:pt x="2061817" y="1409639"/>
                  </a:moveTo>
                  <a:lnTo>
                    <a:pt x="2886586" y="1409639"/>
                  </a:lnTo>
                </a:path>
                <a:path w="2886710" h="1978025">
                  <a:moveTo>
                    <a:pt x="0" y="931494"/>
                  </a:moveTo>
                  <a:lnTo>
                    <a:pt x="137454" y="931494"/>
                  </a:lnTo>
                </a:path>
                <a:path w="2886710" h="1978025">
                  <a:moveTo>
                    <a:pt x="687272" y="931494"/>
                  </a:moveTo>
                  <a:lnTo>
                    <a:pt x="824726" y="931494"/>
                  </a:lnTo>
                </a:path>
                <a:path w="2886710" h="1978025">
                  <a:moveTo>
                    <a:pt x="1374544" y="931494"/>
                  </a:moveTo>
                  <a:lnTo>
                    <a:pt x="1511999" y="931494"/>
                  </a:lnTo>
                </a:path>
                <a:path w="2886710" h="1978025">
                  <a:moveTo>
                    <a:pt x="2061817" y="931494"/>
                  </a:moveTo>
                  <a:lnTo>
                    <a:pt x="2886586" y="931494"/>
                  </a:lnTo>
                </a:path>
                <a:path w="2886710" h="1978025">
                  <a:moveTo>
                    <a:pt x="0" y="453307"/>
                  </a:moveTo>
                  <a:lnTo>
                    <a:pt x="137454" y="453307"/>
                  </a:lnTo>
                </a:path>
                <a:path w="2886710" h="1978025">
                  <a:moveTo>
                    <a:pt x="687272" y="453307"/>
                  </a:moveTo>
                  <a:lnTo>
                    <a:pt x="824726" y="453307"/>
                  </a:lnTo>
                </a:path>
                <a:path w="2886710" h="1978025">
                  <a:moveTo>
                    <a:pt x="1374544" y="453307"/>
                  </a:moveTo>
                  <a:lnTo>
                    <a:pt x="2886586" y="453307"/>
                  </a:lnTo>
                </a:path>
                <a:path w="2886710" h="1978025">
                  <a:moveTo>
                    <a:pt x="412363" y="1887826"/>
                  </a:moveTo>
                  <a:lnTo>
                    <a:pt x="412363" y="1977725"/>
                  </a:lnTo>
                </a:path>
                <a:path w="2886710" h="1978025">
                  <a:moveTo>
                    <a:pt x="412363" y="0"/>
                  </a:moveTo>
                  <a:lnTo>
                    <a:pt x="412363" y="118593"/>
                  </a:lnTo>
                </a:path>
                <a:path w="2886710" h="1978025">
                  <a:moveTo>
                    <a:pt x="1099635" y="1887826"/>
                  </a:moveTo>
                  <a:lnTo>
                    <a:pt x="1099635" y="1977725"/>
                  </a:lnTo>
                </a:path>
                <a:path w="2886710" h="1978025">
                  <a:moveTo>
                    <a:pt x="1099635" y="0"/>
                  </a:moveTo>
                  <a:lnTo>
                    <a:pt x="1099635" y="89898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82993" y="725981"/>
              <a:ext cx="687705" cy="1978025"/>
            </a:xfrm>
            <a:custGeom>
              <a:avLst/>
              <a:gdLst/>
              <a:ahLst/>
              <a:cxnLst/>
              <a:rect l="l" t="t" r="r" b="b"/>
              <a:pathLst>
                <a:path w="687704" h="1978025">
                  <a:moveTo>
                    <a:pt x="0" y="1887826"/>
                  </a:moveTo>
                  <a:lnTo>
                    <a:pt x="0" y="1977725"/>
                  </a:lnTo>
                </a:path>
                <a:path w="687704" h="1978025">
                  <a:moveTo>
                    <a:pt x="0" y="0"/>
                  </a:moveTo>
                  <a:lnTo>
                    <a:pt x="0" y="859736"/>
                  </a:lnTo>
                </a:path>
                <a:path w="687704" h="1978025">
                  <a:moveTo>
                    <a:pt x="687272" y="1887826"/>
                  </a:moveTo>
                  <a:lnTo>
                    <a:pt x="687272" y="1977725"/>
                  </a:lnTo>
                </a:path>
                <a:path w="687704" h="1978025">
                  <a:moveTo>
                    <a:pt x="687272" y="0"/>
                  </a:moveTo>
                  <a:lnTo>
                    <a:pt x="687272" y="1706122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3486" y="815885"/>
              <a:ext cx="1924685" cy="1798320"/>
            </a:xfrm>
            <a:custGeom>
              <a:avLst/>
              <a:gdLst/>
              <a:ahLst/>
              <a:cxnLst/>
              <a:rect l="l" t="t" r="r" b="b"/>
              <a:pathLst>
                <a:path w="1924685" h="1798320">
                  <a:moveTo>
                    <a:pt x="549821" y="28689"/>
                  </a:moveTo>
                  <a:lnTo>
                    <a:pt x="0" y="28689"/>
                  </a:lnTo>
                  <a:lnTo>
                    <a:pt x="0" y="1797926"/>
                  </a:lnTo>
                  <a:lnTo>
                    <a:pt x="549821" y="1797926"/>
                  </a:lnTo>
                  <a:lnTo>
                    <a:pt x="549821" y="28689"/>
                  </a:lnTo>
                  <a:close/>
                </a:path>
                <a:path w="1924685" h="1798320">
                  <a:moveTo>
                    <a:pt x="1237094" y="0"/>
                  </a:moveTo>
                  <a:lnTo>
                    <a:pt x="687273" y="0"/>
                  </a:lnTo>
                  <a:lnTo>
                    <a:pt x="687273" y="1797926"/>
                  </a:lnTo>
                  <a:lnTo>
                    <a:pt x="1237094" y="1797926"/>
                  </a:lnTo>
                  <a:lnTo>
                    <a:pt x="1237094" y="0"/>
                  </a:lnTo>
                  <a:close/>
                </a:path>
                <a:path w="1924685" h="1798320">
                  <a:moveTo>
                    <a:pt x="1924367" y="769835"/>
                  </a:moveTo>
                  <a:lnTo>
                    <a:pt x="1374546" y="769835"/>
                  </a:lnTo>
                  <a:lnTo>
                    <a:pt x="1374546" y="1797926"/>
                  </a:lnTo>
                  <a:lnTo>
                    <a:pt x="1924367" y="1797926"/>
                  </a:lnTo>
                  <a:lnTo>
                    <a:pt x="1924367" y="7698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75388" y="825771"/>
            <a:ext cx="787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7949" y="797076"/>
            <a:ext cx="1282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solidFill>
                  <a:srgbClr val="FFFFFF"/>
                </a:solidFill>
                <a:latin typeface="Arial"/>
                <a:cs typeface="Arial"/>
              </a:rPr>
              <a:t>37.6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5222" y="1566957"/>
            <a:ext cx="1282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solidFill>
                  <a:srgbClr val="FFFFFF"/>
                </a:solidFill>
                <a:latin typeface="Arial"/>
                <a:cs typeface="Arial"/>
              </a:rPr>
              <a:t>21.5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5356" y="2432104"/>
            <a:ext cx="549910" cy="182245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09"/>
              </a:lnSpc>
            </a:pPr>
            <a:r>
              <a:rPr sz="450" spc="-25" dirty="0">
                <a:solidFill>
                  <a:srgbClr val="FFFFFF"/>
                </a:solidFill>
                <a:latin typeface="Arial"/>
                <a:cs typeface="Arial"/>
              </a:rPr>
              <a:t>3.8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1211" y="2576652"/>
            <a:ext cx="46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0019" y="2098465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0019" y="1620320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019" y="1142133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84428" y="1179289"/>
            <a:ext cx="2486025" cy="1536065"/>
          </a:xfrm>
          <a:custGeom>
            <a:avLst/>
            <a:gdLst/>
            <a:ahLst/>
            <a:cxnLst/>
            <a:rect l="l" t="t" r="r" b="b"/>
            <a:pathLst>
              <a:path w="2486025" h="1536064">
                <a:moveTo>
                  <a:pt x="0" y="1434519"/>
                </a:moveTo>
                <a:lnTo>
                  <a:pt x="11613" y="1434519"/>
                </a:lnTo>
              </a:path>
              <a:path w="2486025" h="1536064">
                <a:moveTo>
                  <a:pt x="0" y="956332"/>
                </a:moveTo>
                <a:lnTo>
                  <a:pt x="11613" y="956332"/>
                </a:lnTo>
              </a:path>
              <a:path w="2486025" h="1536064">
                <a:moveTo>
                  <a:pt x="0" y="478187"/>
                </a:moveTo>
                <a:lnTo>
                  <a:pt x="11613" y="478187"/>
                </a:lnTo>
              </a:path>
              <a:path w="2486025" h="1536064">
                <a:moveTo>
                  <a:pt x="0" y="0"/>
                </a:moveTo>
                <a:lnTo>
                  <a:pt x="11613" y="0"/>
                </a:lnTo>
              </a:path>
              <a:path w="2486025" h="1536064">
                <a:moveTo>
                  <a:pt x="423976" y="1536031"/>
                </a:moveTo>
                <a:lnTo>
                  <a:pt x="423976" y="1524418"/>
                </a:lnTo>
              </a:path>
              <a:path w="2486025" h="1536064">
                <a:moveTo>
                  <a:pt x="1111249" y="1536031"/>
                </a:moveTo>
                <a:lnTo>
                  <a:pt x="1111249" y="1524418"/>
                </a:lnTo>
              </a:path>
              <a:path w="2486025" h="1536064">
                <a:moveTo>
                  <a:pt x="1798564" y="1536031"/>
                </a:moveTo>
                <a:lnTo>
                  <a:pt x="1798564" y="1524418"/>
                </a:lnTo>
              </a:path>
              <a:path w="2486025" h="1536064">
                <a:moveTo>
                  <a:pt x="2485836" y="1536031"/>
                </a:moveTo>
                <a:lnTo>
                  <a:pt x="2485836" y="1524418"/>
                </a:lnTo>
              </a:path>
            </a:pathLst>
          </a:custGeom>
          <a:ln w="453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21277" y="2701137"/>
            <a:ext cx="17208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A's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B's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7532" y="2701137"/>
            <a:ext cx="173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B's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C's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93788" y="2701137"/>
            <a:ext cx="17653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C's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D's</a:t>
            </a:r>
            <a:endParaRPr sz="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3180" y="2701137"/>
            <a:ext cx="17208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D's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F's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5598" y="2746150"/>
            <a:ext cx="16764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-10" dirty="0">
                <a:latin typeface="Arial"/>
                <a:cs typeface="Arial"/>
              </a:rPr>
              <a:t>grades</a:t>
            </a:r>
            <a:endParaRPr sz="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5941" y="1622951"/>
            <a:ext cx="78105" cy="18415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50" spc="-10" dirty="0">
                <a:latin typeface="Arial"/>
                <a:cs typeface="Arial"/>
              </a:rPr>
              <a:t>Percent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26" name="object 26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18518" y="2879613"/>
            <a:ext cx="118745" cy="1339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35" dirty="0">
                <a:solidFill>
                  <a:srgbClr val="ADADE0"/>
                </a:solidFill>
                <a:latin typeface="Palatino Linotype"/>
                <a:cs typeface="Palatino Linotype"/>
              </a:rPr>
              <a:t>55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Scholastic</a:t>
            </a:r>
            <a:r>
              <a:rPr spc="100" dirty="0"/>
              <a:t> </a:t>
            </a:r>
            <a:r>
              <a:rPr spc="-20" dirty="0"/>
              <a:t>Performance</a:t>
            </a:r>
            <a:r>
              <a:rPr spc="100" dirty="0"/>
              <a:t> </a:t>
            </a:r>
            <a:r>
              <a:rPr dirty="0"/>
              <a:t>Bar</a:t>
            </a:r>
            <a:r>
              <a:rPr spc="105" dirty="0"/>
              <a:t> </a:t>
            </a:r>
            <a:r>
              <a:rPr spc="-10" dirty="0"/>
              <a:t>Graph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3502" y="723441"/>
            <a:ext cx="2576830" cy="1983105"/>
            <a:chOff x="1493502" y="723441"/>
            <a:chExt cx="2576830" cy="1983105"/>
          </a:xfrm>
        </p:grpSpPr>
        <p:sp>
          <p:nvSpPr>
            <p:cNvPr id="4" name="object 4"/>
            <p:cNvSpPr/>
            <p:nvPr/>
          </p:nvSpPr>
          <p:spPr>
            <a:xfrm>
              <a:off x="1496042" y="725981"/>
              <a:ext cx="2571750" cy="1978025"/>
            </a:xfrm>
            <a:custGeom>
              <a:avLst/>
              <a:gdLst/>
              <a:ahLst/>
              <a:cxnLst/>
              <a:rect l="l" t="t" r="r" b="b"/>
              <a:pathLst>
                <a:path w="2571750" h="1978025">
                  <a:moveTo>
                    <a:pt x="2571200" y="0"/>
                  </a:moveTo>
                  <a:lnTo>
                    <a:pt x="0" y="0"/>
                  </a:lnTo>
                  <a:lnTo>
                    <a:pt x="0" y="1977725"/>
                  </a:lnTo>
                  <a:lnTo>
                    <a:pt x="2571200" y="1977725"/>
                  </a:lnTo>
                  <a:lnTo>
                    <a:pt x="25712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6042" y="2414938"/>
              <a:ext cx="1316355" cy="0"/>
            </a:xfrm>
            <a:custGeom>
              <a:avLst/>
              <a:gdLst/>
              <a:ahLst/>
              <a:cxnLst/>
              <a:rect l="l" t="t" r="r" b="b"/>
              <a:pathLst>
                <a:path w="1316355">
                  <a:moveTo>
                    <a:pt x="0" y="0"/>
                  </a:moveTo>
                  <a:lnTo>
                    <a:pt x="91805" y="0"/>
                  </a:lnTo>
                </a:path>
                <a:path w="1316355">
                  <a:moveTo>
                    <a:pt x="642810" y="0"/>
                  </a:moveTo>
                  <a:lnTo>
                    <a:pt x="704014" y="0"/>
                  </a:lnTo>
                </a:path>
                <a:path w="1316355">
                  <a:moveTo>
                    <a:pt x="1254976" y="0"/>
                  </a:moveTo>
                  <a:lnTo>
                    <a:pt x="131618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3227" y="2414376"/>
              <a:ext cx="704215" cy="1270"/>
            </a:xfrm>
            <a:custGeom>
              <a:avLst/>
              <a:gdLst/>
              <a:ahLst/>
              <a:cxnLst/>
              <a:rect l="l" t="t" r="r" b="b"/>
              <a:pathLst>
                <a:path w="704214" h="1269">
                  <a:moveTo>
                    <a:pt x="0" y="1123"/>
                  </a:moveTo>
                  <a:lnTo>
                    <a:pt x="704014" y="1123"/>
                  </a:lnTo>
                </a:path>
                <a:path w="704214" h="1269">
                  <a:moveTo>
                    <a:pt x="0" y="0"/>
                  </a:moveTo>
                  <a:lnTo>
                    <a:pt x="70401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6042" y="823848"/>
              <a:ext cx="2571750" cy="1193800"/>
            </a:xfrm>
            <a:custGeom>
              <a:avLst/>
              <a:gdLst/>
              <a:ahLst/>
              <a:cxnLst/>
              <a:rect l="l" t="t" r="r" b="b"/>
              <a:pathLst>
                <a:path w="2571750" h="1193800">
                  <a:moveTo>
                    <a:pt x="0" y="1193306"/>
                  </a:moveTo>
                  <a:lnTo>
                    <a:pt x="91805" y="1193306"/>
                  </a:lnTo>
                </a:path>
                <a:path w="2571750" h="1193800">
                  <a:moveTo>
                    <a:pt x="642810" y="1193306"/>
                  </a:moveTo>
                  <a:lnTo>
                    <a:pt x="704014" y="1193306"/>
                  </a:lnTo>
                </a:path>
                <a:path w="2571750" h="1193800">
                  <a:moveTo>
                    <a:pt x="1254976" y="1193306"/>
                  </a:moveTo>
                  <a:lnTo>
                    <a:pt x="1316180" y="1193306"/>
                  </a:lnTo>
                </a:path>
                <a:path w="2571750" h="1193800">
                  <a:moveTo>
                    <a:pt x="1867185" y="1193306"/>
                  </a:moveTo>
                  <a:lnTo>
                    <a:pt x="2571200" y="1193306"/>
                  </a:lnTo>
                </a:path>
                <a:path w="2571750" h="1193800">
                  <a:moveTo>
                    <a:pt x="0" y="795523"/>
                  </a:moveTo>
                  <a:lnTo>
                    <a:pt x="91805" y="795523"/>
                  </a:lnTo>
                </a:path>
                <a:path w="2571750" h="1193800">
                  <a:moveTo>
                    <a:pt x="642810" y="795523"/>
                  </a:moveTo>
                  <a:lnTo>
                    <a:pt x="704014" y="795523"/>
                  </a:lnTo>
                </a:path>
                <a:path w="2571750" h="1193800">
                  <a:moveTo>
                    <a:pt x="1254976" y="795523"/>
                  </a:moveTo>
                  <a:lnTo>
                    <a:pt x="1591683" y="795523"/>
                  </a:lnTo>
                </a:path>
                <a:path w="2571750" h="1193800">
                  <a:moveTo>
                    <a:pt x="1867185" y="795523"/>
                  </a:moveTo>
                  <a:lnTo>
                    <a:pt x="2571200" y="795523"/>
                  </a:lnTo>
                </a:path>
                <a:path w="2571750" h="1193800">
                  <a:moveTo>
                    <a:pt x="0" y="397740"/>
                  </a:moveTo>
                  <a:lnTo>
                    <a:pt x="91805" y="397740"/>
                  </a:lnTo>
                </a:path>
                <a:path w="2571750" h="1193800">
                  <a:moveTo>
                    <a:pt x="367308" y="397740"/>
                  </a:moveTo>
                  <a:lnTo>
                    <a:pt x="704014" y="397740"/>
                  </a:lnTo>
                </a:path>
                <a:path w="2571750" h="1193800">
                  <a:moveTo>
                    <a:pt x="1254976" y="397740"/>
                  </a:moveTo>
                  <a:lnTo>
                    <a:pt x="2571200" y="397740"/>
                  </a:lnTo>
                </a:path>
                <a:path w="2571750" h="1193800">
                  <a:moveTo>
                    <a:pt x="0" y="0"/>
                  </a:moveTo>
                  <a:lnTo>
                    <a:pt x="91805" y="0"/>
                  </a:lnTo>
                </a:path>
                <a:path w="2571750" h="1193800">
                  <a:moveTo>
                    <a:pt x="367308" y="0"/>
                  </a:moveTo>
                  <a:lnTo>
                    <a:pt x="25712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6042" y="2612675"/>
              <a:ext cx="2571750" cy="2540"/>
            </a:xfrm>
            <a:custGeom>
              <a:avLst/>
              <a:gdLst/>
              <a:ahLst/>
              <a:cxnLst/>
              <a:rect l="l" t="t" r="r" b="b"/>
              <a:pathLst>
                <a:path w="2571750" h="2539">
                  <a:moveTo>
                    <a:pt x="0" y="0"/>
                  </a:moveTo>
                  <a:lnTo>
                    <a:pt x="367308" y="0"/>
                  </a:lnTo>
                </a:path>
                <a:path w="2571750" h="2539">
                  <a:moveTo>
                    <a:pt x="642810" y="0"/>
                  </a:moveTo>
                  <a:lnTo>
                    <a:pt x="704014" y="0"/>
                  </a:lnTo>
                </a:path>
                <a:path w="2571750" h="2539">
                  <a:moveTo>
                    <a:pt x="1254976" y="0"/>
                  </a:moveTo>
                  <a:lnTo>
                    <a:pt x="1316180" y="0"/>
                  </a:lnTo>
                </a:path>
                <a:path w="2571750" h="2539">
                  <a:moveTo>
                    <a:pt x="1867185" y="0"/>
                  </a:moveTo>
                  <a:lnTo>
                    <a:pt x="1928389" y="0"/>
                  </a:lnTo>
                </a:path>
                <a:path w="2571750" h="2539">
                  <a:moveTo>
                    <a:pt x="2479394" y="0"/>
                  </a:moveTo>
                  <a:lnTo>
                    <a:pt x="2571200" y="0"/>
                  </a:lnTo>
                </a:path>
                <a:path w="2571750" h="2539">
                  <a:moveTo>
                    <a:pt x="0" y="2267"/>
                  </a:moveTo>
                  <a:lnTo>
                    <a:pt x="2571200" y="22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6042" y="1022719"/>
              <a:ext cx="2571750" cy="1193800"/>
            </a:xfrm>
            <a:custGeom>
              <a:avLst/>
              <a:gdLst/>
              <a:ahLst/>
              <a:cxnLst/>
              <a:rect l="l" t="t" r="r" b="b"/>
              <a:pathLst>
                <a:path w="2571750" h="1193800">
                  <a:moveTo>
                    <a:pt x="0" y="1193306"/>
                  </a:moveTo>
                  <a:lnTo>
                    <a:pt x="91805" y="1193306"/>
                  </a:lnTo>
                </a:path>
                <a:path w="2571750" h="1193800">
                  <a:moveTo>
                    <a:pt x="642810" y="1193306"/>
                  </a:moveTo>
                  <a:lnTo>
                    <a:pt x="704014" y="1193306"/>
                  </a:lnTo>
                </a:path>
                <a:path w="2571750" h="1193800">
                  <a:moveTo>
                    <a:pt x="1254976" y="1193306"/>
                  </a:moveTo>
                  <a:lnTo>
                    <a:pt x="1316180" y="1193306"/>
                  </a:lnTo>
                </a:path>
                <a:path w="2571750" h="1193800">
                  <a:moveTo>
                    <a:pt x="1867185" y="1193306"/>
                  </a:moveTo>
                  <a:lnTo>
                    <a:pt x="2571200" y="1193306"/>
                  </a:lnTo>
                </a:path>
                <a:path w="2571750" h="1193800">
                  <a:moveTo>
                    <a:pt x="0" y="795523"/>
                  </a:moveTo>
                  <a:lnTo>
                    <a:pt x="91805" y="795523"/>
                  </a:lnTo>
                </a:path>
                <a:path w="2571750" h="1193800">
                  <a:moveTo>
                    <a:pt x="642810" y="795523"/>
                  </a:moveTo>
                  <a:lnTo>
                    <a:pt x="704014" y="795523"/>
                  </a:lnTo>
                </a:path>
                <a:path w="2571750" h="1193800">
                  <a:moveTo>
                    <a:pt x="1254976" y="795523"/>
                  </a:moveTo>
                  <a:lnTo>
                    <a:pt x="1591683" y="795523"/>
                  </a:lnTo>
                </a:path>
                <a:path w="2571750" h="1193800">
                  <a:moveTo>
                    <a:pt x="1867185" y="795523"/>
                  </a:moveTo>
                  <a:lnTo>
                    <a:pt x="2571200" y="795523"/>
                  </a:lnTo>
                </a:path>
                <a:path w="2571750" h="1193800">
                  <a:moveTo>
                    <a:pt x="0" y="397783"/>
                  </a:moveTo>
                  <a:lnTo>
                    <a:pt x="91805" y="397783"/>
                  </a:lnTo>
                </a:path>
                <a:path w="2571750" h="1193800">
                  <a:moveTo>
                    <a:pt x="367308" y="397783"/>
                  </a:moveTo>
                  <a:lnTo>
                    <a:pt x="704014" y="397783"/>
                  </a:lnTo>
                </a:path>
                <a:path w="2571750" h="1193800">
                  <a:moveTo>
                    <a:pt x="1254976" y="397783"/>
                  </a:moveTo>
                  <a:lnTo>
                    <a:pt x="2571200" y="397783"/>
                  </a:lnTo>
                </a:path>
                <a:path w="2571750" h="1193800">
                  <a:moveTo>
                    <a:pt x="0" y="0"/>
                  </a:moveTo>
                  <a:lnTo>
                    <a:pt x="91805" y="0"/>
                  </a:lnTo>
                </a:path>
                <a:path w="2571750" h="1193800">
                  <a:moveTo>
                    <a:pt x="367308" y="0"/>
                  </a:moveTo>
                  <a:lnTo>
                    <a:pt x="2571200" y="0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3350" y="725981"/>
              <a:ext cx="1837055" cy="1978025"/>
            </a:xfrm>
            <a:custGeom>
              <a:avLst/>
              <a:gdLst/>
              <a:ahLst/>
              <a:cxnLst/>
              <a:rect l="l" t="t" r="r" b="b"/>
              <a:pathLst>
                <a:path w="1837054" h="1978025">
                  <a:moveTo>
                    <a:pt x="0" y="1977725"/>
                  </a:moveTo>
                  <a:lnTo>
                    <a:pt x="0" y="0"/>
                  </a:lnTo>
                </a:path>
                <a:path w="1837054" h="1978025">
                  <a:moveTo>
                    <a:pt x="612166" y="1977725"/>
                  </a:moveTo>
                  <a:lnTo>
                    <a:pt x="612166" y="0"/>
                  </a:lnTo>
                </a:path>
                <a:path w="1837054" h="1978025">
                  <a:moveTo>
                    <a:pt x="1224374" y="1977725"/>
                  </a:moveTo>
                  <a:lnTo>
                    <a:pt x="1224374" y="0"/>
                  </a:lnTo>
                </a:path>
                <a:path w="1837054" h="1978025">
                  <a:moveTo>
                    <a:pt x="1836583" y="1977725"/>
                  </a:moveTo>
                  <a:lnTo>
                    <a:pt x="1836583" y="0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7848" y="815880"/>
              <a:ext cx="275590" cy="1798320"/>
            </a:xfrm>
            <a:custGeom>
              <a:avLst/>
              <a:gdLst/>
              <a:ahLst/>
              <a:cxnLst/>
              <a:rect l="l" t="t" r="r" b="b"/>
              <a:pathLst>
                <a:path w="275589" h="1798320">
                  <a:moveTo>
                    <a:pt x="275502" y="0"/>
                  </a:moveTo>
                  <a:lnTo>
                    <a:pt x="0" y="0"/>
                  </a:lnTo>
                  <a:lnTo>
                    <a:pt x="0" y="1797928"/>
                  </a:lnTo>
                  <a:lnTo>
                    <a:pt x="275502" y="1797928"/>
                  </a:lnTo>
                  <a:lnTo>
                    <a:pt x="275502" y="0"/>
                  </a:lnTo>
                  <a:close/>
                </a:path>
              </a:pathLst>
            </a:custGeom>
            <a:solidFill>
              <a:srgbClr val="F87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63344" y="1066469"/>
              <a:ext cx="1500505" cy="1547495"/>
            </a:xfrm>
            <a:custGeom>
              <a:avLst/>
              <a:gdLst/>
              <a:ahLst/>
              <a:cxnLst/>
              <a:rect l="l" t="t" r="r" b="b"/>
              <a:pathLst>
                <a:path w="1500504" h="1547495">
                  <a:moveTo>
                    <a:pt x="275501" y="381889"/>
                  </a:moveTo>
                  <a:lnTo>
                    <a:pt x="0" y="381889"/>
                  </a:lnTo>
                  <a:lnTo>
                    <a:pt x="0" y="1547342"/>
                  </a:lnTo>
                  <a:lnTo>
                    <a:pt x="275501" y="1547342"/>
                  </a:lnTo>
                  <a:lnTo>
                    <a:pt x="275501" y="381889"/>
                  </a:lnTo>
                  <a:close/>
                </a:path>
                <a:path w="1500504" h="1547495">
                  <a:moveTo>
                    <a:pt x="887666" y="0"/>
                  </a:moveTo>
                  <a:lnTo>
                    <a:pt x="612165" y="0"/>
                  </a:lnTo>
                  <a:lnTo>
                    <a:pt x="612165" y="1547342"/>
                  </a:lnTo>
                  <a:lnTo>
                    <a:pt x="887666" y="1547342"/>
                  </a:lnTo>
                  <a:lnTo>
                    <a:pt x="887666" y="0"/>
                  </a:lnTo>
                  <a:close/>
                </a:path>
                <a:path w="1500504" h="1547495">
                  <a:moveTo>
                    <a:pt x="1499882" y="481317"/>
                  </a:moveTo>
                  <a:lnTo>
                    <a:pt x="1224368" y="481317"/>
                  </a:lnTo>
                  <a:lnTo>
                    <a:pt x="1224368" y="1547342"/>
                  </a:lnTo>
                  <a:lnTo>
                    <a:pt x="1499882" y="1547342"/>
                  </a:lnTo>
                  <a:lnTo>
                    <a:pt x="1499882" y="481317"/>
                  </a:lnTo>
                  <a:close/>
                </a:path>
              </a:pathLst>
            </a:custGeom>
            <a:solidFill>
              <a:srgbClr val="00B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80247" y="798391"/>
            <a:ext cx="10350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50" spc="-20" dirty="0">
                <a:solidFill>
                  <a:srgbClr val="FFFFFF"/>
                </a:solidFill>
                <a:latin typeface="Arial"/>
                <a:cs typeface="Arial"/>
              </a:rPr>
              <a:t>45.2</a:t>
            </a:r>
            <a:endParaRPr sz="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0056" y="1169879"/>
            <a:ext cx="275590" cy="1443990"/>
          </a:xfrm>
          <a:prstGeom prst="rect">
            <a:avLst/>
          </a:prstGeom>
          <a:solidFill>
            <a:srgbClr val="F8766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sz="350" spc="-20" dirty="0">
                <a:solidFill>
                  <a:srgbClr val="FFFFFF"/>
                </a:solidFill>
                <a:latin typeface="Arial"/>
                <a:cs typeface="Arial"/>
              </a:rPr>
              <a:t>36.3</a:t>
            </a:r>
            <a:endParaRPr sz="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2223" y="1977356"/>
            <a:ext cx="275590" cy="636905"/>
          </a:xfrm>
          <a:prstGeom prst="rect">
            <a:avLst/>
          </a:prstGeom>
          <a:solidFill>
            <a:srgbClr val="F8766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sz="350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4431" y="2510389"/>
            <a:ext cx="275590" cy="103505"/>
          </a:xfrm>
          <a:prstGeom prst="rect">
            <a:avLst/>
          </a:prstGeom>
          <a:solidFill>
            <a:srgbClr val="F8766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sz="350" spc="-25" dirty="0">
                <a:solidFill>
                  <a:srgbClr val="FFFFFF"/>
                </a:solidFill>
                <a:latin typeface="Arial"/>
                <a:cs typeface="Arial"/>
              </a:rPr>
              <a:t>2.6</a:t>
            </a:r>
            <a:endParaRPr sz="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5707" y="1430859"/>
            <a:ext cx="10350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50" spc="-20" dirty="0">
                <a:solidFill>
                  <a:srgbClr val="FFFFFF"/>
                </a:solidFill>
                <a:latin typeface="Arial"/>
                <a:cs typeface="Arial"/>
              </a:rPr>
              <a:t>29.3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7916" y="1049013"/>
            <a:ext cx="10350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50" spc="-20" dirty="0">
                <a:solidFill>
                  <a:srgbClr val="FFFFFF"/>
                </a:solidFill>
                <a:latin typeface="Arial"/>
                <a:cs typeface="Arial"/>
              </a:rPr>
              <a:t>38.9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0082" y="1530294"/>
            <a:ext cx="10350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50" spc="-20" dirty="0">
                <a:solidFill>
                  <a:srgbClr val="FFFFFF"/>
                </a:solidFill>
                <a:latin typeface="Arial"/>
                <a:cs typeface="Arial"/>
              </a:rPr>
              <a:t>26.8</a:t>
            </a:r>
            <a:endParaRPr sz="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2201" y="2416061"/>
            <a:ext cx="273685" cy="198120"/>
          </a:xfrm>
          <a:prstGeom prst="rect">
            <a:avLst/>
          </a:prstGeom>
          <a:solidFill>
            <a:srgbClr val="00BFC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90"/>
              </a:lnSpc>
            </a:pPr>
            <a:r>
              <a:rPr sz="350" spc="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1211" y="2576652"/>
            <a:ext cx="46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0019" y="2178869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0019" y="1781129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0019" y="1383345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0019" y="985563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3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84428" y="1022719"/>
            <a:ext cx="2215515" cy="1692910"/>
          </a:xfrm>
          <a:custGeom>
            <a:avLst/>
            <a:gdLst/>
            <a:ahLst/>
            <a:cxnLst/>
            <a:rect l="l" t="t" r="r" b="b"/>
            <a:pathLst>
              <a:path w="2215515" h="1692910">
                <a:moveTo>
                  <a:pt x="0" y="1591089"/>
                </a:moveTo>
                <a:lnTo>
                  <a:pt x="11613" y="1591089"/>
                </a:lnTo>
              </a:path>
              <a:path w="2215515" h="1692910">
                <a:moveTo>
                  <a:pt x="0" y="1193306"/>
                </a:moveTo>
                <a:lnTo>
                  <a:pt x="11613" y="1193306"/>
                </a:lnTo>
              </a:path>
              <a:path w="2215515" h="1692910">
                <a:moveTo>
                  <a:pt x="0" y="795523"/>
                </a:moveTo>
                <a:lnTo>
                  <a:pt x="11613" y="795523"/>
                </a:lnTo>
              </a:path>
              <a:path w="2215515" h="1692910">
                <a:moveTo>
                  <a:pt x="0" y="397783"/>
                </a:moveTo>
                <a:lnTo>
                  <a:pt x="11613" y="397783"/>
                </a:lnTo>
              </a:path>
              <a:path w="2215515" h="1692910">
                <a:moveTo>
                  <a:pt x="0" y="0"/>
                </a:moveTo>
                <a:lnTo>
                  <a:pt x="11613" y="0"/>
                </a:lnTo>
              </a:path>
              <a:path w="2215515" h="1692910">
                <a:moveTo>
                  <a:pt x="378921" y="1692601"/>
                </a:moveTo>
                <a:lnTo>
                  <a:pt x="378921" y="1680988"/>
                </a:lnTo>
              </a:path>
              <a:path w="2215515" h="1692910">
                <a:moveTo>
                  <a:pt x="991087" y="1692601"/>
                </a:moveTo>
                <a:lnTo>
                  <a:pt x="991087" y="1680988"/>
                </a:lnTo>
              </a:path>
              <a:path w="2215515" h="1692910">
                <a:moveTo>
                  <a:pt x="1603296" y="1692601"/>
                </a:moveTo>
                <a:lnTo>
                  <a:pt x="1603296" y="1680988"/>
                </a:lnTo>
              </a:path>
              <a:path w="2215515" h="1692910">
                <a:moveTo>
                  <a:pt x="2215505" y="1692601"/>
                </a:moveTo>
                <a:lnTo>
                  <a:pt x="2215505" y="1680988"/>
                </a:lnTo>
              </a:path>
            </a:pathLst>
          </a:custGeom>
          <a:ln w="453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76222" y="2701137"/>
            <a:ext cx="17208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A's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B's</a:t>
            </a:r>
            <a:endParaRPr sz="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87371" y="2701137"/>
            <a:ext cx="173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B's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C's</a:t>
            </a:r>
            <a:endParaRPr sz="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98520" y="2701137"/>
            <a:ext cx="17653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C's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D's</a:t>
            </a:r>
            <a:endParaRPr sz="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12848" y="2701137"/>
            <a:ext cx="17208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D's</a:t>
            </a: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&amp;</a:t>
            </a: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F's</a:t>
            </a:r>
            <a:endParaRPr sz="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7883" y="2746150"/>
            <a:ext cx="16764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-10" dirty="0">
                <a:latin typeface="Arial"/>
                <a:cs typeface="Arial"/>
              </a:rPr>
              <a:t>grades</a:t>
            </a:r>
            <a:endParaRPr sz="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5941" y="1622951"/>
            <a:ext cx="78105" cy="18415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50" spc="-10" dirty="0">
                <a:latin typeface="Arial"/>
                <a:cs typeface="Arial"/>
              </a:rPr>
              <a:t>Percent</a:t>
            </a:r>
            <a:endParaRPr sz="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4223" y="1587387"/>
            <a:ext cx="9715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-25" dirty="0">
                <a:latin typeface="Arial"/>
                <a:cs typeface="Arial"/>
              </a:rPr>
              <a:t>sex</a:t>
            </a:r>
            <a:endParaRPr sz="35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923" y="1675066"/>
            <a:ext cx="73241" cy="14648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220691" y="1674530"/>
            <a:ext cx="151765" cy="14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10" dirty="0">
                <a:latin typeface="Arial"/>
                <a:cs typeface="Arial"/>
              </a:rPr>
              <a:t>Female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300" spc="-20" dirty="0">
                <a:latin typeface="Arial"/>
                <a:cs typeface="Arial"/>
              </a:rPr>
              <a:t>Male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37" name="object 37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56</a:t>
            </a:fld>
            <a:endParaRPr spc="35" dirty="0"/>
          </a:p>
        </p:txBody>
      </p:sp>
      <p:sp>
        <p:nvSpPr>
          <p:cNvPr id="40" name="object 40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Graphing</a:t>
            </a:r>
            <a:r>
              <a:rPr spc="-15" dirty="0"/>
              <a:t> </a:t>
            </a:r>
            <a:r>
              <a:rPr dirty="0"/>
              <a:t>Quantitative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20737"/>
            <a:ext cx="5093970" cy="18262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Histogram</a:t>
            </a:r>
            <a:endParaRPr sz="1100">
              <a:latin typeface="Palatino Linotype"/>
              <a:cs typeface="Palatino Linotype"/>
            </a:endParaRPr>
          </a:p>
          <a:p>
            <a:pPr marL="591820" marR="492759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Bars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should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touch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imply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original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data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are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quantitative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nature </a:t>
            </a:r>
            <a:r>
              <a:rPr sz="1000" spc="-25" dirty="0">
                <a:latin typeface="Palatino Linotype"/>
                <a:cs typeface="Palatino Linotype"/>
              </a:rPr>
              <a:t>(interval-</a:t>
            </a:r>
            <a:r>
              <a:rPr sz="1000" spc="-10" dirty="0">
                <a:latin typeface="Palatino Linotype"/>
                <a:cs typeface="Palatino Linotype"/>
              </a:rPr>
              <a:t>ratio)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Y-axis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can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measured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with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f,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p,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%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X-axis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should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labeled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with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values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interval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limits</a:t>
            </a:r>
            <a:endParaRPr sz="10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19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Polygon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Dot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placed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at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midpoint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each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interval,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with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line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connect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dots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together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Line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should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connect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x-axis</a:t>
            </a:r>
            <a:endParaRPr sz="1000">
              <a:latin typeface="Palatino Linotype"/>
              <a:cs typeface="Palatino Linotype"/>
            </a:endParaRPr>
          </a:p>
          <a:p>
            <a:pPr marL="38100" marR="364490">
              <a:lnSpc>
                <a:spcPct val="102600"/>
              </a:lnSpc>
              <a:spcBef>
                <a:spcPts val="920"/>
              </a:spcBef>
            </a:pPr>
            <a:r>
              <a:rPr sz="1100" dirty="0">
                <a:latin typeface="Palatino Linotype"/>
                <a:cs typeface="Palatino Linotype"/>
              </a:rPr>
              <a:t>Both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types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graphs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Palatino Linotype"/>
                <a:cs typeface="Palatino Linotype"/>
              </a:rPr>
              <a:t>provide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visualize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evidence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45" dirty="0">
                <a:latin typeface="Palatino Linotype"/>
                <a:cs typeface="Palatino Linotype"/>
              </a:rPr>
              <a:t>skew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in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distribution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of </a:t>
            </a:r>
            <a:r>
              <a:rPr sz="1100" spc="-10" dirty="0">
                <a:latin typeface="Palatino Linotype"/>
                <a:cs typeface="Palatino Linotype"/>
              </a:rPr>
              <a:t>values.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57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2905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Robbery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Sentence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Length</a:t>
            </a:r>
            <a:r>
              <a:rPr sz="1400" spc="4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Palatino Linotype"/>
                <a:cs typeface="Palatino Linotype"/>
              </a:rPr>
              <a:t>Histogram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4098" y="723441"/>
            <a:ext cx="2881630" cy="1983105"/>
            <a:chOff x="1504098" y="723441"/>
            <a:chExt cx="2881630" cy="1983105"/>
          </a:xfrm>
        </p:grpSpPr>
        <p:sp>
          <p:nvSpPr>
            <p:cNvPr id="4" name="object 4"/>
            <p:cNvSpPr/>
            <p:nvPr/>
          </p:nvSpPr>
          <p:spPr>
            <a:xfrm>
              <a:off x="1506638" y="725981"/>
              <a:ext cx="2876550" cy="1978025"/>
            </a:xfrm>
            <a:custGeom>
              <a:avLst/>
              <a:gdLst/>
              <a:ahLst/>
              <a:cxnLst/>
              <a:rect l="l" t="t" r="r" b="b"/>
              <a:pathLst>
                <a:path w="2876550" h="1978025">
                  <a:moveTo>
                    <a:pt x="2875990" y="0"/>
                  </a:moveTo>
                  <a:lnTo>
                    <a:pt x="0" y="0"/>
                  </a:lnTo>
                  <a:lnTo>
                    <a:pt x="0" y="1977725"/>
                  </a:lnTo>
                  <a:lnTo>
                    <a:pt x="2875990" y="1977725"/>
                  </a:lnTo>
                  <a:lnTo>
                    <a:pt x="287599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6638" y="725981"/>
              <a:ext cx="2876550" cy="1978025"/>
            </a:xfrm>
            <a:custGeom>
              <a:avLst/>
              <a:gdLst/>
              <a:ahLst/>
              <a:cxnLst/>
              <a:rect l="l" t="t" r="r" b="b"/>
              <a:pathLst>
                <a:path w="2876550" h="1978025">
                  <a:moveTo>
                    <a:pt x="0" y="1638094"/>
                  </a:moveTo>
                  <a:lnTo>
                    <a:pt x="130715" y="1638094"/>
                  </a:lnTo>
                </a:path>
                <a:path w="2876550" h="1978025">
                  <a:moveTo>
                    <a:pt x="2745275" y="1638094"/>
                  </a:moveTo>
                  <a:lnTo>
                    <a:pt x="2875990" y="1638094"/>
                  </a:lnTo>
                </a:path>
                <a:path w="2876550" h="1978025">
                  <a:moveTo>
                    <a:pt x="0" y="1138672"/>
                  </a:moveTo>
                  <a:lnTo>
                    <a:pt x="504211" y="1138672"/>
                  </a:lnTo>
                </a:path>
                <a:path w="2876550" h="1978025">
                  <a:moveTo>
                    <a:pt x="2371736" y="1138672"/>
                  </a:moveTo>
                  <a:lnTo>
                    <a:pt x="2875990" y="1138672"/>
                  </a:lnTo>
                </a:path>
                <a:path w="2876550" h="1978025">
                  <a:moveTo>
                    <a:pt x="0" y="639250"/>
                  </a:moveTo>
                  <a:lnTo>
                    <a:pt x="504211" y="639250"/>
                  </a:lnTo>
                </a:path>
                <a:path w="2876550" h="1978025">
                  <a:moveTo>
                    <a:pt x="1998239" y="639250"/>
                  </a:moveTo>
                  <a:lnTo>
                    <a:pt x="2875990" y="639250"/>
                  </a:lnTo>
                </a:path>
                <a:path w="2876550" h="1978025">
                  <a:moveTo>
                    <a:pt x="0" y="139828"/>
                  </a:moveTo>
                  <a:lnTo>
                    <a:pt x="1251246" y="139828"/>
                  </a:lnTo>
                </a:path>
                <a:path w="2876550" h="1978025">
                  <a:moveTo>
                    <a:pt x="1624743" y="139828"/>
                  </a:moveTo>
                  <a:lnTo>
                    <a:pt x="2875990" y="139828"/>
                  </a:lnTo>
                </a:path>
                <a:path w="2876550" h="1978025">
                  <a:moveTo>
                    <a:pt x="317463" y="1887826"/>
                  </a:moveTo>
                  <a:lnTo>
                    <a:pt x="317463" y="1977725"/>
                  </a:lnTo>
                </a:path>
                <a:path w="2876550" h="1978025">
                  <a:moveTo>
                    <a:pt x="317463" y="0"/>
                  </a:moveTo>
                  <a:lnTo>
                    <a:pt x="317463" y="1288503"/>
                  </a:lnTo>
                </a:path>
                <a:path w="2876550" h="1978025">
                  <a:moveTo>
                    <a:pt x="1064498" y="1887826"/>
                  </a:moveTo>
                  <a:lnTo>
                    <a:pt x="1064498" y="1977725"/>
                  </a:lnTo>
                </a:path>
                <a:path w="2876550" h="1978025">
                  <a:moveTo>
                    <a:pt x="1064498" y="0"/>
                  </a:moveTo>
                  <a:lnTo>
                    <a:pt x="1064498" y="489419"/>
                  </a:lnTo>
                </a:path>
                <a:path w="2876550" h="1978025">
                  <a:moveTo>
                    <a:pt x="1811491" y="1887826"/>
                  </a:moveTo>
                  <a:lnTo>
                    <a:pt x="1811491" y="1977725"/>
                  </a:lnTo>
                </a:path>
                <a:path w="2876550" h="1978025">
                  <a:moveTo>
                    <a:pt x="1811491" y="0"/>
                  </a:moveTo>
                  <a:lnTo>
                    <a:pt x="1811491" y="489419"/>
                  </a:lnTo>
                </a:path>
                <a:path w="2876550" h="1978025">
                  <a:moveTo>
                    <a:pt x="2558526" y="1887826"/>
                  </a:moveTo>
                  <a:lnTo>
                    <a:pt x="2558526" y="1977725"/>
                  </a:lnTo>
                </a:path>
                <a:path w="2876550" h="1978025">
                  <a:moveTo>
                    <a:pt x="2558526" y="0"/>
                  </a:moveTo>
                  <a:lnTo>
                    <a:pt x="2558526" y="128850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638" y="2612675"/>
              <a:ext cx="2876550" cy="2540"/>
            </a:xfrm>
            <a:custGeom>
              <a:avLst/>
              <a:gdLst/>
              <a:ahLst/>
              <a:cxnLst/>
              <a:rect l="l" t="t" r="r" b="b"/>
              <a:pathLst>
                <a:path w="2876550" h="2539">
                  <a:moveTo>
                    <a:pt x="0" y="0"/>
                  </a:moveTo>
                  <a:lnTo>
                    <a:pt x="504211" y="0"/>
                  </a:lnTo>
                </a:path>
                <a:path w="2876550" h="2539">
                  <a:moveTo>
                    <a:pt x="2745275" y="0"/>
                  </a:moveTo>
                  <a:lnTo>
                    <a:pt x="2875990" y="0"/>
                  </a:lnTo>
                </a:path>
                <a:path w="2876550" h="2539">
                  <a:moveTo>
                    <a:pt x="0" y="2267"/>
                  </a:moveTo>
                  <a:lnTo>
                    <a:pt x="2875990" y="22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6638" y="2114386"/>
              <a:ext cx="2876550" cy="0"/>
            </a:xfrm>
            <a:custGeom>
              <a:avLst/>
              <a:gdLst/>
              <a:ahLst/>
              <a:cxnLst/>
              <a:rect l="l" t="t" r="r" b="b"/>
              <a:pathLst>
                <a:path w="2876550">
                  <a:moveTo>
                    <a:pt x="0" y="0"/>
                  </a:moveTo>
                  <a:lnTo>
                    <a:pt x="130715" y="0"/>
                  </a:lnTo>
                </a:path>
                <a:path w="2876550">
                  <a:moveTo>
                    <a:pt x="2745275" y="0"/>
                  </a:moveTo>
                  <a:lnTo>
                    <a:pt x="2875990" y="0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6638" y="1614964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211" y="0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6638" y="725981"/>
              <a:ext cx="2876550" cy="1978025"/>
            </a:xfrm>
            <a:custGeom>
              <a:avLst/>
              <a:gdLst/>
              <a:ahLst/>
              <a:cxnLst/>
              <a:rect l="l" t="t" r="r" b="b"/>
              <a:pathLst>
                <a:path w="2876550" h="1978025">
                  <a:moveTo>
                    <a:pt x="1998239" y="888982"/>
                  </a:moveTo>
                  <a:lnTo>
                    <a:pt x="2875990" y="888982"/>
                  </a:lnTo>
                </a:path>
                <a:path w="2876550" h="1978025">
                  <a:moveTo>
                    <a:pt x="0" y="389560"/>
                  </a:moveTo>
                  <a:lnTo>
                    <a:pt x="1251246" y="389560"/>
                  </a:lnTo>
                </a:path>
                <a:path w="2876550" h="1978025">
                  <a:moveTo>
                    <a:pt x="1624743" y="389560"/>
                  </a:moveTo>
                  <a:lnTo>
                    <a:pt x="2875990" y="389560"/>
                  </a:lnTo>
                </a:path>
                <a:path w="2876550" h="1978025">
                  <a:moveTo>
                    <a:pt x="690959" y="1887826"/>
                  </a:moveTo>
                  <a:lnTo>
                    <a:pt x="690959" y="1977725"/>
                  </a:lnTo>
                </a:path>
                <a:path w="2876550" h="1978025">
                  <a:moveTo>
                    <a:pt x="690959" y="0"/>
                  </a:moveTo>
                  <a:lnTo>
                    <a:pt x="690959" y="489419"/>
                  </a:lnTo>
                </a:path>
                <a:path w="2876550" h="1978025">
                  <a:moveTo>
                    <a:pt x="1437995" y="1887826"/>
                  </a:moveTo>
                  <a:lnTo>
                    <a:pt x="1437995" y="1977725"/>
                  </a:lnTo>
                </a:path>
                <a:path w="2876550" h="1978025">
                  <a:moveTo>
                    <a:pt x="1437995" y="0"/>
                  </a:moveTo>
                  <a:lnTo>
                    <a:pt x="1437995" y="89898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1626" y="725981"/>
              <a:ext cx="0" cy="1978025"/>
            </a:xfrm>
            <a:custGeom>
              <a:avLst/>
              <a:gdLst/>
              <a:ahLst/>
              <a:cxnLst/>
              <a:rect l="l" t="t" r="r" b="b"/>
              <a:pathLst>
                <a:path h="1978025">
                  <a:moveTo>
                    <a:pt x="0" y="1887826"/>
                  </a:moveTo>
                  <a:lnTo>
                    <a:pt x="0" y="1977725"/>
                  </a:lnTo>
                </a:path>
                <a:path h="1978025">
                  <a:moveTo>
                    <a:pt x="0" y="0"/>
                  </a:moveTo>
                  <a:lnTo>
                    <a:pt x="0" y="1088742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7353" y="2014485"/>
              <a:ext cx="374015" cy="599440"/>
            </a:xfrm>
            <a:custGeom>
              <a:avLst/>
              <a:gdLst/>
              <a:ahLst/>
              <a:cxnLst/>
              <a:rect l="l" t="t" r="r" b="b"/>
              <a:pathLst>
                <a:path w="374014" h="599439">
                  <a:moveTo>
                    <a:pt x="373496" y="0"/>
                  </a:moveTo>
                  <a:lnTo>
                    <a:pt x="0" y="0"/>
                  </a:lnTo>
                  <a:lnTo>
                    <a:pt x="0" y="599323"/>
                  </a:lnTo>
                  <a:lnTo>
                    <a:pt x="373496" y="599323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7353" y="2014485"/>
              <a:ext cx="374015" cy="599440"/>
            </a:xfrm>
            <a:custGeom>
              <a:avLst/>
              <a:gdLst/>
              <a:ahLst/>
              <a:cxnLst/>
              <a:rect l="l" t="t" r="r" b="b"/>
              <a:pathLst>
                <a:path w="374014" h="599439">
                  <a:moveTo>
                    <a:pt x="0" y="599323"/>
                  </a:moveTo>
                  <a:lnTo>
                    <a:pt x="373496" y="599323"/>
                  </a:lnTo>
                  <a:lnTo>
                    <a:pt x="373496" y="0"/>
                  </a:lnTo>
                  <a:lnTo>
                    <a:pt x="0" y="0"/>
                  </a:lnTo>
                  <a:lnTo>
                    <a:pt x="0" y="599323"/>
                  </a:lnTo>
                  <a:close/>
                </a:path>
              </a:pathLst>
            </a:custGeom>
            <a:ln w="453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0850" y="1215401"/>
              <a:ext cx="374015" cy="1398905"/>
            </a:xfrm>
            <a:custGeom>
              <a:avLst/>
              <a:gdLst/>
              <a:ahLst/>
              <a:cxnLst/>
              <a:rect l="l" t="t" r="r" b="b"/>
              <a:pathLst>
                <a:path w="374014" h="1398905">
                  <a:moveTo>
                    <a:pt x="373496" y="0"/>
                  </a:moveTo>
                  <a:lnTo>
                    <a:pt x="0" y="0"/>
                  </a:lnTo>
                  <a:lnTo>
                    <a:pt x="0" y="1398407"/>
                  </a:lnTo>
                  <a:lnTo>
                    <a:pt x="373496" y="1398407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0850" y="1215401"/>
              <a:ext cx="374015" cy="1398905"/>
            </a:xfrm>
            <a:custGeom>
              <a:avLst/>
              <a:gdLst/>
              <a:ahLst/>
              <a:cxnLst/>
              <a:rect l="l" t="t" r="r" b="b"/>
              <a:pathLst>
                <a:path w="374014" h="1398905">
                  <a:moveTo>
                    <a:pt x="0" y="1398407"/>
                  </a:moveTo>
                  <a:lnTo>
                    <a:pt x="373496" y="1398407"/>
                  </a:lnTo>
                  <a:lnTo>
                    <a:pt x="373496" y="0"/>
                  </a:lnTo>
                  <a:lnTo>
                    <a:pt x="0" y="0"/>
                  </a:lnTo>
                  <a:lnTo>
                    <a:pt x="0" y="1398407"/>
                  </a:lnTo>
                  <a:close/>
                </a:path>
              </a:pathLst>
            </a:custGeom>
            <a:ln w="453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4389" y="1215401"/>
              <a:ext cx="374015" cy="1398905"/>
            </a:xfrm>
            <a:custGeom>
              <a:avLst/>
              <a:gdLst/>
              <a:ahLst/>
              <a:cxnLst/>
              <a:rect l="l" t="t" r="r" b="b"/>
              <a:pathLst>
                <a:path w="374014" h="1398905">
                  <a:moveTo>
                    <a:pt x="373496" y="0"/>
                  </a:moveTo>
                  <a:lnTo>
                    <a:pt x="0" y="0"/>
                  </a:lnTo>
                  <a:lnTo>
                    <a:pt x="0" y="1398407"/>
                  </a:lnTo>
                  <a:lnTo>
                    <a:pt x="373496" y="1398407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4389" y="1215401"/>
              <a:ext cx="374015" cy="1398905"/>
            </a:xfrm>
            <a:custGeom>
              <a:avLst/>
              <a:gdLst/>
              <a:ahLst/>
              <a:cxnLst/>
              <a:rect l="l" t="t" r="r" b="b"/>
              <a:pathLst>
                <a:path w="374014" h="1398905">
                  <a:moveTo>
                    <a:pt x="0" y="1398407"/>
                  </a:moveTo>
                  <a:lnTo>
                    <a:pt x="373496" y="1398407"/>
                  </a:lnTo>
                  <a:lnTo>
                    <a:pt x="373496" y="0"/>
                  </a:lnTo>
                  <a:lnTo>
                    <a:pt x="0" y="0"/>
                  </a:lnTo>
                  <a:lnTo>
                    <a:pt x="0" y="1398407"/>
                  </a:lnTo>
                  <a:close/>
                </a:path>
              </a:pathLst>
            </a:custGeom>
            <a:ln w="453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7885" y="815880"/>
              <a:ext cx="374015" cy="1798320"/>
            </a:xfrm>
            <a:custGeom>
              <a:avLst/>
              <a:gdLst/>
              <a:ahLst/>
              <a:cxnLst/>
              <a:rect l="l" t="t" r="r" b="b"/>
              <a:pathLst>
                <a:path w="374014" h="1798320">
                  <a:moveTo>
                    <a:pt x="373496" y="0"/>
                  </a:moveTo>
                  <a:lnTo>
                    <a:pt x="0" y="0"/>
                  </a:lnTo>
                  <a:lnTo>
                    <a:pt x="0" y="1797928"/>
                  </a:lnTo>
                  <a:lnTo>
                    <a:pt x="373496" y="1797928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7885" y="815880"/>
              <a:ext cx="374015" cy="1798320"/>
            </a:xfrm>
            <a:custGeom>
              <a:avLst/>
              <a:gdLst/>
              <a:ahLst/>
              <a:cxnLst/>
              <a:rect l="l" t="t" r="r" b="b"/>
              <a:pathLst>
                <a:path w="374014" h="1798320">
                  <a:moveTo>
                    <a:pt x="0" y="1797928"/>
                  </a:moveTo>
                  <a:lnTo>
                    <a:pt x="373496" y="1797928"/>
                  </a:lnTo>
                  <a:lnTo>
                    <a:pt x="373496" y="0"/>
                  </a:lnTo>
                  <a:lnTo>
                    <a:pt x="0" y="0"/>
                  </a:lnTo>
                  <a:lnTo>
                    <a:pt x="0" y="1797928"/>
                  </a:lnTo>
                  <a:close/>
                </a:path>
              </a:pathLst>
            </a:custGeom>
            <a:ln w="453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1382" y="1215401"/>
              <a:ext cx="374015" cy="1398905"/>
            </a:xfrm>
            <a:custGeom>
              <a:avLst/>
              <a:gdLst/>
              <a:ahLst/>
              <a:cxnLst/>
              <a:rect l="l" t="t" r="r" b="b"/>
              <a:pathLst>
                <a:path w="374014" h="1398905">
                  <a:moveTo>
                    <a:pt x="373496" y="0"/>
                  </a:moveTo>
                  <a:lnTo>
                    <a:pt x="0" y="0"/>
                  </a:lnTo>
                  <a:lnTo>
                    <a:pt x="0" y="1398407"/>
                  </a:lnTo>
                  <a:lnTo>
                    <a:pt x="373496" y="1398407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1382" y="1215401"/>
              <a:ext cx="374015" cy="1398905"/>
            </a:xfrm>
            <a:custGeom>
              <a:avLst/>
              <a:gdLst/>
              <a:ahLst/>
              <a:cxnLst/>
              <a:rect l="l" t="t" r="r" b="b"/>
              <a:pathLst>
                <a:path w="374014" h="1398905">
                  <a:moveTo>
                    <a:pt x="0" y="1398407"/>
                  </a:moveTo>
                  <a:lnTo>
                    <a:pt x="373496" y="1398407"/>
                  </a:lnTo>
                  <a:lnTo>
                    <a:pt x="373496" y="0"/>
                  </a:lnTo>
                  <a:lnTo>
                    <a:pt x="0" y="0"/>
                  </a:lnTo>
                  <a:lnTo>
                    <a:pt x="0" y="1398407"/>
                  </a:lnTo>
                  <a:close/>
                </a:path>
              </a:pathLst>
            </a:custGeom>
            <a:ln w="453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4878" y="1814724"/>
              <a:ext cx="374015" cy="799465"/>
            </a:xfrm>
            <a:custGeom>
              <a:avLst/>
              <a:gdLst/>
              <a:ahLst/>
              <a:cxnLst/>
              <a:rect l="l" t="t" r="r" b="b"/>
              <a:pathLst>
                <a:path w="374014" h="799464">
                  <a:moveTo>
                    <a:pt x="3734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73496" y="799084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4878" y="1814724"/>
              <a:ext cx="374015" cy="799465"/>
            </a:xfrm>
            <a:custGeom>
              <a:avLst/>
              <a:gdLst/>
              <a:ahLst/>
              <a:cxnLst/>
              <a:rect l="l" t="t" r="r" b="b"/>
              <a:pathLst>
                <a:path w="374014" h="799464">
                  <a:moveTo>
                    <a:pt x="0" y="799084"/>
                  </a:moveTo>
                  <a:lnTo>
                    <a:pt x="373496" y="799084"/>
                  </a:lnTo>
                  <a:lnTo>
                    <a:pt x="373496" y="0"/>
                  </a:lnTo>
                  <a:lnTo>
                    <a:pt x="0" y="0"/>
                  </a:lnTo>
                  <a:lnTo>
                    <a:pt x="0" y="799084"/>
                  </a:lnTo>
                  <a:close/>
                </a:path>
              </a:pathLst>
            </a:custGeom>
            <a:ln w="453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8417" y="2014485"/>
              <a:ext cx="374015" cy="599440"/>
            </a:xfrm>
            <a:custGeom>
              <a:avLst/>
              <a:gdLst/>
              <a:ahLst/>
              <a:cxnLst/>
              <a:rect l="l" t="t" r="r" b="b"/>
              <a:pathLst>
                <a:path w="374014" h="599439">
                  <a:moveTo>
                    <a:pt x="373496" y="0"/>
                  </a:moveTo>
                  <a:lnTo>
                    <a:pt x="0" y="0"/>
                  </a:lnTo>
                  <a:lnTo>
                    <a:pt x="0" y="599323"/>
                  </a:lnTo>
                  <a:lnTo>
                    <a:pt x="373496" y="599323"/>
                  </a:lnTo>
                  <a:lnTo>
                    <a:pt x="373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78417" y="2014485"/>
              <a:ext cx="374015" cy="599440"/>
            </a:xfrm>
            <a:custGeom>
              <a:avLst/>
              <a:gdLst/>
              <a:ahLst/>
              <a:cxnLst/>
              <a:rect l="l" t="t" r="r" b="b"/>
              <a:pathLst>
                <a:path w="374014" h="599439">
                  <a:moveTo>
                    <a:pt x="0" y="599323"/>
                  </a:moveTo>
                  <a:lnTo>
                    <a:pt x="373496" y="599323"/>
                  </a:lnTo>
                  <a:lnTo>
                    <a:pt x="373496" y="0"/>
                  </a:lnTo>
                  <a:lnTo>
                    <a:pt x="0" y="0"/>
                  </a:lnTo>
                  <a:lnTo>
                    <a:pt x="0" y="599323"/>
                  </a:lnTo>
                  <a:close/>
                </a:path>
              </a:pathLst>
            </a:custGeom>
            <a:ln w="453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20019" y="2576652"/>
            <a:ext cx="7874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0019" y="2077230"/>
            <a:ext cx="7874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0019" y="1577808"/>
            <a:ext cx="7874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5.0</a:t>
            </a:r>
            <a:endParaRPr sz="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0019" y="1078386"/>
            <a:ext cx="7874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7.5</a:t>
            </a:r>
            <a:endParaRPr sz="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95025" y="1115542"/>
            <a:ext cx="2197100" cy="1600200"/>
          </a:xfrm>
          <a:custGeom>
            <a:avLst/>
            <a:gdLst/>
            <a:ahLst/>
            <a:cxnLst/>
            <a:rect l="l" t="t" r="r" b="b"/>
            <a:pathLst>
              <a:path w="2197100" h="1600200">
                <a:moveTo>
                  <a:pt x="0" y="1498266"/>
                </a:moveTo>
                <a:lnTo>
                  <a:pt x="11613" y="1498266"/>
                </a:lnTo>
              </a:path>
              <a:path w="2197100" h="1600200">
                <a:moveTo>
                  <a:pt x="0" y="998844"/>
                </a:moveTo>
                <a:lnTo>
                  <a:pt x="11613" y="998844"/>
                </a:lnTo>
              </a:path>
              <a:path w="2197100" h="1600200">
                <a:moveTo>
                  <a:pt x="0" y="499422"/>
                </a:moveTo>
                <a:lnTo>
                  <a:pt x="11613" y="499422"/>
                </a:lnTo>
              </a:path>
              <a:path w="2197100" h="1600200">
                <a:moveTo>
                  <a:pt x="0" y="0"/>
                </a:moveTo>
                <a:lnTo>
                  <a:pt x="11613" y="0"/>
                </a:lnTo>
              </a:path>
              <a:path w="2197100" h="1600200">
                <a:moveTo>
                  <a:pt x="702573" y="1599778"/>
                </a:moveTo>
                <a:lnTo>
                  <a:pt x="702573" y="1588165"/>
                </a:lnTo>
              </a:path>
              <a:path w="2197100" h="1600200">
                <a:moveTo>
                  <a:pt x="1449608" y="1599778"/>
                </a:moveTo>
                <a:lnTo>
                  <a:pt x="1449608" y="1588165"/>
                </a:lnTo>
              </a:path>
              <a:path w="2197100" h="1600200">
                <a:moveTo>
                  <a:pt x="2196601" y="1599778"/>
                </a:moveTo>
                <a:lnTo>
                  <a:pt x="2196601" y="1588165"/>
                </a:lnTo>
              </a:path>
            </a:pathLst>
          </a:custGeom>
          <a:ln w="453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63706" y="2701137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7734" y="2701137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1390" y="2701137"/>
            <a:ext cx="266700" cy="126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350" spc="-10" dirty="0">
                <a:latin typeface="Arial"/>
                <a:cs typeface="Arial"/>
              </a:rPr>
              <a:t>sent_length</a:t>
            </a:r>
            <a:endParaRPr sz="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5941" y="1645119"/>
            <a:ext cx="78105" cy="13970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50" spc="-10" dirty="0">
                <a:latin typeface="Arial"/>
                <a:cs typeface="Arial"/>
              </a:rPr>
              <a:t>count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35" name="object 3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58</a:t>
            </a:fld>
            <a:endParaRPr spc="35" dirty="0"/>
          </a:p>
        </p:txBody>
      </p:sp>
      <p:sp>
        <p:nvSpPr>
          <p:cNvPr id="38" name="object 3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2723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Robbery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Sentence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Length</a:t>
            </a:r>
            <a:r>
              <a:rPr sz="1400" spc="4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Polygon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2267" y="723441"/>
            <a:ext cx="2913380" cy="1983105"/>
            <a:chOff x="1472267" y="723441"/>
            <a:chExt cx="2913380" cy="1983105"/>
          </a:xfrm>
        </p:grpSpPr>
        <p:sp>
          <p:nvSpPr>
            <p:cNvPr id="4" name="object 4"/>
            <p:cNvSpPr/>
            <p:nvPr/>
          </p:nvSpPr>
          <p:spPr>
            <a:xfrm>
              <a:off x="1474807" y="725981"/>
              <a:ext cx="2908300" cy="1978025"/>
            </a:xfrm>
            <a:custGeom>
              <a:avLst/>
              <a:gdLst/>
              <a:ahLst/>
              <a:cxnLst/>
              <a:rect l="l" t="t" r="r" b="b"/>
              <a:pathLst>
                <a:path w="2908300" h="1978025">
                  <a:moveTo>
                    <a:pt x="2907821" y="0"/>
                  </a:moveTo>
                  <a:lnTo>
                    <a:pt x="0" y="0"/>
                  </a:lnTo>
                  <a:lnTo>
                    <a:pt x="0" y="1977725"/>
                  </a:lnTo>
                  <a:lnTo>
                    <a:pt x="2907821" y="1977725"/>
                  </a:lnTo>
                  <a:lnTo>
                    <a:pt x="290782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4807" y="725981"/>
              <a:ext cx="2908300" cy="1978025"/>
            </a:xfrm>
            <a:custGeom>
              <a:avLst/>
              <a:gdLst/>
              <a:ahLst/>
              <a:cxnLst/>
              <a:rect l="l" t="t" r="r" b="b"/>
              <a:pathLst>
                <a:path w="2908300" h="1978025">
                  <a:moveTo>
                    <a:pt x="0" y="1663101"/>
                  </a:moveTo>
                  <a:lnTo>
                    <a:pt x="2907821" y="1663101"/>
                  </a:lnTo>
                </a:path>
                <a:path w="2908300" h="1978025">
                  <a:moveTo>
                    <a:pt x="0" y="1213609"/>
                  </a:moveTo>
                  <a:lnTo>
                    <a:pt x="2907821" y="1213609"/>
                  </a:lnTo>
                </a:path>
                <a:path w="2908300" h="1978025">
                  <a:moveTo>
                    <a:pt x="0" y="764116"/>
                  </a:moveTo>
                  <a:lnTo>
                    <a:pt x="2907821" y="764116"/>
                  </a:lnTo>
                </a:path>
                <a:path w="2908300" h="1978025">
                  <a:moveTo>
                    <a:pt x="0" y="314623"/>
                  </a:moveTo>
                  <a:lnTo>
                    <a:pt x="2907821" y="314623"/>
                  </a:lnTo>
                </a:path>
                <a:path w="2908300" h="1978025">
                  <a:moveTo>
                    <a:pt x="352473" y="1977725"/>
                  </a:moveTo>
                  <a:lnTo>
                    <a:pt x="352473" y="0"/>
                  </a:lnTo>
                </a:path>
                <a:path w="2908300" h="1978025">
                  <a:moveTo>
                    <a:pt x="939929" y="1977725"/>
                  </a:moveTo>
                  <a:lnTo>
                    <a:pt x="939929" y="0"/>
                  </a:lnTo>
                </a:path>
                <a:path w="2908300" h="1978025">
                  <a:moveTo>
                    <a:pt x="1527342" y="1977725"/>
                  </a:moveTo>
                  <a:lnTo>
                    <a:pt x="1527342" y="0"/>
                  </a:lnTo>
                </a:path>
                <a:path w="2908300" h="1978025">
                  <a:moveTo>
                    <a:pt x="2114798" y="1977725"/>
                  </a:moveTo>
                  <a:lnTo>
                    <a:pt x="2114798" y="0"/>
                  </a:lnTo>
                </a:path>
                <a:path w="2908300" h="1978025">
                  <a:moveTo>
                    <a:pt x="2702211" y="1977725"/>
                  </a:moveTo>
                  <a:lnTo>
                    <a:pt x="270221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4807" y="725981"/>
              <a:ext cx="2908300" cy="1978025"/>
            </a:xfrm>
            <a:custGeom>
              <a:avLst/>
              <a:gdLst/>
              <a:ahLst/>
              <a:cxnLst/>
              <a:rect l="l" t="t" r="r" b="b"/>
              <a:pathLst>
                <a:path w="2908300" h="1978025">
                  <a:moveTo>
                    <a:pt x="0" y="1887826"/>
                  </a:moveTo>
                  <a:lnTo>
                    <a:pt x="2907821" y="1887826"/>
                  </a:lnTo>
                </a:path>
                <a:path w="2908300" h="1978025">
                  <a:moveTo>
                    <a:pt x="0" y="1438334"/>
                  </a:moveTo>
                  <a:lnTo>
                    <a:pt x="2907821" y="1438334"/>
                  </a:lnTo>
                </a:path>
                <a:path w="2908300" h="1978025">
                  <a:moveTo>
                    <a:pt x="0" y="988841"/>
                  </a:moveTo>
                  <a:lnTo>
                    <a:pt x="2907821" y="988841"/>
                  </a:lnTo>
                </a:path>
                <a:path w="2908300" h="1978025">
                  <a:moveTo>
                    <a:pt x="0" y="539391"/>
                  </a:moveTo>
                  <a:lnTo>
                    <a:pt x="2907821" y="539391"/>
                  </a:lnTo>
                </a:path>
                <a:path w="2908300" h="1978025">
                  <a:moveTo>
                    <a:pt x="0" y="89898"/>
                  </a:moveTo>
                  <a:lnTo>
                    <a:pt x="2907821" y="89898"/>
                  </a:lnTo>
                </a:path>
                <a:path w="2908300" h="1978025">
                  <a:moveTo>
                    <a:pt x="58745" y="1977725"/>
                  </a:moveTo>
                  <a:lnTo>
                    <a:pt x="58745" y="0"/>
                  </a:lnTo>
                </a:path>
                <a:path w="2908300" h="1978025">
                  <a:moveTo>
                    <a:pt x="646201" y="1977725"/>
                  </a:moveTo>
                  <a:lnTo>
                    <a:pt x="646201" y="0"/>
                  </a:lnTo>
                </a:path>
                <a:path w="2908300" h="1978025">
                  <a:moveTo>
                    <a:pt x="1233614" y="1977725"/>
                  </a:moveTo>
                  <a:lnTo>
                    <a:pt x="1233614" y="0"/>
                  </a:lnTo>
                </a:path>
                <a:path w="2908300" h="1978025">
                  <a:moveTo>
                    <a:pt x="1821070" y="1977725"/>
                  </a:moveTo>
                  <a:lnTo>
                    <a:pt x="1821070" y="0"/>
                  </a:lnTo>
                </a:path>
                <a:path w="2908300" h="1978025">
                  <a:moveTo>
                    <a:pt x="2408484" y="1977725"/>
                  </a:moveTo>
                  <a:lnTo>
                    <a:pt x="2408484" y="0"/>
                  </a:lnTo>
                </a:path>
              </a:pathLst>
            </a:custGeom>
            <a:ln w="4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9162" y="815880"/>
              <a:ext cx="2379345" cy="1798320"/>
            </a:xfrm>
            <a:custGeom>
              <a:avLst/>
              <a:gdLst/>
              <a:ahLst/>
              <a:cxnLst/>
              <a:rect l="l" t="t" r="r" b="b"/>
              <a:pathLst>
                <a:path w="2379345" h="1798320">
                  <a:moveTo>
                    <a:pt x="0" y="1797928"/>
                  </a:moveTo>
                  <a:lnTo>
                    <a:pt x="264355" y="1123710"/>
                  </a:lnTo>
                  <a:lnTo>
                    <a:pt x="528710" y="1573203"/>
                  </a:lnTo>
                  <a:lnTo>
                    <a:pt x="793022" y="0"/>
                  </a:lnTo>
                  <a:lnTo>
                    <a:pt x="1057378" y="224725"/>
                  </a:lnTo>
                  <a:lnTo>
                    <a:pt x="1321733" y="224725"/>
                  </a:lnTo>
                  <a:lnTo>
                    <a:pt x="1586088" y="224725"/>
                  </a:lnTo>
                  <a:lnTo>
                    <a:pt x="1850443" y="1123710"/>
                  </a:lnTo>
                  <a:lnTo>
                    <a:pt x="2114756" y="898943"/>
                  </a:lnTo>
                  <a:lnTo>
                    <a:pt x="2379111" y="1797928"/>
                  </a:lnTo>
                </a:path>
              </a:pathLst>
            </a:custGeom>
            <a:ln w="4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0019" y="2576652"/>
            <a:ext cx="46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019" y="2127160"/>
            <a:ext cx="46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019" y="1677709"/>
            <a:ext cx="46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019" y="1228217"/>
            <a:ext cx="46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019" y="778724"/>
            <a:ext cx="46990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3194" y="815880"/>
            <a:ext cx="2420620" cy="1899920"/>
          </a:xfrm>
          <a:custGeom>
            <a:avLst/>
            <a:gdLst/>
            <a:ahLst/>
            <a:cxnLst/>
            <a:rect l="l" t="t" r="r" b="b"/>
            <a:pathLst>
              <a:path w="2420620" h="1899920">
                <a:moveTo>
                  <a:pt x="0" y="1797928"/>
                </a:moveTo>
                <a:lnTo>
                  <a:pt x="11613" y="1797928"/>
                </a:lnTo>
              </a:path>
              <a:path w="2420620" h="1899920">
                <a:moveTo>
                  <a:pt x="0" y="1348435"/>
                </a:moveTo>
                <a:lnTo>
                  <a:pt x="11613" y="1348435"/>
                </a:lnTo>
              </a:path>
              <a:path w="2420620" h="1899920">
                <a:moveTo>
                  <a:pt x="0" y="898943"/>
                </a:moveTo>
                <a:lnTo>
                  <a:pt x="11613" y="898943"/>
                </a:lnTo>
              </a:path>
              <a:path w="2420620" h="1899920">
                <a:moveTo>
                  <a:pt x="0" y="449492"/>
                </a:moveTo>
                <a:lnTo>
                  <a:pt x="11613" y="449492"/>
                </a:lnTo>
              </a:path>
              <a:path w="2420620" h="1899920">
                <a:moveTo>
                  <a:pt x="0" y="0"/>
                </a:moveTo>
                <a:lnTo>
                  <a:pt x="11613" y="0"/>
                </a:lnTo>
              </a:path>
              <a:path w="2420620" h="1899920">
                <a:moveTo>
                  <a:pt x="70359" y="1899440"/>
                </a:moveTo>
                <a:lnTo>
                  <a:pt x="70359" y="1887826"/>
                </a:lnTo>
              </a:path>
              <a:path w="2420620" h="1899920">
                <a:moveTo>
                  <a:pt x="657814" y="1899440"/>
                </a:moveTo>
                <a:lnTo>
                  <a:pt x="657814" y="1887826"/>
                </a:lnTo>
              </a:path>
              <a:path w="2420620" h="1899920">
                <a:moveTo>
                  <a:pt x="1245228" y="1899440"/>
                </a:moveTo>
                <a:lnTo>
                  <a:pt x="1245228" y="1887826"/>
                </a:lnTo>
              </a:path>
              <a:path w="2420620" h="1899920">
                <a:moveTo>
                  <a:pt x="1832684" y="1899440"/>
                </a:moveTo>
                <a:lnTo>
                  <a:pt x="1832684" y="1887826"/>
                </a:lnTo>
              </a:path>
              <a:path w="2420620" h="1899920">
                <a:moveTo>
                  <a:pt x="2420097" y="1899440"/>
                </a:moveTo>
                <a:lnTo>
                  <a:pt x="2420097" y="1887826"/>
                </a:lnTo>
              </a:path>
            </a:pathLst>
          </a:custGeom>
          <a:ln w="453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99660" y="2701137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7074" y="2701137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4529" y="2701137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943" y="2701137"/>
            <a:ext cx="6794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8802" y="2701137"/>
            <a:ext cx="89535" cy="7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5496" y="2746150"/>
            <a:ext cx="26670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-10" dirty="0">
                <a:latin typeface="Arial"/>
                <a:cs typeface="Arial"/>
              </a:rPr>
              <a:t>sent_length</a:t>
            </a:r>
            <a:endParaRPr sz="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5941" y="1645119"/>
            <a:ext cx="78105" cy="13970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50" spc="-10" dirty="0">
                <a:latin typeface="Arial"/>
                <a:cs typeface="Arial"/>
              </a:rPr>
              <a:t>count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22" name="object 22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59</a:t>
            </a:fld>
            <a:endParaRPr spc="35" dirty="0"/>
          </a:p>
        </p:txBody>
      </p:sp>
      <p:sp>
        <p:nvSpPr>
          <p:cNvPr id="25" name="object 25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663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Types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20" dirty="0"/>
              <a:t>Variables</a:t>
            </a:r>
            <a:r>
              <a:rPr spc="1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25" dirty="0"/>
              <a:t>Levels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Measurement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41627"/>
            <a:ext cx="2367915" cy="1720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Palatino Linotype"/>
                <a:cs typeface="Palatino Linotype"/>
              </a:rPr>
              <a:t>Outline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Units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Analysis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Variables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17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Levels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Measurement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Nominal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Ordinal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Interval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Ratio</a:t>
            </a:r>
            <a:endParaRPr sz="10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5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Levels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3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Measurement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Examples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Other </a:t>
            </a:r>
            <a:r>
              <a:rPr spc="-20" dirty="0"/>
              <a:t>Useful</a:t>
            </a:r>
            <a:r>
              <a:rPr dirty="0"/>
              <a:t> </a:t>
            </a:r>
            <a:r>
              <a:rPr spc="-10" dirty="0"/>
              <a:t>Graphing</a:t>
            </a:r>
            <a:r>
              <a:rPr spc="5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2779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3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/>
              <a:t>Time</a:t>
            </a:r>
            <a:r>
              <a:rPr sz="1100" spc="75" dirty="0"/>
              <a:t> </a:t>
            </a:r>
            <a:r>
              <a:rPr sz="1100" spc="-10" dirty="0"/>
              <a:t>Series</a:t>
            </a:r>
            <a:endParaRPr sz="1100">
              <a:latin typeface="Arial Unicode MS"/>
              <a:cs typeface="Arial Unicode MS"/>
            </a:endParaRPr>
          </a:p>
          <a:p>
            <a:pPr marL="591820" indent="-133350">
              <a:lnSpc>
                <a:spcPts val="115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dirty="0"/>
              <a:t>Line</a:t>
            </a:r>
            <a:r>
              <a:rPr sz="1000" spc="20" dirty="0"/>
              <a:t> </a:t>
            </a:r>
            <a:r>
              <a:rPr sz="1000" spc="-10" dirty="0"/>
              <a:t>graph</a:t>
            </a:r>
            <a:r>
              <a:rPr sz="1000" spc="25" dirty="0"/>
              <a:t> </a:t>
            </a:r>
            <a:r>
              <a:rPr sz="1000" spc="-30" dirty="0"/>
              <a:t>where</a:t>
            </a:r>
            <a:r>
              <a:rPr sz="1000" spc="20" dirty="0"/>
              <a:t> </a:t>
            </a:r>
            <a:r>
              <a:rPr sz="1000" dirty="0"/>
              <a:t>X-axis</a:t>
            </a:r>
            <a:r>
              <a:rPr sz="1000" spc="25" dirty="0"/>
              <a:t> </a:t>
            </a:r>
            <a:r>
              <a:rPr sz="1000" spc="-25" dirty="0"/>
              <a:t>represents</a:t>
            </a:r>
            <a:r>
              <a:rPr sz="1000" spc="20" dirty="0"/>
              <a:t> </a:t>
            </a:r>
            <a:r>
              <a:rPr sz="1000" dirty="0"/>
              <a:t>time,</a:t>
            </a:r>
            <a:r>
              <a:rPr sz="1000" spc="25" dirty="0"/>
              <a:t> </a:t>
            </a:r>
            <a:r>
              <a:rPr sz="1000" dirty="0"/>
              <a:t>often</a:t>
            </a:r>
            <a:r>
              <a:rPr sz="1000" spc="20" dirty="0"/>
              <a:t> </a:t>
            </a:r>
            <a:r>
              <a:rPr sz="1000" dirty="0"/>
              <a:t>in</a:t>
            </a:r>
            <a:r>
              <a:rPr sz="1000" spc="25" dirty="0"/>
              <a:t> </a:t>
            </a:r>
            <a:r>
              <a:rPr sz="1000" spc="-10" dirty="0"/>
              <a:t>years</a:t>
            </a:r>
            <a:endParaRPr sz="1000"/>
          </a:p>
          <a:p>
            <a:pPr marL="591820" indent="-133350">
              <a:lnSpc>
                <a:spcPts val="1150"/>
              </a:lnSpc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spc="-25" dirty="0"/>
              <a:t>Displays</a:t>
            </a:r>
            <a:r>
              <a:rPr sz="1000" spc="15" dirty="0"/>
              <a:t> </a:t>
            </a:r>
            <a:r>
              <a:rPr sz="1000" spc="-10" dirty="0"/>
              <a:t>temporal</a:t>
            </a:r>
            <a:r>
              <a:rPr sz="1000" spc="15" dirty="0"/>
              <a:t> </a:t>
            </a:r>
            <a:r>
              <a:rPr sz="1000" spc="-10" dirty="0"/>
              <a:t>trends</a:t>
            </a:r>
            <a:endParaRPr sz="1000"/>
          </a:p>
          <a:p>
            <a:pPr marL="868680" marR="30480" indent="-158115">
              <a:lnSpc>
                <a:spcPct val="101499"/>
              </a:lnSpc>
              <a:spcBef>
                <a:spcPts val="180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36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/>
              <a:t>Can</a:t>
            </a:r>
            <a:r>
              <a:rPr sz="900" spc="50" dirty="0"/>
              <a:t> </a:t>
            </a:r>
            <a:r>
              <a:rPr sz="900" spc="-10" dirty="0"/>
              <a:t>overlay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45" dirty="0"/>
              <a:t> </a:t>
            </a:r>
            <a:r>
              <a:rPr sz="900" dirty="0"/>
              <a:t>trend</a:t>
            </a:r>
            <a:r>
              <a:rPr sz="900" spc="50" dirty="0"/>
              <a:t> </a:t>
            </a:r>
            <a:r>
              <a:rPr sz="900" dirty="0"/>
              <a:t>line</a:t>
            </a:r>
            <a:r>
              <a:rPr sz="900" spc="45" dirty="0"/>
              <a:t> </a:t>
            </a:r>
            <a:r>
              <a:rPr sz="900" dirty="0"/>
              <a:t>to</a:t>
            </a:r>
            <a:r>
              <a:rPr sz="900" spc="50" dirty="0"/>
              <a:t> </a:t>
            </a:r>
            <a:r>
              <a:rPr sz="900" dirty="0"/>
              <a:t>see</a:t>
            </a:r>
            <a:r>
              <a:rPr sz="900" spc="50" dirty="0"/>
              <a:t> </a:t>
            </a:r>
            <a:r>
              <a:rPr sz="900" spc="-30" dirty="0"/>
              <a:t>how</a:t>
            </a:r>
            <a:r>
              <a:rPr sz="900" spc="50" dirty="0"/>
              <a:t> </a:t>
            </a:r>
            <a:r>
              <a:rPr sz="900" spc="-10" dirty="0"/>
              <a:t>some</a:t>
            </a:r>
            <a:r>
              <a:rPr sz="900" spc="45" dirty="0"/>
              <a:t> </a:t>
            </a:r>
            <a:r>
              <a:rPr sz="900" dirty="0"/>
              <a:t>characteristic</a:t>
            </a:r>
            <a:r>
              <a:rPr sz="900" spc="45" dirty="0"/>
              <a:t> </a:t>
            </a:r>
            <a:r>
              <a:rPr sz="900" spc="-10" dirty="0"/>
              <a:t>increases</a:t>
            </a:r>
            <a:r>
              <a:rPr sz="900" spc="45" dirty="0"/>
              <a:t> </a:t>
            </a:r>
            <a:r>
              <a:rPr sz="900" dirty="0"/>
              <a:t>or</a:t>
            </a:r>
            <a:r>
              <a:rPr sz="900" spc="45" dirty="0"/>
              <a:t> </a:t>
            </a:r>
            <a:r>
              <a:rPr sz="900" spc="-10" dirty="0"/>
              <a:t>decreases</a:t>
            </a:r>
            <a:r>
              <a:rPr sz="900" spc="50" dirty="0"/>
              <a:t> </a:t>
            </a:r>
            <a:r>
              <a:rPr sz="900" spc="-20" dirty="0"/>
              <a:t>over </a:t>
            </a:r>
            <a:r>
              <a:rPr sz="900" spc="-10" dirty="0"/>
              <a:t>time.</a:t>
            </a:r>
            <a:endParaRPr sz="900">
              <a:latin typeface="Arial Unicode MS"/>
              <a:cs typeface="Arial Unicode MS"/>
            </a:endParaRPr>
          </a:p>
          <a:p>
            <a:pPr marL="99695">
              <a:lnSpc>
                <a:spcPct val="100000"/>
              </a:lnSpc>
              <a:spcBef>
                <a:spcPts val="30"/>
              </a:spcBef>
            </a:pPr>
            <a:endParaRPr sz="800"/>
          </a:p>
          <a:p>
            <a:pPr marL="137795">
              <a:lnSpc>
                <a:spcPct val="100000"/>
              </a:lnSpc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/>
              <a:t>Map</a:t>
            </a:r>
            <a:endParaRPr sz="1100">
              <a:latin typeface="Arial Unicode MS"/>
              <a:cs typeface="Arial Unicode MS"/>
            </a:endParaRPr>
          </a:p>
          <a:p>
            <a:pPr marL="591820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spc="-25" dirty="0"/>
              <a:t>Useful</a:t>
            </a:r>
            <a:r>
              <a:rPr sz="1000" spc="15" dirty="0"/>
              <a:t> </a:t>
            </a:r>
            <a:r>
              <a:rPr sz="1000" dirty="0"/>
              <a:t>for</a:t>
            </a:r>
            <a:r>
              <a:rPr sz="1000" spc="15" dirty="0"/>
              <a:t> </a:t>
            </a:r>
            <a:r>
              <a:rPr sz="1000" spc="-35" dirty="0"/>
              <a:t>displaying</a:t>
            </a:r>
            <a:r>
              <a:rPr sz="1000" spc="20" dirty="0"/>
              <a:t> </a:t>
            </a:r>
            <a:r>
              <a:rPr sz="1000" spc="-30" dirty="0"/>
              <a:t>census-</a:t>
            </a:r>
            <a:r>
              <a:rPr sz="1000" spc="-10" dirty="0"/>
              <a:t>related</a:t>
            </a:r>
            <a:r>
              <a:rPr sz="1000" spc="15" dirty="0"/>
              <a:t> </a:t>
            </a:r>
            <a:r>
              <a:rPr sz="1000" spc="-20" dirty="0"/>
              <a:t>data</a:t>
            </a:r>
            <a:endParaRPr sz="1000"/>
          </a:p>
          <a:p>
            <a:pPr marL="591820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593090" algn="l"/>
              </a:tabLst>
            </a:pPr>
            <a:r>
              <a:rPr sz="1000" spc="-25" dirty="0"/>
              <a:t>Displays</a:t>
            </a:r>
            <a:r>
              <a:rPr sz="1000" spc="20" dirty="0"/>
              <a:t> </a:t>
            </a:r>
            <a:r>
              <a:rPr sz="1000" dirty="0"/>
              <a:t>spatial</a:t>
            </a:r>
            <a:r>
              <a:rPr sz="1000" spc="25" dirty="0"/>
              <a:t> </a:t>
            </a:r>
            <a:r>
              <a:rPr sz="1000" spc="-10" dirty="0"/>
              <a:t>trends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60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3225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3333B2"/>
                </a:solidFill>
                <a:latin typeface="Palatino Linotype"/>
                <a:cs typeface="Palatino Linotype"/>
              </a:rPr>
              <a:t>Homicide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Rates,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1950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2019</a:t>
            </a:r>
            <a:r>
              <a:rPr sz="1400" spc="11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Time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Series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5679" y="749767"/>
            <a:ext cx="4884420" cy="1875789"/>
            <a:chOff x="495679" y="749767"/>
            <a:chExt cx="4884420" cy="1875789"/>
          </a:xfrm>
        </p:grpSpPr>
        <p:sp>
          <p:nvSpPr>
            <p:cNvPr id="4" name="object 4"/>
            <p:cNvSpPr/>
            <p:nvPr/>
          </p:nvSpPr>
          <p:spPr>
            <a:xfrm>
              <a:off x="497902" y="749767"/>
              <a:ext cx="4879975" cy="1864360"/>
            </a:xfrm>
            <a:custGeom>
              <a:avLst/>
              <a:gdLst/>
              <a:ahLst/>
              <a:cxnLst/>
              <a:rect l="l" t="t" r="r" b="b"/>
              <a:pathLst>
                <a:path w="4879975" h="1864360">
                  <a:moveTo>
                    <a:pt x="4879513" y="0"/>
                  </a:moveTo>
                  <a:lnTo>
                    <a:pt x="0" y="0"/>
                  </a:lnTo>
                  <a:lnTo>
                    <a:pt x="0" y="1863993"/>
                  </a:lnTo>
                  <a:lnTo>
                    <a:pt x="4879513" y="1863993"/>
                  </a:lnTo>
                  <a:lnTo>
                    <a:pt x="487951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902" y="1162474"/>
              <a:ext cx="4879975" cy="1093470"/>
            </a:xfrm>
            <a:custGeom>
              <a:avLst/>
              <a:gdLst/>
              <a:ahLst/>
              <a:cxnLst/>
              <a:rect l="l" t="t" r="r" b="b"/>
              <a:pathLst>
                <a:path w="4879975" h="1093470">
                  <a:moveTo>
                    <a:pt x="0" y="1093262"/>
                  </a:moveTo>
                  <a:lnTo>
                    <a:pt x="4879513" y="1093262"/>
                  </a:lnTo>
                </a:path>
                <a:path w="4879975" h="1093470">
                  <a:moveTo>
                    <a:pt x="0" y="546610"/>
                  </a:moveTo>
                  <a:lnTo>
                    <a:pt x="4879513" y="546610"/>
                  </a:lnTo>
                </a:path>
                <a:path w="4879975" h="1093470">
                  <a:moveTo>
                    <a:pt x="0" y="0"/>
                  </a:moveTo>
                  <a:lnTo>
                    <a:pt x="487951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902" y="889148"/>
              <a:ext cx="4879975" cy="1640205"/>
            </a:xfrm>
            <a:custGeom>
              <a:avLst/>
              <a:gdLst/>
              <a:ahLst/>
              <a:cxnLst/>
              <a:rect l="l" t="t" r="r" b="b"/>
              <a:pathLst>
                <a:path w="4879975" h="1640205">
                  <a:moveTo>
                    <a:pt x="0" y="1639914"/>
                  </a:moveTo>
                  <a:lnTo>
                    <a:pt x="4879513" y="1639914"/>
                  </a:lnTo>
                </a:path>
                <a:path w="4879975" h="1640205">
                  <a:moveTo>
                    <a:pt x="0" y="1093262"/>
                  </a:moveTo>
                  <a:lnTo>
                    <a:pt x="4879513" y="1093262"/>
                  </a:lnTo>
                </a:path>
                <a:path w="4879975" h="1640205">
                  <a:moveTo>
                    <a:pt x="0" y="546651"/>
                  </a:moveTo>
                  <a:lnTo>
                    <a:pt x="4879513" y="546651"/>
                  </a:lnTo>
                </a:path>
                <a:path w="4879975" h="1640205">
                  <a:moveTo>
                    <a:pt x="0" y="0"/>
                  </a:moveTo>
                  <a:lnTo>
                    <a:pt x="4879513" y="0"/>
                  </a:lnTo>
                </a:path>
              </a:pathLst>
            </a:custGeom>
            <a:ln w="44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081" y="749767"/>
              <a:ext cx="4815155" cy="1875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4273" y="2492604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273" y="1945952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273" y="1399341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685" y="852689"/>
            <a:ext cx="6667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619" y="889148"/>
            <a:ext cx="11430" cy="1640205"/>
          </a:xfrm>
          <a:custGeom>
            <a:avLst/>
            <a:gdLst/>
            <a:ahLst/>
            <a:cxnLst/>
            <a:rect l="l" t="t" r="r" b="b"/>
            <a:pathLst>
              <a:path w="11429" h="1640205">
                <a:moveTo>
                  <a:pt x="0" y="1639914"/>
                </a:moveTo>
                <a:lnTo>
                  <a:pt x="11282" y="1639914"/>
                </a:lnTo>
              </a:path>
              <a:path w="11429" h="1640205">
                <a:moveTo>
                  <a:pt x="0" y="1093262"/>
                </a:moveTo>
                <a:lnTo>
                  <a:pt x="11282" y="1093262"/>
                </a:lnTo>
              </a:path>
              <a:path w="11429" h="1640205">
                <a:moveTo>
                  <a:pt x="0" y="546651"/>
                </a:moveTo>
                <a:lnTo>
                  <a:pt x="11282" y="546651"/>
                </a:lnTo>
              </a:path>
              <a:path w="11429" h="1640205">
                <a:moveTo>
                  <a:pt x="0" y="0"/>
                </a:moveTo>
                <a:lnTo>
                  <a:pt x="11282" y="0"/>
                </a:lnTo>
              </a:path>
            </a:pathLst>
          </a:custGeom>
          <a:ln w="44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8900000">
            <a:off x="46869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1950</a:t>
            </a:r>
            <a:endParaRPr sz="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53819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1951</a:t>
            </a:r>
            <a:endParaRPr sz="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60770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1952</a:t>
            </a:r>
            <a:endParaRPr sz="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67720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1953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74671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1954</a:t>
            </a:r>
            <a:endParaRPr sz="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81621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1955</a:t>
            </a:r>
            <a:endParaRPr sz="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8900000">
            <a:off x="88572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1956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8900000">
            <a:off x="95522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1957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8900000">
            <a:off x="102473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1958</a:t>
            </a:r>
            <a:endParaRPr sz="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8900000">
            <a:off x="109423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1959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8900000">
            <a:off x="116378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123329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1961</a:t>
            </a:r>
            <a:endParaRPr sz="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130279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1962</a:t>
            </a:r>
            <a:endParaRPr sz="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137230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1963</a:t>
            </a:r>
            <a:endParaRPr sz="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144180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1964</a:t>
            </a:r>
            <a:endParaRPr sz="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18900000">
            <a:off x="151131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1965</a:t>
            </a:r>
            <a:endParaRPr sz="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18900000">
            <a:off x="158081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1966</a:t>
            </a:r>
            <a:endParaRPr sz="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18900000">
            <a:off x="165032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1967</a:t>
            </a:r>
            <a:endParaRPr sz="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18900000">
            <a:off x="171982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1968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178933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1969</a:t>
            </a:r>
            <a:endParaRPr sz="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18900000">
            <a:off x="185887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1970</a:t>
            </a:r>
            <a:endParaRPr sz="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192838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1971</a:t>
            </a:r>
            <a:endParaRPr sz="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199788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1972</a:t>
            </a:r>
            <a:endParaRPr sz="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8900000">
            <a:off x="206739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1973</a:t>
            </a:r>
            <a:endParaRPr sz="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18900000">
            <a:off x="213689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1974</a:t>
            </a:r>
            <a:endParaRPr sz="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18900000">
            <a:off x="220640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1975</a:t>
            </a:r>
            <a:endParaRPr sz="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18900000">
            <a:off x="227590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1976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18900000">
            <a:off x="234541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1977</a:t>
            </a:r>
            <a:endParaRPr sz="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18900000">
            <a:off x="241491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1978</a:t>
            </a:r>
            <a:endParaRPr sz="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8900000">
            <a:off x="248442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1979</a:t>
            </a:r>
            <a:endParaRPr sz="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18900000">
            <a:off x="255396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18900000">
            <a:off x="262347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1981</a:t>
            </a:r>
            <a:endParaRPr sz="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18900000">
            <a:off x="269297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1982</a:t>
            </a:r>
            <a:endParaRPr sz="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18900000">
            <a:off x="276248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1983</a:t>
            </a:r>
            <a:endParaRPr sz="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18900000">
            <a:off x="283198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1984</a:t>
            </a:r>
            <a:endParaRPr sz="3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18900000">
            <a:off x="290149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1985</a:t>
            </a:r>
            <a:endParaRPr sz="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18900000">
            <a:off x="297099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1986</a:t>
            </a:r>
            <a:endParaRPr sz="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 rot="18900000">
            <a:off x="304050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1987</a:t>
            </a:r>
            <a:endParaRPr sz="3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18900000">
            <a:off x="311000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1988</a:t>
            </a:r>
            <a:endParaRPr sz="3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 rot="18900000">
            <a:off x="317951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1989</a:t>
            </a:r>
            <a:endParaRPr sz="3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 rot="18900000">
            <a:off x="324901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1990</a:t>
            </a:r>
            <a:endParaRPr sz="3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 rot="18900000">
            <a:off x="331856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1991</a:t>
            </a:r>
            <a:endParaRPr sz="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18900000">
            <a:off x="338806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1992</a:t>
            </a:r>
            <a:endParaRPr sz="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 rot="18900000">
            <a:off x="345757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1993</a:t>
            </a:r>
            <a:endParaRPr sz="3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 rot="18900000">
            <a:off x="352707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1994</a:t>
            </a:r>
            <a:endParaRPr sz="3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 rot="18900000">
            <a:off x="359658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1995</a:t>
            </a:r>
            <a:endParaRPr sz="3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 rot="18900000">
            <a:off x="366608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1996</a:t>
            </a:r>
            <a:endParaRPr sz="3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 rot="18900000">
            <a:off x="373559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1997</a:t>
            </a:r>
            <a:endParaRPr sz="3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 rot="18900000">
            <a:off x="380509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1998</a:t>
            </a:r>
            <a:endParaRPr sz="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18900000">
            <a:off x="387460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1999</a:t>
            </a:r>
            <a:endParaRPr sz="3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18900000">
            <a:off x="394410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3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18900000">
            <a:off x="401365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2001</a:t>
            </a:r>
            <a:endParaRPr sz="3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18900000">
            <a:off x="408316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2002</a:t>
            </a:r>
            <a:endParaRPr sz="3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18900000">
            <a:off x="415266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2003</a:t>
            </a:r>
            <a:endParaRPr sz="3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18900000">
            <a:off x="422217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2004</a:t>
            </a:r>
            <a:endParaRPr sz="3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18900000">
            <a:off x="429167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2005</a:t>
            </a:r>
            <a:endParaRPr sz="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 rot="18900000">
            <a:off x="436118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2006</a:t>
            </a:r>
            <a:endParaRPr sz="3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443068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2007</a:t>
            </a:r>
            <a:endParaRPr sz="3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 rot="18900000">
            <a:off x="450019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2008</a:t>
            </a:r>
            <a:endParaRPr sz="3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 rot="18900000">
            <a:off x="456969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2009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 rot="18900000">
            <a:off x="463920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2010</a:t>
            </a:r>
            <a:endParaRPr sz="3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 rot="18900000">
            <a:off x="470874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2011</a:t>
            </a:r>
            <a:endParaRPr sz="3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 rot="18900000">
            <a:off x="477825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2012</a:t>
            </a:r>
            <a:endParaRPr sz="3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 rot="18900000">
            <a:off x="484775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2013</a:t>
            </a:r>
            <a:endParaRPr sz="3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 rot="18900000">
            <a:off x="491726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2014</a:t>
            </a:r>
            <a:endParaRPr sz="3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 rot="18900000">
            <a:off x="498676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2015</a:t>
            </a:r>
            <a:endParaRPr sz="3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 rot="18900000">
            <a:off x="505627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2016</a:t>
            </a:r>
            <a:endParaRPr sz="3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 rot="18900000">
            <a:off x="512577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2017</a:t>
            </a:r>
            <a:endParaRPr sz="3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 rot="18900000">
            <a:off x="519528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2018</a:t>
            </a:r>
            <a:endParaRPr sz="3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 rot="18900000">
            <a:off x="526478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2019</a:t>
            </a:r>
            <a:endParaRPr sz="3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1435" y="1573595"/>
            <a:ext cx="76200" cy="2165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50" spc="-10" dirty="0">
                <a:latin typeface="Arial"/>
                <a:cs typeface="Arial"/>
              </a:rPr>
              <a:t>hom_rate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5" name="object 8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810324" y="2716238"/>
            <a:ext cx="255270" cy="762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50" spc="-10" dirty="0">
                <a:latin typeface="Arial"/>
                <a:cs typeface="Arial"/>
              </a:rPr>
              <a:t>factor(year)</a:t>
            </a:r>
            <a:endParaRPr sz="35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61</a:t>
            </a:fld>
            <a:endParaRPr spc="35" dirty="0"/>
          </a:p>
        </p:txBody>
      </p:sp>
      <p:sp>
        <p:nvSpPr>
          <p:cNvPr id="89" name="object 89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Homicide</a:t>
            </a:r>
            <a:r>
              <a:rPr spc="60" dirty="0"/>
              <a:t> </a:t>
            </a:r>
            <a:r>
              <a:rPr dirty="0"/>
              <a:t>Rates,</a:t>
            </a:r>
            <a:r>
              <a:rPr spc="60" dirty="0"/>
              <a:t> </a:t>
            </a:r>
            <a:r>
              <a:rPr dirty="0"/>
              <a:t>1950</a:t>
            </a:r>
            <a:r>
              <a:rPr spc="60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dirty="0"/>
              <a:t>2019</a:t>
            </a:r>
            <a:r>
              <a:rPr spc="60" dirty="0"/>
              <a:t> </a:t>
            </a:r>
            <a:r>
              <a:rPr dirty="0"/>
              <a:t>Time</a:t>
            </a:r>
            <a:r>
              <a:rPr spc="60" dirty="0"/>
              <a:t> </a:t>
            </a:r>
            <a:r>
              <a:rPr dirty="0"/>
              <a:t>Series</a:t>
            </a:r>
            <a:r>
              <a:rPr spc="60" dirty="0"/>
              <a:t> </a:t>
            </a:r>
            <a:r>
              <a:rPr dirty="0"/>
              <a:t>with</a:t>
            </a:r>
            <a:r>
              <a:rPr spc="60" dirty="0"/>
              <a:t> </a:t>
            </a:r>
            <a:r>
              <a:rPr dirty="0"/>
              <a:t>Trend</a:t>
            </a:r>
            <a:r>
              <a:rPr spc="60" dirty="0"/>
              <a:t> </a:t>
            </a:r>
            <a:r>
              <a:rPr spc="-20" dirty="0"/>
              <a:t>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679" y="747545"/>
            <a:ext cx="4884420" cy="1868805"/>
            <a:chOff x="495679" y="747545"/>
            <a:chExt cx="4884420" cy="1868805"/>
          </a:xfrm>
        </p:grpSpPr>
        <p:sp>
          <p:nvSpPr>
            <p:cNvPr id="4" name="object 4"/>
            <p:cNvSpPr/>
            <p:nvPr/>
          </p:nvSpPr>
          <p:spPr>
            <a:xfrm>
              <a:off x="497902" y="749767"/>
              <a:ext cx="4879975" cy="1864360"/>
            </a:xfrm>
            <a:custGeom>
              <a:avLst/>
              <a:gdLst/>
              <a:ahLst/>
              <a:cxnLst/>
              <a:rect l="l" t="t" r="r" b="b"/>
              <a:pathLst>
                <a:path w="4879975" h="1864360">
                  <a:moveTo>
                    <a:pt x="4879513" y="0"/>
                  </a:moveTo>
                  <a:lnTo>
                    <a:pt x="0" y="0"/>
                  </a:lnTo>
                  <a:lnTo>
                    <a:pt x="0" y="1863993"/>
                  </a:lnTo>
                  <a:lnTo>
                    <a:pt x="4879513" y="1863993"/>
                  </a:lnTo>
                  <a:lnTo>
                    <a:pt x="487951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902" y="1162474"/>
              <a:ext cx="4879975" cy="1093470"/>
            </a:xfrm>
            <a:custGeom>
              <a:avLst/>
              <a:gdLst/>
              <a:ahLst/>
              <a:cxnLst/>
              <a:rect l="l" t="t" r="r" b="b"/>
              <a:pathLst>
                <a:path w="4879975" h="1093470">
                  <a:moveTo>
                    <a:pt x="0" y="1093262"/>
                  </a:moveTo>
                  <a:lnTo>
                    <a:pt x="4879513" y="1093262"/>
                  </a:lnTo>
                </a:path>
                <a:path w="4879975" h="1093470">
                  <a:moveTo>
                    <a:pt x="0" y="546610"/>
                  </a:moveTo>
                  <a:lnTo>
                    <a:pt x="4879513" y="546610"/>
                  </a:lnTo>
                </a:path>
                <a:path w="4879975" h="1093470">
                  <a:moveTo>
                    <a:pt x="0" y="0"/>
                  </a:moveTo>
                  <a:lnTo>
                    <a:pt x="487951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902" y="749767"/>
              <a:ext cx="4879975" cy="1864360"/>
            </a:xfrm>
            <a:custGeom>
              <a:avLst/>
              <a:gdLst/>
              <a:ahLst/>
              <a:cxnLst/>
              <a:rect l="l" t="t" r="r" b="b"/>
              <a:pathLst>
                <a:path w="4879975" h="1864360">
                  <a:moveTo>
                    <a:pt x="0" y="1779294"/>
                  </a:moveTo>
                  <a:lnTo>
                    <a:pt x="4879513" y="1779294"/>
                  </a:lnTo>
                </a:path>
                <a:path w="4879975" h="1864360">
                  <a:moveTo>
                    <a:pt x="0" y="1232642"/>
                  </a:moveTo>
                  <a:lnTo>
                    <a:pt x="4879513" y="1232642"/>
                  </a:lnTo>
                </a:path>
                <a:path w="4879975" h="1864360">
                  <a:moveTo>
                    <a:pt x="0" y="686032"/>
                  </a:moveTo>
                  <a:lnTo>
                    <a:pt x="4879513" y="686032"/>
                  </a:lnTo>
                </a:path>
                <a:path w="4879975" h="1864360">
                  <a:moveTo>
                    <a:pt x="0" y="139380"/>
                  </a:moveTo>
                  <a:lnTo>
                    <a:pt x="4879513" y="139380"/>
                  </a:lnTo>
                </a:path>
                <a:path w="4879975" h="1864360">
                  <a:moveTo>
                    <a:pt x="41711" y="1863993"/>
                  </a:moveTo>
                  <a:lnTo>
                    <a:pt x="41711" y="0"/>
                  </a:lnTo>
                </a:path>
                <a:path w="4879975" h="1864360">
                  <a:moveTo>
                    <a:pt x="111216" y="1863993"/>
                  </a:moveTo>
                  <a:lnTo>
                    <a:pt x="111216" y="0"/>
                  </a:lnTo>
                </a:path>
                <a:path w="4879975" h="1864360">
                  <a:moveTo>
                    <a:pt x="180721" y="1863993"/>
                  </a:moveTo>
                  <a:lnTo>
                    <a:pt x="180721" y="0"/>
                  </a:lnTo>
                </a:path>
                <a:path w="4879975" h="1864360">
                  <a:moveTo>
                    <a:pt x="250226" y="1863993"/>
                  </a:moveTo>
                  <a:lnTo>
                    <a:pt x="250226" y="0"/>
                  </a:lnTo>
                </a:path>
                <a:path w="4879975" h="1864360">
                  <a:moveTo>
                    <a:pt x="319731" y="1863993"/>
                  </a:moveTo>
                  <a:lnTo>
                    <a:pt x="319731" y="0"/>
                  </a:lnTo>
                </a:path>
                <a:path w="4879975" h="1864360">
                  <a:moveTo>
                    <a:pt x="389236" y="1863993"/>
                  </a:moveTo>
                  <a:lnTo>
                    <a:pt x="389236" y="0"/>
                  </a:lnTo>
                </a:path>
                <a:path w="4879975" h="1864360">
                  <a:moveTo>
                    <a:pt x="458741" y="1863993"/>
                  </a:moveTo>
                  <a:lnTo>
                    <a:pt x="458741" y="0"/>
                  </a:lnTo>
                </a:path>
                <a:path w="4879975" h="1864360">
                  <a:moveTo>
                    <a:pt x="528246" y="1863993"/>
                  </a:moveTo>
                  <a:lnTo>
                    <a:pt x="528246" y="0"/>
                  </a:lnTo>
                </a:path>
                <a:path w="4879975" h="1864360">
                  <a:moveTo>
                    <a:pt x="597751" y="1863993"/>
                  </a:moveTo>
                  <a:lnTo>
                    <a:pt x="597751" y="0"/>
                  </a:lnTo>
                </a:path>
                <a:path w="4879975" h="1864360">
                  <a:moveTo>
                    <a:pt x="667256" y="1863993"/>
                  </a:moveTo>
                  <a:lnTo>
                    <a:pt x="667256" y="0"/>
                  </a:lnTo>
                </a:path>
                <a:path w="4879975" h="1864360">
                  <a:moveTo>
                    <a:pt x="736761" y="1863993"/>
                  </a:moveTo>
                  <a:lnTo>
                    <a:pt x="736761" y="0"/>
                  </a:lnTo>
                </a:path>
                <a:path w="4879975" h="1864360">
                  <a:moveTo>
                    <a:pt x="806307" y="1863993"/>
                  </a:moveTo>
                  <a:lnTo>
                    <a:pt x="806307" y="0"/>
                  </a:lnTo>
                </a:path>
                <a:path w="4879975" h="1864360">
                  <a:moveTo>
                    <a:pt x="875812" y="1863993"/>
                  </a:moveTo>
                  <a:lnTo>
                    <a:pt x="875812" y="0"/>
                  </a:lnTo>
                </a:path>
                <a:path w="4879975" h="1864360">
                  <a:moveTo>
                    <a:pt x="945317" y="1863993"/>
                  </a:moveTo>
                  <a:lnTo>
                    <a:pt x="945317" y="0"/>
                  </a:lnTo>
                </a:path>
                <a:path w="4879975" h="1864360">
                  <a:moveTo>
                    <a:pt x="1014822" y="1863993"/>
                  </a:moveTo>
                  <a:lnTo>
                    <a:pt x="1014822" y="0"/>
                  </a:lnTo>
                </a:path>
                <a:path w="4879975" h="1864360">
                  <a:moveTo>
                    <a:pt x="1084327" y="1863993"/>
                  </a:moveTo>
                  <a:lnTo>
                    <a:pt x="1084327" y="0"/>
                  </a:lnTo>
                </a:path>
                <a:path w="4879975" h="1864360">
                  <a:moveTo>
                    <a:pt x="1153832" y="1863993"/>
                  </a:moveTo>
                  <a:lnTo>
                    <a:pt x="1153832" y="0"/>
                  </a:lnTo>
                </a:path>
                <a:path w="4879975" h="1864360">
                  <a:moveTo>
                    <a:pt x="1223337" y="1863993"/>
                  </a:moveTo>
                  <a:lnTo>
                    <a:pt x="1223337" y="0"/>
                  </a:lnTo>
                </a:path>
                <a:path w="4879975" h="1864360">
                  <a:moveTo>
                    <a:pt x="1292842" y="1863993"/>
                  </a:moveTo>
                  <a:lnTo>
                    <a:pt x="1292842" y="0"/>
                  </a:lnTo>
                </a:path>
                <a:path w="4879975" h="1864360">
                  <a:moveTo>
                    <a:pt x="1362347" y="1863993"/>
                  </a:moveTo>
                  <a:lnTo>
                    <a:pt x="1362347" y="0"/>
                  </a:lnTo>
                </a:path>
                <a:path w="4879975" h="1864360">
                  <a:moveTo>
                    <a:pt x="1431852" y="1863993"/>
                  </a:moveTo>
                  <a:lnTo>
                    <a:pt x="1431852" y="0"/>
                  </a:lnTo>
                </a:path>
                <a:path w="4879975" h="1864360">
                  <a:moveTo>
                    <a:pt x="1501398" y="1863993"/>
                  </a:moveTo>
                  <a:lnTo>
                    <a:pt x="1501398" y="0"/>
                  </a:lnTo>
                </a:path>
                <a:path w="4879975" h="1864360">
                  <a:moveTo>
                    <a:pt x="1570903" y="1863993"/>
                  </a:moveTo>
                  <a:lnTo>
                    <a:pt x="1570903" y="0"/>
                  </a:lnTo>
                </a:path>
                <a:path w="4879975" h="1864360">
                  <a:moveTo>
                    <a:pt x="1640408" y="1863993"/>
                  </a:moveTo>
                  <a:lnTo>
                    <a:pt x="1640408" y="0"/>
                  </a:lnTo>
                </a:path>
                <a:path w="4879975" h="1864360">
                  <a:moveTo>
                    <a:pt x="1709913" y="1863993"/>
                  </a:moveTo>
                  <a:lnTo>
                    <a:pt x="1709913" y="0"/>
                  </a:lnTo>
                </a:path>
                <a:path w="4879975" h="1864360">
                  <a:moveTo>
                    <a:pt x="1779418" y="1863993"/>
                  </a:moveTo>
                  <a:lnTo>
                    <a:pt x="1779418" y="0"/>
                  </a:lnTo>
                </a:path>
                <a:path w="4879975" h="1864360">
                  <a:moveTo>
                    <a:pt x="1848923" y="1863993"/>
                  </a:moveTo>
                  <a:lnTo>
                    <a:pt x="1848923" y="0"/>
                  </a:lnTo>
                </a:path>
                <a:path w="4879975" h="1864360">
                  <a:moveTo>
                    <a:pt x="1918428" y="1863993"/>
                  </a:moveTo>
                  <a:lnTo>
                    <a:pt x="1918428" y="0"/>
                  </a:lnTo>
                </a:path>
                <a:path w="4879975" h="1864360">
                  <a:moveTo>
                    <a:pt x="1987933" y="1863993"/>
                  </a:moveTo>
                  <a:lnTo>
                    <a:pt x="1987933" y="0"/>
                  </a:lnTo>
                </a:path>
                <a:path w="4879975" h="1864360">
                  <a:moveTo>
                    <a:pt x="2057438" y="1863993"/>
                  </a:moveTo>
                  <a:lnTo>
                    <a:pt x="2057438" y="0"/>
                  </a:lnTo>
                </a:path>
                <a:path w="4879975" h="1864360">
                  <a:moveTo>
                    <a:pt x="2126943" y="1863993"/>
                  </a:moveTo>
                  <a:lnTo>
                    <a:pt x="2126943" y="0"/>
                  </a:lnTo>
                </a:path>
                <a:path w="4879975" h="1864360">
                  <a:moveTo>
                    <a:pt x="2196489" y="1863993"/>
                  </a:moveTo>
                  <a:lnTo>
                    <a:pt x="2196489" y="0"/>
                  </a:lnTo>
                </a:path>
                <a:path w="4879975" h="1864360">
                  <a:moveTo>
                    <a:pt x="2265994" y="1863993"/>
                  </a:moveTo>
                  <a:lnTo>
                    <a:pt x="2265994" y="0"/>
                  </a:lnTo>
                </a:path>
                <a:path w="4879975" h="1864360">
                  <a:moveTo>
                    <a:pt x="2335499" y="1863993"/>
                  </a:moveTo>
                  <a:lnTo>
                    <a:pt x="2335499" y="0"/>
                  </a:lnTo>
                </a:path>
                <a:path w="4879975" h="1864360">
                  <a:moveTo>
                    <a:pt x="2405004" y="1863993"/>
                  </a:moveTo>
                  <a:lnTo>
                    <a:pt x="2405004" y="0"/>
                  </a:lnTo>
                </a:path>
                <a:path w="4879975" h="1864360">
                  <a:moveTo>
                    <a:pt x="2474509" y="1863993"/>
                  </a:moveTo>
                  <a:lnTo>
                    <a:pt x="2474509" y="0"/>
                  </a:lnTo>
                </a:path>
                <a:path w="4879975" h="1864360">
                  <a:moveTo>
                    <a:pt x="2544014" y="1863993"/>
                  </a:moveTo>
                  <a:lnTo>
                    <a:pt x="2544014" y="0"/>
                  </a:lnTo>
                </a:path>
                <a:path w="4879975" h="1864360">
                  <a:moveTo>
                    <a:pt x="2613519" y="1863993"/>
                  </a:moveTo>
                  <a:lnTo>
                    <a:pt x="2613519" y="0"/>
                  </a:lnTo>
                </a:path>
                <a:path w="4879975" h="1864360">
                  <a:moveTo>
                    <a:pt x="2683024" y="1863993"/>
                  </a:moveTo>
                  <a:lnTo>
                    <a:pt x="2683024" y="0"/>
                  </a:lnTo>
                </a:path>
                <a:path w="4879975" h="1864360">
                  <a:moveTo>
                    <a:pt x="2752529" y="1863993"/>
                  </a:moveTo>
                  <a:lnTo>
                    <a:pt x="2752529" y="0"/>
                  </a:lnTo>
                </a:path>
                <a:path w="4879975" h="1864360">
                  <a:moveTo>
                    <a:pt x="2822034" y="1863993"/>
                  </a:moveTo>
                  <a:lnTo>
                    <a:pt x="2822034" y="0"/>
                  </a:lnTo>
                </a:path>
                <a:path w="4879975" h="1864360">
                  <a:moveTo>
                    <a:pt x="2891539" y="1863993"/>
                  </a:moveTo>
                  <a:lnTo>
                    <a:pt x="2891539" y="0"/>
                  </a:lnTo>
                </a:path>
                <a:path w="4879975" h="1864360">
                  <a:moveTo>
                    <a:pt x="2961085" y="1863993"/>
                  </a:moveTo>
                  <a:lnTo>
                    <a:pt x="2961085" y="0"/>
                  </a:lnTo>
                </a:path>
                <a:path w="4879975" h="1864360">
                  <a:moveTo>
                    <a:pt x="3030590" y="1863993"/>
                  </a:moveTo>
                  <a:lnTo>
                    <a:pt x="3030590" y="0"/>
                  </a:lnTo>
                </a:path>
                <a:path w="4879975" h="1864360">
                  <a:moveTo>
                    <a:pt x="3100095" y="1863993"/>
                  </a:moveTo>
                  <a:lnTo>
                    <a:pt x="3100095" y="0"/>
                  </a:lnTo>
                </a:path>
                <a:path w="4879975" h="1864360">
                  <a:moveTo>
                    <a:pt x="3169600" y="1863993"/>
                  </a:moveTo>
                  <a:lnTo>
                    <a:pt x="3169600" y="0"/>
                  </a:lnTo>
                </a:path>
                <a:path w="4879975" h="1864360">
                  <a:moveTo>
                    <a:pt x="3239105" y="1863993"/>
                  </a:moveTo>
                  <a:lnTo>
                    <a:pt x="3239105" y="0"/>
                  </a:lnTo>
                </a:path>
                <a:path w="4879975" h="1864360">
                  <a:moveTo>
                    <a:pt x="3308610" y="1863993"/>
                  </a:moveTo>
                  <a:lnTo>
                    <a:pt x="3308610" y="0"/>
                  </a:lnTo>
                </a:path>
                <a:path w="4879975" h="1864360">
                  <a:moveTo>
                    <a:pt x="3378115" y="1863993"/>
                  </a:moveTo>
                  <a:lnTo>
                    <a:pt x="3378115" y="0"/>
                  </a:lnTo>
                </a:path>
                <a:path w="4879975" h="1864360">
                  <a:moveTo>
                    <a:pt x="3447620" y="1863993"/>
                  </a:moveTo>
                  <a:lnTo>
                    <a:pt x="3447620" y="0"/>
                  </a:lnTo>
                </a:path>
                <a:path w="4879975" h="1864360">
                  <a:moveTo>
                    <a:pt x="3517125" y="1863993"/>
                  </a:moveTo>
                  <a:lnTo>
                    <a:pt x="3517125" y="0"/>
                  </a:lnTo>
                </a:path>
                <a:path w="4879975" h="1864360">
                  <a:moveTo>
                    <a:pt x="3586630" y="1863993"/>
                  </a:moveTo>
                  <a:lnTo>
                    <a:pt x="3586630" y="0"/>
                  </a:lnTo>
                </a:path>
                <a:path w="4879975" h="1864360">
                  <a:moveTo>
                    <a:pt x="3656176" y="1863993"/>
                  </a:moveTo>
                  <a:lnTo>
                    <a:pt x="3656176" y="0"/>
                  </a:lnTo>
                </a:path>
                <a:path w="4879975" h="1864360">
                  <a:moveTo>
                    <a:pt x="3725681" y="1863993"/>
                  </a:moveTo>
                  <a:lnTo>
                    <a:pt x="3725681" y="0"/>
                  </a:lnTo>
                </a:path>
                <a:path w="4879975" h="1864360">
                  <a:moveTo>
                    <a:pt x="3795186" y="1863993"/>
                  </a:moveTo>
                  <a:lnTo>
                    <a:pt x="3795186" y="0"/>
                  </a:lnTo>
                </a:path>
                <a:path w="4879975" h="1864360">
                  <a:moveTo>
                    <a:pt x="3864691" y="1863993"/>
                  </a:moveTo>
                  <a:lnTo>
                    <a:pt x="3864691" y="0"/>
                  </a:lnTo>
                </a:path>
                <a:path w="4879975" h="1864360">
                  <a:moveTo>
                    <a:pt x="3934196" y="1863993"/>
                  </a:moveTo>
                  <a:lnTo>
                    <a:pt x="3934196" y="0"/>
                  </a:lnTo>
                </a:path>
                <a:path w="4879975" h="1864360">
                  <a:moveTo>
                    <a:pt x="4003701" y="1863993"/>
                  </a:moveTo>
                  <a:lnTo>
                    <a:pt x="4003701" y="0"/>
                  </a:lnTo>
                </a:path>
                <a:path w="4879975" h="1864360">
                  <a:moveTo>
                    <a:pt x="4073206" y="1863993"/>
                  </a:moveTo>
                  <a:lnTo>
                    <a:pt x="4073206" y="0"/>
                  </a:lnTo>
                </a:path>
                <a:path w="4879975" h="1864360">
                  <a:moveTo>
                    <a:pt x="4142711" y="1863993"/>
                  </a:moveTo>
                  <a:lnTo>
                    <a:pt x="4142711" y="0"/>
                  </a:lnTo>
                </a:path>
                <a:path w="4879975" h="1864360">
                  <a:moveTo>
                    <a:pt x="4212216" y="1863993"/>
                  </a:moveTo>
                  <a:lnTo>
                    <a:pt x="4212216" y="0"/>
                  </a:lnTo>
                </a:path>
                <a:path w="4879975" h="1864360">
                  <a:moveTo>
                    <a:pt x="4281721" y="1863993"/>
                  </a:moveTo>
                  <a:lnTo>
                    <a:pt x="4281721" y="0"/>
                  </a:lnTo>
                </a:path>
                <a:path w="4879975" h="1864360">
                  <a:moveTo>
                    <a:pt x="4351267" y="1863993"/>
                  </a:moveTo>
                  <a:lnTo>
                    <a:pt x="4351267" y="0"/>
                  </a:lnTo>
                </a:path>
                <a:path w="4879975" h="1864360">
                  <a:moveTo>
                    <a:pt x="4420772" y="1863993"/>
                  </a:moveTo>
                  <a:lnTo>
                    <a:pt x="4420772" y="0"/>
                  </a:lnTo>
                </a:path>
                <a:path w="4879975" h="1864360">
                  <a:moveTo>
                    <a:pt x="4490277" y="1863993"/>
                  </a:moveTo>
                  <a:lnTo>
                    <a:pt x="4490277" y="0"/>
                  </a:lnTo>
                </a:path>
                <a:path w="4879975" h="1864360">
                  <a:moveTo>
                    <a:pt x="4559782" y="1863993"/>
                  </a:moveTo>
                  <a:lnTo>
                    <a:pt x="4559782" y="0"/>
                  </a:lnTo>
                </a:path>
                <a:path w="4879975" h="1864360">
                  <a:moveTo>
                    <a:pt x="4629287" y="1863993"/>
                  </a:moveTo>
                  <a:lnTo>
                    <a:pt x="4629287" y="0"/>
                  </a:lnTo>
                </a:path>
                <a:path w="4879975" h="1864360">
                  <a:moveTo>
                    <a:pt x="4698792" y="1863993"/>
                  </a:moveTo>
                  <a:lnTo>
                    <a:pt x="4698792" y="0"/>
                  </a:lnTo>
                </a:path>
                <a:path w="4879975" h="1864360">
                  <a:moveTo>
                    <a:pt x="4768297" y="1863993"/>
                  </a:moveTo>
                  <a:lnTo>
                    <a:pt x="4768297" y="0"/>
                  </a:lnTo>
                </a:path>
                <a:path w="4879975" h="1864360">
                  <a:moveTo>
                    <a:pt x="4837802" y="1863993"/>
                  </a:moveTo>
                  <a:lnTo>
                    <a:pt x="4837802" y="0"/>
                  </a:lnTo>
                </a:path>
              </a:pathLst>
            </a:custGeom>
            <a:ln w="44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613" y="834507"/>
              <a:ext cx="4796155" cy="1694814"/>
            </a:xfrm>
            <a:custGeom>
              <a:avLst/>
              <a:gdLst/>
              <a:ahLst/>
              <a:cxnLst/>
              <a:rect l="l" t="t" r="r" b="b"/>
              <a:pathLst>
                <a:path w="4796155" h="1694814">
                  <a:moveTo>
                    <a:pt x="0" y="1530550"/>
                  </a:moveTo>
                  <a:lnTo>
                    <a:pt x="69504" y="1585191"/>
                  </a:lnTo>
                  <a:lnTo>
                    <a:pt x="139009" y="1530550"/>
                  </a:lnTo>
                  <a:lnTo>
                    <a:pt x="208514" y="1557891"/>
                  </a:lnTo>
                  <a:lnTo>
                    <a:pt x="278019" y="1639872"/>
                  </a:lnTo>
                  <a:lnTo>
                    <a:pt x="347524" y="1667213"/>
                  </a:lnTo>
                  <a:lnTo>
                    <a:pt x="417029" y="1667213"/>
                  </a:lnTo>
                  <a:lnTo>
                    <a:pt x="486534" y="1694554"/>
                  </a:lnTo>
                  <a:lnTo>
                    <a:pt x="556039" y="1475869"/>
                  </a:lnTo>
                  <a:lnTo>
                    <a:pt x="625544" y="1448569"/>
                  </a:lnTo>
                  <a:lnTo>
                    <a:pt x="695049" y="1393887"/>
                  </a:lnTo>
                  <a:lnTo>
                    <a:pt x="764596" y="1475869"/>
                  </a:lnTo>
                  <a:lnTo>
                    <a:pt x="834101" y="1530550"/>
                  </a:lnTo>
                  <a:lnTo>
                    <a:pt x="903606" y="1530550"/>
                  </a:lnTo>
                  <a:lnTo>
                    <a:pt x="973110" y="1448569"/>
                  </a:lnTo>
                  <a:lnTo>
                    <a:pt x="1042615" y="1393887"/>
                  </a:lnTo>
                  <a:lnTo>
                    <a:pt x="1112120" y="1257224"/>
                  </a:lnTo>
                  <a:lnTo>
                    <a:pt x="1181625" y="1093262"/>
                  </a:lnTo>
                  <a:lnTo>
                    <a:pt x="1251130" y="901917"/>
                  </a:lnTo>
                  <a:lnTo>
                    <a:pt x="1320635" y="792595"/>
                  </a:lnTo>
                  <a:lnTo>
                    <a:pt x="1390140" y="628591"/>
                  </a:lnTo>
                  <a:lnTo>
                    <a:pt x="1459687" y="437288"/>
                  </a:lnTo>
                  <a:lnTo>
                    <a:pt x="1529192" y="327966"/>
                  </a:lnTo>
                  <a:lnTo>
                    <a:pt x="1598697" y="218644"/>
                  </a:lnTo>
                  <a:lnTo>
                    <a:pt x="1668202" y="109322"/>
                  </a:lnTo>
                  <a:lnTo>
                    <a:pt x="1737707" y="163962"/>
                  </a:lnTo>
                  <a:lnTo>
                    <a:pt x="1807212" y="409947"/>
                  </a:lnTo>
                  <a:lnTo>
                    <a:pt x="1876717" y="382606"/>
                  </a:lnTo>
                  <a:lnTo>
                    <a:pt x="1946221" y="327966"/>
                  </a:lnTo>
                  <a:lnTo>
                    <a:pt x="2015726" y="109322"/>
                  </a:lnTo>
                  <a:lnTo>
                    <a:pt x="2085231" y="0"/>
                  </a:lnTo>
                  <a:lnTo>
                    <a:pt x="2154778" y="109322"/>
                  </a:lnTo>
                  <a:lnTo>
                    <a:pt x="2224283" y="300625"/>
                  </a:lnTo>
                  <a:lnTo>
                    <a:pt x="2293788" y="519269"/>
                  </a:lnTo>
                  <a:lnTo>
                    <a:pt x="2363293" y="628591"/>
                  </a:lnTo>
                  <a:lnTo>
                    <a:pt x="2432798" y="601292"/>
                  </a:lnTo>
                  <a:lnTo>
                    <a:pt x="2502303" y="464629"/>
                  </a:lnTo>
                  <a:lnTo>
                    <a:pt x="2571808" y="519269"/>
                  </a:lnTo>
                  <a:lnTo>
                    <a:pt x="2641313" y="491970"/>
                  </a:lnTo>
                  <a:lnTo>
                    <a:pt x="2710818" y="409947"/>
                  </a:lnTo>
                  <a:lnTo>
                    <a:pt x="2780323" y="218644"/>
                  </a:lnTo>
                  <a:lnTo>
                    <a:pt x="2849827" y="109322"/>
                  </a:lnTo>
                  <a:lnTo>
                    <a:pt x="2919374" y="245985"/>
                  </a:lnTo>
                  <a:lnTo>
                    <a:pt x="2988879" y="191303"/>
                  </a:lnTo>
                  <a:lnTo>
                    <a:pt x="3058384" y="327966"/>
                  </a:lnTo>
                  <a:lnTo>
                    <a:pt x="3127889" y="546610"/>
                  </a:lnTo>
                  <a:lnTo>
                    <a:pt x="3197394" y="765254"/>
                  </a:lnTo>
                  <a:lnTo>
                    <a:pt x="3266899" y="929258"/>
                  </a:lnTo>
                  <a:lnTo>
                    <a:pt x="3336404" y="1065921"/>
                  </a:lnTo>
                  <a:lnTo>
                    <a:pt x="3405909" y="1229884"/>
                  </a:lnTo>
                  <a:lnTo>
                    <a:pt x="3475414" y="1284565"/>
                  </a:lnTo>
                  <a:lnTo>
                    <a:pt x="3544919" y="1257224"/>
                  </a:lnTo>
                  <a:lnTo>
                    <a:pt x="3614465" y="1257224"/>
                  </a:lnTo>
                  <a:lnTo>
                    <a:pt x="3683970" y="1229884"/>
                  </a:lnTo>
                  <a:lnTo>
                    <a:pt x="3753475" y="1284565"/>
                  </a:lnTo>
                  <a:lnTo>
                    <a:pt x="3822980" y="1257224"/>
                  </a:lnTo>
                  <a:lnTo>
                    <a:pt x="3892485" y="1202584"/>
                  </a:lnTo>
                  <a:lnTo>
                    <a:pt x="3961990" y="1229884"/>
                  </a:lnTo>
                  <a:lnTo>
                    <a:pt x="4031495" y="1311906"/>
                  </a:lnTo>
                  <a:lnTo>
                    <a:pt x="4101000" y="1421228"/>
                  </a:lnTo>
                  <a:lnTo>
                    <a:pt x="4170505" y="1475869"/>
                  </a:lnTo>
                  <a:lnTo>
                    <a:pt x="4240010" y="1503210"/>
                  </a:lnTo>
                  <a:lnTo>
                    <a:pt x="4309556" y="1503210"/>
                  </a:lnTo>
                  <a:lnTo>
                    <a:pt x="4379061" y="1557891"/>
                  </a:lnTo>
                  <a:lnTo>
                    <a:pt x="4448566" y="1585191"/>
                  </a:lnTo>
                  <a:lnTo>
                    <a:pt x="4518071" y="1448569"/>
                  </a:lnTo>
                  <a:lnTo>
                    <a:pt x="4587576" y="1311906"/>
                  </a:lnTo>
                  <a:lnTo>
                    <a:pt x="4657081" y="1339247"/>
                  </a:lnTo>
                  <a:lnTo>
                    <a:pt x="4726586" y="1421228"/>
                  </a:lnTo>
                  <a:lnTo>
                    <a:pt x="4796091" y="1421228"/>
                  </a:lnTo>
                </a:path>
              </a:pathLst>
            </a:custGeom>
            <a:ln w="4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542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542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047" y="241166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047" y="241166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552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552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0057" y="238432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057" y="238432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562" y="246635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58"/>
                  </a:lnTo>
                  <a:lnTo>
                    <a:pt x="12476" y="16058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562" y="246635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58"/>
                  </a:lnTo>
                  <a:lnTo>
                    <a:pt x="8070" y="16058"/>
                  </a:lnTo>
                  <a:lnTo>
                    <a:pt x="3623" y="16058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108" y="249365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582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582" y="16099"/>
                  </a:lnTo>
                  <a:lnTo>
                    <a:pt x="12476" y="16099"/>
                  </a:lnTo>
                  <a:lnTo>
                    <a:pt x="16058" y="12476"/>
                  </a:lnTo>
                  <a:lnTo>
                    <a:pt x="16058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9108" y="249365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582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58" y="3623"/>
                  </a:lnTo>
                  <a:lnTo>
                    <a:pt x="16058" y="8070"/>
                  </a:lnTo>
                  <a:lnTo>
                    <a:pt x="16058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582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8613" y="249365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8613" y="249365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8118" y="252099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8118" y="252099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7623" y="230234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7623" y="230234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7128" y="22750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7128" y="22750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6633" y="22203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6633" y="22203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6138" y="230234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6138" y="230234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65643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5643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35148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35148" y="23569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04653" y="22750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04653" y="22750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4158" y="22203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4158" y="22203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43704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43704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13209" y="191969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13209" y="191969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2714" y="172839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2714" y="172839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52219" y="161907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52219" y="161907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21724" y="145507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21724" y="145507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91229" y="126376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582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58"/>
                  </a:lnTo>
                  <a:lnTo>
                    <a:pt x="12476" y="16058"/>
                  </a:lnTo>
                  <a:lnTo>
                    <a:pt x="16099" y="12476"/>
                  </a:lnTo>
                  <a:lnTo>
                    <a:pt x="16099" y="3582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91229" y="126376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582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582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58"/>
                  </a:lnTo>
                  <a:lnTo>
                    <a:pt x="8070" y="16058"/>
                  </a:lnTo>
                  <a:lnTo>
                    <a:pt x="3623" y="16058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60734" y="11544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60734" y="11544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30239" y="104508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30239" y="104508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99744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9744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69249" y="99044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69249" y="99044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8795" y="123642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38795" y="123642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08300" y="120908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08300" y="1209085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77806" y="11544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77806" y="11544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47310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47310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16815" y="82643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16815" y="82643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86320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86320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55825" y="112710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755825" y="112710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25330" y="134574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25330" y="134574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94835" y="145507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94835" y="145507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64340" y="142772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64340" y="142772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33887" y="12910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582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582" y="16099"/>
                  </a:lnTo>
                  <a:lnTo>
                    <a:pt x="12476" y="16099"/>
                  </a:lnTo>
                  <a:lnTo>
                    <a:pt x="16058" y="12476"/>
                  </a:lnTo>
                  <a:lnTo>
                    <a:pt x="16058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33887" y="12910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582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58" y="3623"/>
                  </a:lnTo>
                  <a:lnTo>
                    <a:pt x="16058" y="8070"/>
                  </a:lnTo>
                  <a:lnTo>
                    <a:pt x="16058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582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03392" y="134574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03392" y="134574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72896" y="13184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72896" y="13184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42401" y="123642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42401" y="123642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11907" y="104508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11907" y="104508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81411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81411" y="9357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450916" y="107242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450916" y="107242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20421" y="101778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20421" y="101778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89926" y="11544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89926" y="11544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659431" y="137308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659431" y="137308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28936" y="159173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28936" y="159173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98482" y="175569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98482" y="175569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67988" y="18923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867988" y="189235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937493" y="205636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937493" y="205636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06998" y="21110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06998" y="21110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076502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76502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146007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146007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215512" y="205636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215512" y="205636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285018" y="21110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285018" y="21110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54523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54523" y="208370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424028" y="202902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24028" y="202902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93574" y="205636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93574" y="2056362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63078" y="213834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63078" y="213834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632583" y="22476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632583" y="22476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702089" y="230234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702089" y="230234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771594" y="23296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771594" y="23296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841099" y="23296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841099" y="232968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910603" y="238432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910603" y="238432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980108" y="241166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29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980108" y="241166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29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29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049613" y="22750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049613" y="2275007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119119" y="213834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19119" y="213834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70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70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88665" y="216568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582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582" y="16099"/>
                  </a:lnTo>
                  <a:lnTo>
                    <a:pt x="12476" y="16099"/>
                  </a:lnTo>
                  <a:lnTo>
                    <a:pt x="16058" y="12476"/>
                  </a:lnTo>
                  <a:lnTo>
                    <a:pt x="16058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88665" y="216568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582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58" y="3623"/>
                  </a:lnTo>
                  <a:lnTo>
                    <a:pt x="16058" y="8070"/>
                  </a:lnTo>
                  <a:lnTo>
                    <a:pt x="16058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582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58170" y="22476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58170" y="22476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327675" y="22476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2476" y="0"/>
                  </a:moveTo>
                  <a:lnTo>
                    <a:pt x="3623" y="0"/>
                  </a:lnTo>
                  <a:lnTo>
                    <a:pt x="0" y="3623"/>
                  </a:lnTo>
                  <a:lnTo>
                    <a:pt x="0" y="8070"/>
                  </a:lnTo>
                  <a:lnTo>
                    <a:pt x="0" y="12476"/>
                  </a:lnTo>
                  <a:lnTo>
                    <a:pt x="3623" y="16099"/>
                  </a:lnTo>
                  <a:lnTo>
                    <a:pt x="12476" y="16099"/>
                  </a:lnTo>
                  <a:lnTo>
                    <a:pt x="16099" y="12476"/>
                  </a:lnTo>
                  <a:lnTo>
                    <a:pt x="16099" y="3623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327675" y="224766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8070"/>
                  </a:moveTo>
                  <a:lnTo>
                    <a:pt x="0" y="3623"/>
                  </a:lnTo>
                  <a:lnTo>
                    <a:pt x="3623" y="0"/>
                  </a:lnTo>
                  <a:lnTo>
                    <a:pt x="8029" y="0"/>
                  </a:lnTo>
                  <a:lnTo>
                    <a:pt x="12476" y="0"/>
                  </a:lnTo>
                  <a:lnTo>
                    <a:pt x="16099" y="3623"/>
                  </a:lnTo>
                  <a:lnTo>
                    <a:pt x="16099" y="8070"/>
                  </a:lnTo>
                  <a:lnTo>
                    <a:pt x="16099" y="12476"/>
                  </a:lnTo>
                  <a:lnTo>
                    <a:pt x="12476" y="16099"/>
                  </a:lnTo>
                  <a:lnTo>
                    <a:pt x="8029" y="16099"/>
                  </a:lnTo>
                  <a:lnTo>
                    <a:pt x="3623" y="16099"/>
                  </a:lnTo>
                  <a:lnTo>
                    <a:pt x="0" y="12476"/>
                  </a:lnTo>
                  <a:lnTo>
                    <a:pt x="0" y="80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9613" y="1805766"/>
              <a:ext cx="4796155" cy="20955"/>
            </a:xfrm>
            <a:custGeom>
              <a:avLst/>
              <a:gdLst/>
              <a:ahLst/>
              <a:cxnLst/>
              <a:rect l="l" t="t" r="r" b="b"/>
              <a:pathLst>
                <a:path w="4796155" h="20955">
                  <a:moveTo>
                    <a:pt x="0" y="20629"/>
                  </a:moveTo>
                  <a:lnTo>
                    <a:pt x="69504" y="20340"/>
                  </a:lnTo>
                  <a:lnTo>
                    <a:pt x="139009" y="20052"/>
                  </a:lnTo>
                  <a:lnTo>
                    <a:pt x="208514" y="19764"/>
                  </a:lnTo>
                  <a:lnTo>
                    <a:pt x="278019" y="19435"/>
                  </a:lnTo>
                  <a:lnTo>
                    <a:pt x="347524" y="19146"/>
                  </a:lnTo>
                  <a:lnTo>
                    <a:pt x="417029" y="18858"/>
                  </a:lnTo>
                  <a:lnTo>
                    <a:pt x="486534" y="18529"/>
                  </a:lnTo>
                  <a:lnTo>
                    <a:pt x="556039" y="18240"/>
                  </a:lnTo>
                  <a:lnTo>
                    <a:pt x="625544" y="17952"/>
                  </a:lnTo>
                  <a:lnTo>
                    <a:pt x="695049" y="17664"/>
                  </a:lnTo>
                  <a:lnTo>
                    <a:pt x="764596" y="17335"/>
                  </a:lnTo>
                  <a:lnTo>
                    <a:pt x="834101" y="17046"/>
                  </a:lnTo>
                  <a:lnTo>
                    <a:pt x="903606" y="16758"/>
                  </a:lnTo>
                  <a:lnTo>
                    <a:pt x="973110" y="16470"/>
                  </a:lnTo>
                  <a:lnTo>
                    <a:pt x="1042615" y="16140"/>
                  </a:lnTo>
                  <a:lnTo>
                    <a:pt x="1112120" y="15852"/>
                  </a:lnTo>
                  <a:lnTo>
                    <a:pt x="1181625" y="15564"/>
                  </a:lnTo>
                  <a:lnTo>
                    <a:pt x="1251130" y="15276"/>
                  </a:lnTo>
                  <a:lnTo>
                    <a:pt x="1320635" y="14946"/>
                  </a:lnTo>
                  <a:lnTo>
                    <a:pt x="1390140" y="14658"/>
                  </a:lnTo>
                  <a:lnTo>
                    <a:pt x="1459687" y="14370"/>
                  </a:lnTo>
                  <a:lnTo>
                    <a:pt x="1529192" y="14040"/>
                  </a:lnTo>
                  <a:lnTo>
                    <a:pt x="1598697" y="13752"/>
                  </a:lnTo>
                  <a:lnTo>
                    <a:pt x="1668202" y="13464"/>
                  </a:lnTo>
                  <a:lnTo>
                    <a:pt x="1737707" y="13176"/>
                  </a:lnTo>
                  <a:lnTo>
                    <a:pt x="1807212" y="12846"/>
                  </a:lnTo>
                  <a:lnTo>
                    <a:pt x="1876717" y="12558"/>
                  </a:lnTo>
                  <a:lnTo>
                    <a:pt x="1946221" y="12270"/>
                  </a:lnTo>
                  <a:lnTo>
                    <a:pt x="2015726" y="11982"/>
                  </a:lnTo>
                  <a:lnTo>
                    <a:pt x="2085231" y="11652"/>
                  </a:lnTo>
                  <a:lnTo>
                    <a:pt x="2154778" y="11364"/>
                  </a:lnTo>
                  <a:lnTo>
                    <a:pt x="2224283" y="11076"/>
                  </a:lnTo>
                  <a:lnTo>
                    <a:pt x="2293788" y="10746"/>
                  </a:lnTo>
                  <a:lnTo>
                    <a:pt x="2363293" y="10458"/>
                  </a:lnTo>
                  <a:lnTo>
                    <a:pt x="2432798" y="10170"/>
                  </a:lnTo>
                  <a:lnTo>
                    <a:pt x="2502303" y="9882"/>
                  </a:lnTo>
                  <a:lnTo>
                    <a:pt x="2571808" y="9552"/>
                  </a:lnTo>
                  <a:lnTo>
                    <a:pt x="2641313" y="9264"/>
                  </a:lnTo>
                  <a:lnTo>
                    <a:pt x="2710818" y="8976"/>
                  </a:lnTo>
                  <a:lnTo>
                    <a:pt x="2780323" y="8688"/>
                  </a:lnTo>
                  <a:lnTo>
                    <a:pt x="2849827" y="8358"/>
                  </a:lnTo>
                  <a:lnTo>
                    <a:pt x="2919374" y="8070"/>
                  </a:lnTo>
                  <a:lnTo>
                    <a:pt x="2988879" y="7782"/>
                  </a:lnTo>
                  <a:lnTo>
                    <a:pt x="3058384" y="7494"/>
                  </a:lnTo>
                  <a:lnTo>
                    <a:pt x="3127889" y="7164"/>
                  </a:lnTo>
                  <a:lnTo>
                    <a:pt x="3197394" y="6876"/>
                  </a:lnTo>
                  <a:lnTo>
                    <a:pt x="3266899" y="6588"/>
                  </a:lnTo>
                  <a:lnTo>
                    <a:pt x="3336404" y="6258"/>
                  </a:lnTo>
                  <a:lnTo>
                    <a:pt x="3405909" y="5970"/>
                  </a:lnTo>
                  <a:lnTo>
                    <a:pt x="3475414" y="5682"/>
                  </a:lnTo>
                  <a:lnTo>
                    <a:pt x="3544919" y="5394"/>
                  </a:lnTo>
                  <a:lnTo>
                    <a:pt x="3614465" y="5064"/>
                  </a:lnTo>
                  <a:lnTo>
                    <a:pt x="3683970" y="4776"/>
                  </a:lnTo>
                  <a:lnTo>
                    <a:pt x="3753475" y="4488"/>
                  </a:lnTo>
                  <a:lnTo>
                    <a:pt x="3822980" y="4199"/>
                  </a:lnTo>
                  <a:lnTo>
                    <a:pt x="3892485" y="3870"/>
                  </a:lnTo>
                  <a:lnTo>
                    <a:pt x="3961990" y="3582"/>
                  </a:lnTo>
                  <a:lnTo>
                    <a:pt x="4031495" y="3294"/>
                  </a:lnTo>
                  <a:lnTo>
                    <a:pt x="4101000" y="2964"/>
                  </a:lnTo>
                  <a:lnTo>
                    <a:pt x="4170505" y="2676"/>
                  </a:lnTo>
                  <a:lnTo>
                    <a:pt x="4240010" y="2388"/>
                  </a:lnTo>
                  <a:lnTo>
                    <a:pt x="4309556" y="2099"/>
                  </a:lnTo>
                  <a:lnTo>
                    <a:pt x="4379061" y="1770"/>
                  </a:lnTo>
                  <a:lnTo>
                    <a:pt x="4448566" y="1482"/>
                  </a:lnTo>
                  <a:lnTo>
                    <a:pt x="4518071" y="1194"/>
                  </a:lnTo>
                  <a:lnTo>
                    <a:pt x="4587576" y="905"/>
                  </a:lnTo>
                  <a:lnTo>
                    <a:pt x="4657081" y="576"/>
                  </a:lnTo>
                  <a:lnTo>
                    <a:pt x="4726586" y="288"/>
                  </a:lnTo>
                  <a:lnTo>
                    <a:pt x="4796091" y="0"/>
                  </a:lnTo>
                </a:path>
              </a:pathLst>
            </a:custGeom>
            <a:ln w="877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444273" y="2492604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44273" y="1945952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44273" y="1399341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23685" y="852689"/>
            <a:ext cx="6667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86619" y="889148"/>
            <a:ext cx="4849495" cy="1736089"/>
          </a:xfrm>
          <a:custGeom>
            <a:avLst/>
            <a:gdLst/>
            <a:ahLst/>
            <a:cxnLst/>
            <a:rect l="l" t="t" r="r" b="b"/>
            <a:pathLst>
              <a:path w="4849495" h="1736089">
                <a:moveTo>
                  <a:pt x="0" y="1639914"/>
                </a:moveTo>
                <a:lnTo>
                  <a:pt x="11282" y="1639914"/>
                </a:lnTo>
              </a:path>
              <a:path w="4849495" h="1736089">
                <a:moveTo>
                  <a:pt x="0" y="1093262"/>
                </a:moveTo>
                <a:lnTo>
                  <a:pt x="11282" y="1093262"/>
                </a:lnTo>
              </a:path>
              <a:path w="4849495" h="1736089">
                <a:moveTo>
                  <a:pt x="0" y="546651"/>
                </a:moveTo>
                <a:lnTo>
                  <a:pt x="11282" y="546651"/>
                </a:lnTo>
              </a:path>
              <a:path w="4849495" h="1736089">
                <a:moveTo>
                  <a:pt x="0" y="0"/>
                </a:moveTo>
                <a:lnTo>
                  <a:pt x="11282" y="0"/>
                </a:lnTo>
              </a:path>
              <a:path w="4849495" h="1736089">
                <a:moveTo>
                  <a:pt x="52993" y="1735895"/>
                </a:moveTo>
                <a:lnTo>
                  <a:pt x="52993" y="1724613"/>
                </a:lnTo>
              </a:path>
              <a:path w="4849495" h="1736089">
                <a:moveTo>
                  <a:pt x="122498" y="1735895"/>
                </a:moveTo>
                <a:lnTo>
                  <a:pt x="122498" y="1724613"/>
                </a:lnTo>
              </a:path>
              <a:path w="4849495" h="1736089">
                <a:moveTo>
                  <a:pt x="192003" y="1735895"/>
                </a:moveTo>
                <a:lnTo>
                  <a:pt x="192003" y="1724613"/>
                </a:lnTo>
              </a:path>
              <a:path w="4849495" h="1736089">
                <a:moveTo>
                  <a:pt x="261508" y="1735895"/>
                </a:moveTo>
                <a:lnTo>
                  <a:pt x="261508" y="1724613"/>
                </a:lnTo>
              </a:path>
              <a:path w="4849495" h="1736089">
                <a:moveTo>
                  <a:pt x="331013" y="1735895"/>
                </a:moveTo>
                <a:lnTo>
                  <a:pt x="331013" y="1724613"/>
                </a:lnTo>
              </a:path>
              <a:path w="4849495" h="1736089">
                <a:moveTo>
                  <a:pt x="400518" y="1735895"/>
                </a:moveTo>
                <a:lnTo>
                  <a:pt x="400518" y="1724613"/>
                </a:lnTo>
              </a:path>
              <a:path w="4849495" h="1736089">
                <a:moveTo>
                  <a:pt x="470023" y="1735895"/>
                </a:moveTo>
                <a:lnTo>
                  <a:pt x="470023" y="1724613"/>
                </a:lnTo>
              </a:path>
              <a:path w="4849495" h="1736089">
                <a:moveTo>
                  <a:pt x="539528" y="1735895"/>
                </a:moveTo>
                <a:lnTo>
                  <a:pt x="539528" y="1724613"/>
                </a:lnTo>
              </a:path>
              <a:path w="4849495" h="1736089">
                <a:moveTo>
                  <a:pt x="609033" y="1735895"/>
                </a:moveTo>
                <a:lnTo>
                  <a:pt x="609033" y="1724613"/>
                </a:lnTo>
              </a:path>
              <a:path w="4849495" h="1736089">
                <a:moveTo>
                  <a:pt x="678538" y="1735895"/>
                </a:moveTo>
                <a:lnTo>
                  <a:pt x="678538" y="1724613"/>
                </a:lnTo>
              </a:path>
              <a:path w="4849495" h="1736089">
                <a:moveTo>
                  <a:pt x="748043" y="1735895"/>
                </a:moveTo>
                <a:lnTo>
                  <a:pt x="748043" y="1724613"/>
                </a:lnTo>
              </a:path>
              <a:path w="4849495" h="1736089">
                <a:moveTo>
                  <a:pt x="817589" y="1735895"/>
                </a:moveTo>
                <a:lnTo>
                  <a:pt x="817589" y="1724613"/>
                </a:lnTo>
              </a:path>
              <a:path w="4849495" h="1736089">
                <a:moveTo>
                  <a:pt x="887094" y="1735895"/>
                </a:moveTo>
                <a:lnTo>
                  <a:pt x="887094" y="1724613"/>
                </a:lnTo>
              </a:path>
              <a:path w="4849495" h="1736089">
                <a:moveTo>
                  <a:pt x="956599" y="1735895"/>
                </a:moveTo>
                <a:lnTo>
                  <a:pt x="956599" y="1724613"/>
                </a:lnTo>
              </a:path>
              <a:path w="4849495" h="1736089">
                <a:moveTo>
                  <a:pt x="1026104" y="1735895"/>
                </a:moveTo>
                <a:lnTo>
                  <a:pt x="1026104" y="1724613"/>
                </a:lnTo>
              </a:path>
              <a:path w="4849495" h="1736089">
                <a:moveTo>
                  <a:pt x="1095609" y="1735895"/>
                </a:moveTo>
                <a:lnTo>
                  <a:pt x="1095609" y="1724613"/>
                </a:lnTo>
              </a:path>
              <a:path w="4849495" h="1736089">
                <a:moveTo>
                  <a:pt x="1165114" y="1735895"/>
                </a:moveTo>
                <a:lnTo>
                  <a:pt x="1165114" y="1724613"/>
                </a:lnTo>
              </a:path>
              <a:path w="4849495" h="1736089">
                <a:moveTo>
                  <a:pt x="1234619" y="1735895"/>
                </a:moveTo>
                <a:lnTo>
                  <a:pt x="1234619" y="1724613"/>
                </a:lnTo>
              </a:path>
              <a:path w="4849495" h="1736089">
                <a:moveTo>
                  <a:pt x="1304124" y="1735895"/>
                </a:moveTo>
                <a:lnTo>
                  <a:pt x="1304124" y="1724613"/>
                </a:lnTo>
              </a:path>
              <a:path w="4849495" h="1736089">
                <a:moveTo>
                  <a:pt x="1373629" y="1735895"/>
                </a:moveTo>
                <a:lnTo>
                  <a:pt x="1373629" y="1724613"/>
                </a:lnTo>
              </a:path>
              <a:path w="4849495" h="1736089">
                <a:moveTo>
                  <a:pt x="1443134" y="1735895"/>
                </a:moveTo>
                <a:lnTo>
                  <a:pt x="1443134" y="1724613"/>
                </a:lnTo>
              </a:path>
              <a:path w="4849495" h="1736089">
                <a:moveTo>
                  <a:pt x="1512680" y="1735895"/>
                </a:moveTo>
                <a:lnTo>
                  <a:pt x="1512680" y="1724613"/>
                </a:lnTo>
              </a:path>
              <a:path w="4849495" h="1736089">
                <a:moveTo>
                  <a:pt x="1582185" y="1735895"/>
                </a:moveTo>
                <a:lnTo>
                  <a:pt x="1582185" y="1724613"/>
                </a:lnTo>
              </a:path>
              <a:path w="4849495" h="1736089">
                <a:moveTo>
                  <a:pt x="1651690" y="1735895"/>
                </a:moveTo>
                <a:lnTo>
                  <a:pt x="1651690" y="1724613"/>
                </a:lnTo>
              </a:path>
              <a:path w="4849495" h="1736089">
                <a:moveTo>
                  <a:pt x="1721195" y="1735895"/>
                </a:moveTo>
                <a:lnTo>
                  <a:pt x="1721195" y="1724613"/>
                </a:lnTo>
              </a:path>
              <a:path w="4849495" h="1736089">
                <a:moveTo>
                  <a:pt x="1790700" y="1735895"/>
                </a:moveTo>
                <a:lnTo>
                  <a:pt x="1790700" y="1724613"/>
                </a:lnTo>
              </a:path>
              <a:path w="4849495" h="1736089">
                <a:moveTo>
                  <a:pt x="1860205" y="1735895"/>
                </a:moveTo>
                <a:lnTo>
                  <a:pt x="1860205" y="1724613"/>
                </a:lnTo>
              </a:path>
              <a:path w="4849495" h="1736089">
                <a:moveTo>
                  <a:pt x="1929710" y="1735895"/>
                </a:moveTo>
                <a:lnTo>
                  <a:pt x="1929710" y="1724613"/>
                </a:lnTo>
              </a:path>
              <a:path w="4849495" h="1736089">
                <a:moveTo>
                  <a:pt x="1999215" y="1735895"/>
                </a:moveTo>
                <a:lnTo>
                  <a:pt x="1999215" y="1724613"/>
                </a:lnTo>
              </a:path>
              <a:path w="4849495" h="1736089">
                <a:moveTo>
                  <a:pt x="2068720" y="1735895"/>
                </a:moveTo>
                <a:lnTo>
                  <a:pt x="2068720" y="1724613"/>
                </a:lnTo>
              </a:path>
              <a:path w="4849495" h="1736089">
                <a:moveTo>
                  <a:pt x="2138225" y="1735895"/>
                </a:moveTo>
                <a:lnTo>
                  <a:pt x="2138225" y="1724613"/>
                </a:lnTo>
              </a:path>
              <a:path w="4849495" h="1736089">
                <a:moveTo>
                  <a:pt x="2207771" y="1735895"/>
                </a:moveTo>
                <a:lnTo>
                  <a:pt x="2207771" y="1724613"/>
                </a:lnTo>
              </a:path>
              <a:path w="4849495" h="1736089">
                <a:moveTo>
                  <a:pt x="2277276" y="1735895"/>
                </a:moveTo>
                <a:lnTo>
                  <a:pt x="2277276" y="1724613"/>
                </a:lnTo>
              </a:path>
              <a:path w="4849495" h="1736089">
                <a:moveTo>
                  <a:pt x="2346781" y="1735895"/>
                </a:moveTo>
                <a:lnTo>
                  <a:pt x="2346781" y="1724613"/>
                </a:lnTo>
              </a:path>
              <a:path w="4849495" h="1736089">
                <a:moveTo>
                  <a:pt x="2416286" y="1735895"/>
                </a:moveTo>
                <a:lnTo>
                  <a:pt x="2416286" y="1724613"/>
                </a:lnTo>
              </a:path>
              <a:path w="4849495" h="1736089">
                <a:moveTo>
                  <a:pt x="2485791" y="1735895"/>
                </a:moveTo>
                <a:lnTo>
                  <a:pt x="2485791" y="1724613"/>
                </a:lnTo>
              </a:path>
              <a:path w="4849495" h="1736089">
                <a:moveTo>
                  <a:pt x="2555296" y="1735895"/>
                </a:moveTo>
                <a:lnTo>
                  <a:pt x="2555296" y="1724613"/>
                </a:lnTo>
              </a:path>
              <a:path w="4849495" h="1736089">
                <a:moveTo>
                  <a:pt x="2624801" y="1735895"/>
                </a:moveTo>
                <a:lnTo>
                  <a:pt x="2624801" y="1724613"/>
                </a:lnTo>
              </a:path>
              <a:path w="4849495" h="1736089">
                <a:moveTo>
                  <a:pt x="2694306" y="1735895"/>
                </a:moveTo>
                <a:lnTo>
                  <a:pt x="2694306" y="1724613"/>
                </a:lnTo>
              </a:path>
              <a:path w="4849495" h="1736089">
                <a:moveTo>
                  <a:pt x="2763811" y="1735895"/>
                </a:moveTo>
                <a:lnTo>
                  <a:pt x="2763811" y="1724613"/>
                </a:lnTo>
              </a:path>
              <a:path w="4849495" h="1736089">
                <a:moveTo>
                  <a:pt x="2833316" y="1735895"/>
                </a:moveTo>
                <a:lnTo>
                  <a:pt x="2833316" y="1724613"/>
                </a:lnTo>
              </a:path>
              <a:path w="4849495" h="1736089">
                <a:moveTo>
                  <a:pt x="2902821" y="1735895"/>
                </a:moveTo>
                <a:lnTo>
                  <a:pt x="2902821" y="1724613"/>
                </a:lnTo>
              </a:path>
              <a:path w="4849495" h="1736089">
                <a:moveTo>
                  <a:pt x="2972367" y="1735895"/>
                </a:moveTo>
                <a:lnTo>
                  <a:pt x="2972367" y="1724613"/>
                </a:lnTo>
              </a:path>
              <a:path w="4849495" h="1736089">
                <a:moveTo>
                  <a:pt x="3041872" y="1735895"/>
                </a:moveTo>
                <a:lnTo>
                  <a:pt x="3041872" y="1724613"/>
                </a:lnTo>
              </a:path>
              <a:path w="4849495" h="1736089">
                <a:moveTo>
                  <a:pt x="3111377" y="1735895"/>
                </a:moveTo>
                <a:lnTo>
                  <a:pt x="3111377" y="1724613"/>
                </a:lnTo>
              </a:path>
              <a:path w="4849495" h="1736089">
                <a:moveTo>
                  <a:pt x="3180882" y="1735895"/>
                </a:moveTo>
                <a:lnTo>
                  <a:pt x="3180882" y="1724613"/>
                </a:lnTo>
              </a:path>
              <a:path w="4849495" h="1736089">
                <a:moveTo>
                  <a:pt x="3250387" y="1735895"/>
                </a:moveTo>
                <a:lnTo>
                  <a:pt x="3250387" y="1724613"/>
                </a:lnTo>
              </a:path>
              <a:path w="4849495" h="1736089">
                <a:moveTo>
                  <a:pt x="3319892" y="1735895"/>
                </a:moveTo>
                <a:lnTo>
                  <a:pt x="3319892" y="1724613"/>
                </a:lnTo>
              </a:path>
              <a:path w="4849495" h="1736089">
                <a:moveTo>
                  <a:pt x="3389397" y="1735895"/>
                </a:moveTo>
                <a:lnTo>
                  <a:pt x="3389397" y="1724613"/>
                </a:lnTo>
              </a:path>
              <a:path w="4849495" h="1736089">
                <a:moveTo>
                  <a:pt x="3458902" y="1735895"/>
                </a:moveTo>
                <a:lnTo>
                  <a:pt x="3458902" y="1724613"/>
                </a:lnTo>
              </a:path>
              <a:path w="4849495" h="1736089">
                <a:moveTo>
                  <a:pt x="3528407" y="1735895"/>
                </a:moveTo>
                <a:lnTo>
                  <a:pt x="3528407" y="1724613"/>
                </a:lnTo>
              </a:path>
              <a:path w="4849495" h="1736089">
                <a:moveTo>
                  <a:pt x="3597912" y="1735895"/>
                </a:moveTo>
                <a:lnTo>
                  <a:pt x="3597912" y="1724613"/>
                </a:lnTo>
              </a:path>
              <a:path w="4849495" h="1736089">
                <a:moveTo>
                  <a:pt x="3667458" y="1735895"/>
                </a:moveTo>
                <a:lnTo>
                  <a:pt x="3667458" y="1724613"/>
                </a:lnTo>
              </a:path>
              <a:path w="4849495" h="1736089">
                <a:moveTo>
                  <a:pt x="3736963" y="1735895"/>
                </a:moveTo>
                <a:lnTo>
                  <a:pt x="3736963" y="1724613"/>
                </a:lnTo>
              </a:path>
              <a:path w="4849495" h="1736089">
                <a:moveTo>
                  <a:pt x="3806468" y="1735895"/>
                </a:moveTo>
                <a:lnTo>
                  <a:pt x="3806468" y="1724613"/>
                </a:lnTo>
              </a:path>
              <a:path w="4849495" h="1736089">
                <a:moveTo>
                  <a:pt x="3875973" y="1735895"/>
                </a:moveTo>
                <a:lnTo>
                  <a:pt x="3875973" y="1724613"/>
                </a:lnTo>
              </a:path>
              <a:path w="4849495" h="1736089">
                <a:moveTo>
                  <a:pt x="3945478" y="1735895"/>
                </a:moveTo>
                <a:lnTo>
                  <a:pt x="3945478" y="1724613"/>
                </a:lnTo>
              </a:path>
              <a:path w="4849495" h="1736089">
                <a:moveTo>
                  <a:pt x="4014983" y="1735895"/>
                </a:moveTo>
                <a:lnTo>
                  <a:pt x="4014983" y="1724613"/>
                </a:lnTo>
              </a:path>
              <a:path w="4849495" h="1736089">
                <a:moveTo>
                  <a:pt x="4084488" y="1735895"/>
                </a:moveTo>
                <a:lnTo>
                  <a:pt x="4084488" y="1724613"/>
                </a:lnTo>
              </a:path>
              <a:path w="4849495" h="1736089">
                <a:moveTo>
                  <a:pt x="4153993" y="1735895"/>
                </a:moveTo>
                <a:lnTo>
                  <a:pt x="4153993" y="1724613"/>
                </a:lnTo>
              </a:path>
              <a:path w="4849495" h="1736089">
                <a:moveTo>
                  <a:pt x="4223498" y="1735895"/>
                </a:moveTo>
                <a:lnTo>
                  <a:pt x="4223498" y="1724613"/>
                </a:lnTo>
              </a:path>
              <a:path w="4849495" h="1736089">
                <a:moveTo>
                  <a:pt x="4293003" y="1735895"/>
                </a:moveTo>
                <a:lnTo>
                  <a:pt x="4293003" y="1724613"/>
                </a:lnTo>
              </a:path>
              <a:path w="4849495" h="1736089">
                <a:moveTo>
                  <a:pt x="4362549" y="1735895"/>
                </a:moveTo>
                <a:lnTo>
                  <a:pt x="4362549" y="1724613"/>
                </a:lnTo>
              </a:path>
              <a:path w="4849495" h="1736089">
                <a:moveTo>
                  <a:pt x="4432054" y="1735895"/>
                </a:moveTo>
                <a:lnTo>
                  <a:pt x="4432054" y="1724613"/>
                </a:lnTo>
              </a:path>
              <a:path w="4849495" h="1736089">
                <a:moveTo>
                  <a:pt x="4501559" y="1735895"/>
                </a:moveTo>
                <a:lnTo>
                  <a:pt x="4501559" y="1724613"/>
                </a:lnTo>
              </a:path>
              <a:path w="4849495" h="1736089">
                <a:moveTo>
                  <a:pt x="4571064" y="1735895"/>
                </a:moveTo>
                <a:lnTo>
                  <a:pt x="4571064" y="1724613"/>
                </a:lnTo>
              </a:path>
              <a:path w="4849495" h="1736089">
                <a:moveTo>
                  <a:pt x="4640569" y="1735895"/>
                </a:moveTo>
                <a:lnTo>
                  <a:pt x="4640569" y="1724613"/>
                </a:lnTo>
              </a:path>
              <a:path w="4849495" h="1736089">
                <a:moveTo>
                  <a:pt x="4710074" y="1735895"/>
                </a:moveTo>
                <a:lnTo>
                  <a:pt x="4710074" y="1724613"/>
                </a:lnTo>
              </a:path>
              <a:path w="4849495" h="1736089">
                <a:moveTo>
                  <a:pt x="4779579" y="1735895"/>
                </a:moveTo>
                <a:lnTo>
                  <a:pt x="4779579" y="1724613"/>
                </a:lnTo>
              </a:path>
              <a:path w="4849495" h="1736089">
                <a:moveTo>
                  <a:pt x="4849084" y="1735895"/>
                </a:moveTo>
                <a:lnTo>
                  <a:pt x="4849084" y="1724613"/>
                </a:lnTo>
              </a:path>
            </a:pathLst>
          </a:custGeom>
          <a:ln w="44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 rot="18900000">
            <a:off x="46869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1950</a:t>
            </a:r>
            <a:endParaRPr sz="3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 rot="18900000">
            <a:off x="53819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1951</a:t>
            </a:r>
            <a:endParaRPr sz="3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 rot="18900000">
            <a:off x="60770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1952</a:t>
            </a:r>
            <a:endParaRPr sz="3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 rot="18900000">
            <a:off x="67720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1953</a:t>
            </a:r>
            <a:endParaRPr sz="3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 rot="18900000">
            <a:off x="74671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1954</a:t>
            </a:r>
            <a:endParaRPr sz="3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 rot="18900000">
            <a:off x="81621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1955</a:t>
            </a:r>
            <a:endParaRPr sz="3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 rot="18900000">
            <a:off x="88572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1956</a:t>
            </a:r>
            <a:endParaRPr sz="3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 rot="18900000">
            <a:off x="95522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1957</a:t>
            </a:r>
            <a:endParaRPr sz="3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 rot="18900000">
            <a:off x="102473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1958</a:t>
            </a:r>
            <a:endParaRPr sz="3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 rot="18900000">
            <a:off x="109423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1959</a:t>
            </a:r>
            <a:endParaRPr sz="3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 rot="18900000">
            <a:off x="116378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3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 rot="18900000">
            <a:off x="123329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1961</a:t>
            </a:r>
            <a:endParaRPr sz="3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 rot="18900000">
            <a:off x="130279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1962</a:t>
            </a:r>
            <a:endParaRPr sz="3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 rot="18900000">
            <a:off x="137230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1963</a:t>
            </a:r>
            <a:endParaRPr sz="3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 rot="18900000">
            <a:off x="144180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1964</a:t>
            </a:r>
            <a:endParaRPr sz="3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 rot="18900000">
            <a:off x="151131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1965</a:t>
            </a:r>
            <a:endParaRPr sz="3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 rot="18900000">
            <a:off x="158081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1966</a:t>
            </a:r>
            <a:endParaRPr sz="3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 rot="18900000">
            <a:off x="165032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1967</a:t>
            </a:r>
            <a:endParaRPr sz="3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 rot="18900000">
            <a:off x="171982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1968</a:t>
            </a:r>
            <a:endParaRPr sz="3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 rot="18900000">
            <a:off x="178933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1969</a:t>
            </a:r>
            <a:endParaRPr sz="3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 rot="18900000">
            <a:off x="185887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1970</a:t>
            </a:r>
            <a:endParaRPr sz="3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 rot="18900000">
            <a:off x="192838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1971</a:t>
            </a:r>
            <a:endParaRPr sz="3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 rot="18900000">
            <a:off x="199788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1972</a:t>
            </a:r>
            <a:endParaRPr sz="3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 rot="18900000">
            <a:off x="206739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1973</a:t>
            </a:r>
            <a:endParaRPr sz="3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 rot="18900000">
            <a:off x="213689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1974</a:t>
            </a:r>
            <a:endParaRPr sz="3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 rot="18900000">
            <a:off x="220640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1975</a:t>
            </a:r>
            <a:endParaRPr sz="3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 rot="18900000">
            <a:off x="227590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1976</a:t>
            </a:r>
            <a:endParaRPr sz="3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 rot="18900000">
            <a:off x="234541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1977</a:t>
            </a:r>
            <a:endParaRPr sz="3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 rot="18900000">
            <a:off x="241491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1978</a:t>
            </a:r>
            <a:endParaRPr sz="3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 rot="18900000">
            <a:off x="248442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1979</a:t>
            </a:r>
            <a:endParaRPr sz="3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 rot="18900000">
            <a:off x="255396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3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 rot="18900000">
            <a:off x="262347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1981</a:t>
            </a:r>
            <a:endParaRPr sz="3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 rot="18900000">
            <a:off x="269297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1982</a:t>
            </a:r>
            <a:endParaRPr sz="3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 rot="18900000">
            <a:off x="276248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1983</a:t>
            </a:r>
            <a:endParaRPr sz="3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 rot="18900000">
            <a:off x="283198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1984</a:t>
            </a:r>
            <a:endParaRPr sz="3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 rot="18900000">
            <a:off x="290149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1985</a:t>
            </a:r>
            <a:endParaRPr sz="3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 rot="18900000">
            <a:off x="297099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1986</a:t>
            </a:r>
            <a:endParaRPr sz="3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 rot="18900000">
            <a:off x="304050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1987</a:t>
            </a:r>
            <a:endParaRPr sz="3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 rot="18900000">
            <a:off x="311000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1988</a:t>
            </a:r>
            <a:endParaRPr sz="3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 rot="18900000">
            <a:off x="317951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1989</a:t>
            </a:r>
            <a:endParaRPr sz="3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 rot="18900000">
            <a:off x="324901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1990</a:t>
            </a:r>
            <a:endParaRPr sz="3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 rot="18900000">
            <a:off x="331856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1991</a:t>
            </a:r>
            <a:endParaRPr sz="3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 rot="18900000">
            <a:off x="338806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1992</a:t>
            </a:r>
            <a:endParaRPr sz="3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 rot="18900000">
            <a:off x="345757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1993</a:t>
            </a:r>
            <a:endParaRPr sz="3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 rot="18900000">
            <a:off x="352707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1994</a:t>
            </a:r>
            <a:endParaRPr sz="3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 rot="18900000">
            <a:off x="359658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1995</a:t>
            </a:r>
            <a:endParaRPr sz="3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 rot="18900000">
            <a:off x="366608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1996</a:t>
            </a:r>
            <a:endParaRPr sz="3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 rot="18900000">
            <a:off x="373559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1997</a:t>
            </a:r>
            <a:endParaRPr sz="3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 rot="18900000">
            <a:off x="380509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1998</a:t>
            </a:r>
            <a:endParaRPr sz="3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 rot="18900000">
            <a:off x="387460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1999</a:t>
            </a:r>
            <a:endParaRPr sz="3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 rot="18900000">
            <a:off x="394410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3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 rot="18900000">
            <a:off x="401365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2001</a:t>
            </a:r>
            <a:endParaRPr sz="3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 rot="18900000">
            <a:off x="408316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2002</a:t>
            </a:r>
            <a:endParaRPr sz="3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 rot="18900000">
            <a:off x="415266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2003</a:t>
            </a:r>
            <a:endParaRPr sz="3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 rot="18900000">
            <a:off x="422217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2004</a:t>
            </a:r>
            <a:endParaRPr sz="3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 rot="18900000">
            <a:off x="429167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2005</a:t>
            </a:r>
            <a:endParaRPr sz="3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 rot="18900000">
            <a:off x="436118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2006</a:t>
            </a:r>
            <a:endParaRPr sz="3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 rot="18900000">
            <a:off x="443068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2007</a:t>
            </a:r>
            <a:endParaRPr sz="3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 rot="18900000">
            <a:off x="450019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2008</a:t>
            </a:r>
            <a:endParaRPr sz="3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 rot="18900000">
            <a:off x="456969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2009</a:t>
            </a:r>
            <a:endParaRPr sz="3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 rot="18900000">
            <a:off x="463920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2010</a:t>
            </a:r>
            <a:endParaRPr sz="3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 rot="18900000">
            <a:off x="470874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2011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 rot="18900000">
            <a:off x="477825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2012</a:t>
            </a:r>
            <a:endParaRPr sz="3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 rot="18900000">
            <a:off x="484775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2013</a:t>
            </a:r>
            <a:endParaRPr sz="3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 rot="18900000">
            <a:off x="491726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2014</a:t>
            </a:r>
            <a:endParaRPr sz="3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 rot="18900000">
            <a:off x="498676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2015</a:t>
            </a:r>
            <a:endParaRPr sz="3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 rot="18900000">
            <a:off x="505627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2016</a:t>
            </a:r>
            <a:endParaRPr sz="3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 rot="18900000">
            <a:off x="512577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2017</a:t>
            </a:r>
            <a:endParaRPr sz="3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 rot="18900000">
            <a:off x="519528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2018</a:t>
            </a:r>
            <a:endParaRPr sz="3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 rot="18900000">
            <a:off x="526478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2019</a:t>
            </a:r>
            <a:endParaRPr sz="3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61435" y="1573595"/>
            <a:ext cx="76200" cy="2165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50" spc="-10" dirty="0">
                <a:latin typeface="Arial"/>
                <a:cs typeface="Arial"/>
              </a:rPr>
              <a:t>hom_rate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25" name="object 225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226" name="object 226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228"/>
          <p:cNvSpPr txBox="1"/>
          <p:nvPr/>
        </p:nvSpPr>
        <p:spPr>
          <a:xfrm>
            <a:off x="2810324" y="2716238"/>
            <a:ext cx="255270" cy="762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50" spc="-10" dirty="0">
                <a:latin typeface="Arial"/>
                <a:cs typeface="Arial"/>
              </a:rPr>
              <a:t>factor(year)</a:t>
            </a:r>
            <a:endParaRPr sz="350">
              <a:latin typeface="Arial"/>
              <a:cs typeface="Arial"/>
            </a:endParaRPr>
          </a:p>
        </p:txBody>
      </p:sp>
      <p:sp>
        <p:nvSpPr>
          <p:cNvPr id="229" name="object 2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62</a:t>
            </a:fld>
            <a:endParaRPr spc="35" dirty="0"/>
          </a:p>
        </p:txBody>
      </p:sp>
      <p:sp>
        <p:nvSpPr>
          <p:cNvPr id="230" name="object 230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Homicide</a:t>
            </a:r>
            <a:r>
              <a:rPr spc="95" dirty="0"/>
              <a:t> </a:t>
            </a:r>
            <a:r>
              <a:rPr dirty="0"/>
              <a:t>Rates,</a:t>
            </a:r>
            <a:r>
              <a:rPr spc="100" dirty="0"/>
              <a:t> </a:t>
            </a:r>
            <a:r>
              <a:rPr dirty="0"/>
              <a:t>1950</a:t>
            </a:r>
            <a:r>
              <a:rPr spc="100" dirty="0"/>
              <a:t> </a:t>
            </a:r>
            <a:r>
              <a:rPr dirty="0"/>
              <a:t>-</a:t>
            </a:r>
            <a:r>
              <a:rPr spc="100" dirty="0"/>
              <a:t> </a:t>
            </a:r>
            <a:r>
              <a:rPr dirty="0"/>
              <a:t>2019</a:t>
            </a:r>
            <a:r>
              <a:rPr spc="100" dirty="0"/>
              <a:t> </a:t>
            </a:r>
            <a:r>
              <a:rPr dirty="0"/>
              <a:t>Time</a:t>
            </a:r>
            <a:r>
              <a:rPr spc="100" dirty="0"/>
              <a:t> </a:t>
            </a:r>
            <a:r>
              <a:rPr dirty="0"/>
              <a:t>Series</a:t>
            </a:r>
            <a:r>
              <a:rPr spc="100" dirty="0"/>
              <a:t> </a:t>
            </a:r>
            <a:r>
              <a:rPr dirty="0"/>
              <a:t>with</a:t>
            </a:r>
            <a:r>
              <a:rPr spc="100" dirty="0"/>
              <a:t> </a:t>
            </a:r>
            <a:r>
              <a:rPr dirty="0"/>
              <a:t>(Better)</a:t>
            </a:r>
            <a:r>
              <a:rPr spc="100" dirty="0"/>
              <a:t> </a:t>
            </a:r>
            <a:r>
              <a:rPr dirty="0"/>
              <a:t>Trend</a:t>
            </a:r>
            <a:r>
              <a:rPr spc="100" dirty="0"/>
              <a:t> </a:t>
            </a:r>
            <a:r>
              <a:rPr spc="-20" dirty="0"/>
              <a:t>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679" y="749767"/>
            <a:ext cx="4884420" cy="1875789"/>
            <a:chOff x="495679" y="749767"/>
            <a:chExt cx="4884420" cy="1875789"/>
          </a:xfrm>
        </p:grpSpPr>
        <p:sp>
          <p:nvSpPr>
            <p:cNvPr id="4" name="object 4"/>
            <p:cNvSpPr/>
            <p:nvPr/>
          </p:nvSpPr>
          <p:spPr>
            <a:xfrm>
              <a:off x="497902" y="749767"/>
              <a:ext cx="4879975" cy="1864360"/>
            </a:xfrm>
            <a:custGeom>
              <a:avLst/>
              <a:gdLst/>
              <a:ahLst/>
              <a:cxnLst/>
              <a:rect l="l" t="t" r="r" b="b"/>
              <a:pathLst>
                <a:path w="4879975" h="1864360">
                  <a:moveTo>
                    <a:pt x="4879513" y="0"/>
                  </a:moveTo>
                  <a:lnTo>
                    <a:pt x="0" y="0"/>
                  </a:lnTo>
                  <a:lnTo>
                    <a:pt x="0" y="1863993"/>
                  </a:lnTo>
                  <a:lnTo>
                    <a:pt x="4879513" y="1863993"/>
                  </a:lnTo>
                  <a:lnTo>
                    <a:pt x="487951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902" y="1162474"/>
              <a:ext cx="4879975" cy="1093470"/>
            </a:xfrm>
            <a:custGeom>
              <a:avLst/>
              <a:gdLst/>
              <a:ahLst/>
              <a:cxnLst/>
              <a:rect l="l" t="t" r="r" b="b"/>
              <a:pathLst>
                <a:path w="4879975" h="1093470">
                  <a:moveTo>
                    <a:pt x="0" y="1093262"/>
                  </a:moveTo>
                  <a:lnTo>
                    <a:pt x="4879513" y="1093262"/>
                  </a:lnTo>
                </a:path>
                <a:path w="4879975" h="1093470">
                  <a:moveTo>
                    <a:pt x="0" y="546610"/>
                  </a:moveTo>
                  <a:lnTo>
                    <a:pt x="4879513" y="546610"/>
                  </a:lnTo>
                </a:path>
                <a:path w="4879975" h="1093470">
                  <a:moveTo>
                    <a:pt x="0" y="0"/>
                  </a:moveTo>
                  <a:lnTo>
                    <a:pt x="487951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902" y="889148"/>
              <a:ext cx="4879975" cy="1640205"/>
            </a:xfrm>
            <a:custGeom>
              <a:avLst/>
              <a:gdLst/>
              <a:ahLst/>
              <a:cxnLst/>
              <a:rect l="l" t="t" r="r" b="b"/>
              <a:pathLst>
                <a:path w="4879975" h="1640205">
                  <a:moveTo>
                    <a:pt x="0" y="1639914"/>
                  </a:moveTo>
                  <a:lnTo>
                    <a:pt x="4879513" y="1639914"/>
                  </a:lnTo>
                </a:path>
                <a:path w="4879975" h="1640205">
                  <a:moveTo>
                    <a:pt x="0" y="1093262"/>
                  </a:moveTo>
                  <a:lnTo>
                    <a:pt x="4879513" y="1093262"/>
                  </a:lnTo>
                </a:path>
                <a:path w="4879975" h="1640205">
                  <a:moveTo>
                    <a:pt x="0" y="546651"/>
                  </a:moveTo>
                  <a:lnTo>
                    <a:pt x="4879513" y="546651"/>
                  </a:lnTo>
                </a:path>
                <a:path w="4879975" h="1640205">
                  <a:moveTo>
                    <a:pt x="0" y="0"/>
                  </a:moveTo>
                  <a:lnTo>
                    <a:pt x="4879513" y="0"/>
                  </a:lnTo>
                </a:path>
              </a:pathLst>
            </a:custGeom>
            <a:ln w="44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081" y="749767"/>
              <a:ext cx="4815155" cy="1875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4273" y="2492604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273" y="1945952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273" y="1399341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685" y="852689"/>
            <a:ext cx="6667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25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619" y="889148"/>
            <a:ext cx="11430" cy="1640205"/>
          </a:xfrm>
          <a:custGeom>
            <a:avLst/>
            <a:gdLst/>
            <a:ahLst/>
            <a:cxnLst/>
            <a:rect l="l" t="t" r="r" b="b"/>
            <a:pathLst>
              <a:path w="11429" h="1640205">
                <a:moveTo>
                  <a:pt x="0" y="1639914"/>
                </a:moveTo>
                <a:lnTo>
                  <a:pt x="11282" y="1639914"/>
                </a:lnTo>
              </a:path>
              <a:path w="11429" h="1640205">
                <a:moveTo>
                  <a:pt x="0" y="1093262"/>
                </a:moveTo>
                <a:lnTo>
                  <a:pt x="11282" y="1093262"/>
                </a:lnTo>
              </a:path>
              <a:path w="11429" h="1640205">
                <a:moveTo>
                  <a:pt x="0" y="546651"/>
                </a:moveTo>
                <a:lnTo>
                  <a:pt x="11282" y="546651"/>
                </a:lnTo>
              </a:path>
              <a:path w="11429" h="1640205">
                <a:moveTo>
                  <a:pt x="0" y="0"/>
                </a:moveTo>
                <a:lnTo>
                  <a:pt x="11282" y="0"/>
                </a:lnTo>
              </a:path>
            </a:pathLst>
          </a:custGeom>
          <a:ln w="44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18900000">
            <a:off x="46869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1950</a:t>
            </a:r>
            <a:endParaRPr sz="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53819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1951</a:t>
            </a:r>
            <a:endParaRPr sz="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60770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1952</a:t>
            </a:r>
            <a:endParaRPr sz="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67720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1953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74671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1954</a:t>
            </a:r>
            <a:endParaRPr sz="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81621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1955</a:t>
            </a:r>
            <a:endParaRPr sz="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18900000">
            <a:off x="88572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1956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8900000">
            <a:off x="95522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1957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8900000">
            <a:off x="102473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1958</a:t>
            </a:r>
            <a:endParaRPr sz="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18900000">
            <a:off x="109423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1959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8900000">
            <a:off x="116378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123329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1961</a:t>
            </a:r>
            <a:endParaRPr sz="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130279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1962</a:t>
            </a:r>
            <a:endParaRPr sz="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137230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1963</a:t>
            </a:r>
            <a:endParaRPr sz="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8900000">
            <a:off x="144180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1964</a:t>
            </a:r>
            <a:endParaRPr sz="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18900000">
            <a:off x="151131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1965</a:t>
            </a:r>
            <a:endParaRPr sz="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18900000">
            <a:off x="158081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1966</a:t>
            </a:r>
            <a:endParaRPr sz="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18900000">
            <a:off x="165032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1967</a:t>
            </a:r>
            <a:endParaRPr sz="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18900000">
            <a:off x="171982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1968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178933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1969</a:t>
            </a:r>
            <a:endParaRPr sz="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18900000">
            <a:off x="185887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1970</a:t>
            </a:r>
            <a:endParaRPr sz="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192838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1971</a:t>
            </a:r>
            <a:endParaRPr sz="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199788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1972</a:t>
            </a:r>
            <a:endParaRPr sz="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8900000">
            <a:off x="206739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1973</a:t>
            </a:r>
            <a:endParaRPr sz="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18900000">
            <a:off x="213689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1974</a:t>
            </a:r>
            <a:endParaRPr sz="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18900000">
            <a:off x="220640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1975</a:t>
            </a:r>
            <a:endParaRPr sz="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18900000">
            <a:off x="227590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1976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18900000">
            <a:off x="234541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1977</a:t>
            </a:r>
            <a:endParaRPr sz="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18900000">
            <a:off x="241491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1978</a:t>
            </a:r>
            <a:endParaRPr sz="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8900000">
            <a:off x="2484422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1979</a:t>
            </a:r>
            <a:endParaRPr sz="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18900000">
            <a:off x="255396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18900000">
            <a:off x="262347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1981</a:t>
            </a:r>
            <a:endParaRPr sz="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18900000">
            <a:off x="269297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1982</a:t>
            </a:r>
            <a:endParaRPr sz="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18900000">
            <a:off x="276248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1983</a:t>
            </a:r>
            <a:endParaRPr sz="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18900000">
            <a:off x="283198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1984</a:t>
            </a:r>
            <a:endParaRPr sz="3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18900000">
            <a:off x="290149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1985</a:t>
            </a:r>
            <a:endParaRPr sz="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18900000">
            <a:off x="297099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1986</a:t>
            </a:r>
            <a:endParaRPr sz="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 rot="18900000">
            <a:off x="304050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1987</a:t>
            </a:r>
            <a:endParaRPr sz="3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18900000">
            <a:off x="3110008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1988</a:t>
            </a:r>
            <a:endParaRPr sz="3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 rot="18900000">
            <a:off x="3179513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1989</a:t>
            </a:r>
            <a:endParaRPr sz="3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 rot="18900000">
            <a:off x="3249017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1990</a:t>
            </a:r>
            <a:endParaRPr sz="3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 rot="18900000">
            <a:off x="331856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1991</a:t>
            </a:r>
            <a:endParaRPr sz="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18900000">
            <a:off x="338806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1992</a:t>
            </a:r>
            <a:endParaRPr sz="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 rot="18900000">
            <a:off x="345757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1993</a:t>
            </a:r>
            <a:endParaRPr sz="3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 rot="18900000">
            <a:off x="352707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1994</a:t>
            </a:r>
            <a:endParaRPr sz="3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 rot="18900000">
            <a:off x="359658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1995</a:t>
            </a:r>
            <a:endParaRPr sz="3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 rot="18900000">
            <a:off x="366608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1996</a:t>
            </a:r>
            <a:endParaRPr sz="3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 rot="18900000">
            <a:off x="373559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1997</a:t>
            </a:r>
            <a:endParaRPr sz="3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 rot="18900000">
            <a:off x="380509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1998</a:t>
            </a:r>
            <a:endParaRPr sz="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18900000">
            <a:off x="3874604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1999</a:t>
            </a:r>
            <a:endParaRPr sz="3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18900000">
            <a:off x="3944109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3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18900000">
            <a:off x="401365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2001</a:t>
            </a:r>
            <a:endParaRPr sz="3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18900000">
            <a:off x="408316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2002</a:t>
            </a:r>
            <a:endParaRPr sz="3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18900000">
            <a:off x="415266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2003</a:t>
            </a:r>
            <a:endParaRPr sz="3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18900000">
            <a:off x="422217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2004</a:t>
            </a:r>
            <a:endParaRPr sz="3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18900000">
            <a:off x="429167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2005</a:t>
            </a:r>
            <a:endParaRPr sz="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 rot="18900000">
            <a:off x="436118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2006</a:t>
            </a:r>
            <a:endParaRPr sz="3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443068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2007</a:t>
            </a:r>
            <a:endParaRPr sz="3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 rot="18900000">
            <a:off x="450019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2008</a:t>
            </a:r>
            <a:endParaRPr sz="3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 rot="18900000">
            <a:off x="4569695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2009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 rot="18900000">
            <a:off x="4639200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2010</a:t>
            </a:r>
            <a:endParaRPr sz="3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 rot="18900000">
            <a:off x="470874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2011</a:t>
            </a:r>
            <a:endParaRPr sz="3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 rot="18900000">
            <a:off x="477825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2012</a:t>
            </a:r>
            <a:endParaRPr sz="3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 rot="18900000">
            <a:off x="484775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2013</a:t>
            </a:r>
            <a:endParaRPr sz="3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 rot="18900000">
            <a:off x="491726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2014</a:t>
            </a:r>
            <a:endParaRPr sz="3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 rot="18900000">
            <a:off x="498676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2015</a:t>
            </a:r>
            <a:endParaRPr sz="3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 rot="18900000">
            <a:off x="505627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2016</a:t>
            </a:r>
            <a:endParaRPr sz="3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 rot="18900000">
            <a:off x="512577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2017</a:t>
            </a:r>
            <a:endParaRPr sz="3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 rot="18900000">
            <a:off x="5195281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2018</a:t>
            </a:r>
            <a:endParaRPr sz="3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 rot="18900000">
            <a:off x="5264786" y="2657543"/>
            <a:ext cx="100903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"/>
              </a:lnSpc>
            </a:pPr>
            <a:r>
              <a:rPr sz="300" spc="-20" dirty="0">
                <a:solidFill>
                  <a:srgbClr val="4D4D4D"/>
                </a:solidFill>
                <a:latin typeface="Arial"/>
                <a:cs typeface="Arial"/>
              </a:rPr>
              <a:t>2019</a:t>
            </a:r>
            <a:endParaRPr sz="3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1435" y="1573595"/>
            <a:ext cx="76200" cy="2165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50" spc="-10" dirty="0">
                <a:latin typeface="Arial"/>
                <a:cs typeface="Arial"/>
              </a:rPr>
              <a:t>hom_rate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5" name="object 8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810324" y="2716238"/>
            <a:ext cx="255270" cy="762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50" spc="-10" dirty="0">
                <a:latin typeface="Arial"/>
                <a:cs typeface="Arial"/>
              </a:rPr>
              <a:t>factor(year)</a:t>
            </a:r>
            <a:endParaRPr sz="35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63</a:t>
            </a:fld>
            <a:endParaRPr spc="35" dirty="0"/>
          </a:p>
        </p:txBody>
      </p:sp>
      <p:sp>
        <p:nvSpPr>
          <p:cNvPr id="89" name="object 89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1344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Y’All</a:t>
            </a:r>
            <a:r>
              <a:rPr sz="1400" spc="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Use</a:t>
            </a:r>
            <a:r>
              <a:rPr sz="1400" spc="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Y’All?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346" y="702750"/>
            <a:ext cx="3105499" cy="21362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64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1338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Pop</a:t>
            </a:r>
            <a:r>
              <a:rPr sz="1400" spc="1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Palatino Linotype"/>
                <a:cs typeface="Palatino Linotype"/>
              </a:rPr>
              <a:t>Versus</a:t>
            </a:r>
            <a:r>
              <a:rPr sz="1400" spc="1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Palatino Linotype"/>
                <a:cs typeface="Palatino Linotype"/>
              </a:rPr>
              <a:t>Soda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068" y="725535"/>
            <a:ext cx="2164678" cy="21134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65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2647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You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Can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Even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Make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a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Map</a:t>
            </a:r>
            <a:r>
              <a:rPr sz="1400" spc="4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in</a:t>
            </a:r>
            <a:r>
              <a:rPr sz="1400" spc="3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Palatino Linotype"/>
                <a:cs typeface="Palatino Linotype"/>
              </a:rPr>
              <a:t>R!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80" y="874031"/>
            <a:ext cx="2946011" cy="182433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66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711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The</a:t>
            </a:r>
            <a:r>
              <a:rPr sz="1400" spc="18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Palatino Linotype"/>
                <a:cs typeface="Palatino Linotype"/>
              </a:rPr>
              <a:t>End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284" y="920057"/>
            <a:ext cx="31845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0000"/>
                </a:solidFill>
              </a:rPr>
              <a:t>Time</a:t>
            </a:r>
            <a:r>
              <a:rPr sz="2050" spc="-90" dirty="0">
                <a:solidFill>
                  <a:srgbClr val="000000"/>
                </a:solidFill>
              </a:rPr>
              <a:t> </a:t>
            </a:r>
            <a:r>
              <a:rPr sz="2050" spc="-70" dirty="0">
                <a:solidFill>
                  <a:srgbClr val="000000"/>
                </a:solidFill>
              </a:rPr>
              <a:t>for</a:t>
            </a:r>
            <a:r>
              <a:rPr sz="2050" spc="-35" dirty="0">
                <a:solidFill>
                  <a:srgbClr val="000000"/>
                </a:solidFill>
              </a:rPr>
              <a:t> </a:t>
            </a:r>
            <a:r>
              <a:rPr sz="2050" spc="-140" dirty="0">
                <a:solidFill>
                  <a:srgbClr val="000000"/>
                </a:solidFill>
              </a:rPr>
              <a:t>your</a:t>
            </a:r>
            <a:r>
              <a:rPr sz="2050" spc="15" dirty="0">
                <a:solidFill>
                  <a:srgbClr val="000000"/>
                </a:solidFill>
              </a:rPr>
              <a:t> </a:t>
            </a:r>
            <a:r>
              <a:rPr sz="2050" spc="-195" dirty="0">
                <a:solidFill>
                  <a:srgbClr val="000000"/>
                </a:solidFill>
              </a:rPr>
              <a:t>Two</a:t>
            </a:r>
            <a:r>
              <a:rPr sz="2050" spc="65" dirty="0">
                <a:solidFill>
                  <a:srgbClr val="000000"/>
                </a:solidFill>
              </a:rPr>
              <a:t> </a:t>
            </a:r>
            <a:r>
              <a:rPr sz="2050" spc="-100" dirty="0">
                <a:solidFill>
                  <a:srgbClr val="000000"/>
                </a:solidFill>
              </a:rPr>
              <a:t>Questions!</a:t>
            </a:r>
            <a:endParaRPr sz="20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295" y="1334769"/>
            <a:ext cx="2455428" cy="13351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67</a:t>
            </a:fld>
            <a:endParaRPr spc="35" dirty="0"/>
          </a:p>
        </p:txBody>
      </p:sp>
      <p:sp>
        <p:nvSpPr>
          <p:cNvPr id="9" name="object 9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366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Units</a:t>
            </a:r>
            <a:r>
              <a:rPr spc="2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90103"/>
            <a:ext cx="4922520" cy="159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unit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4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analysis?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93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The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objects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or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targets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research</a:t>
            </a:r>
            <a:r>
              <a:rPr sz="1100" spc="5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study.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17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Examples:</a:t>
            </a:r>
            <a:endParaRPr sz="1100">
              <a:latin typeface="Palatino Linotype"/>
              <a:cs typeface="Palatino Linotype"/>
            </a:endParaRPr>
          </a:p>
          <a:p>
            <a:pPr marL="591820" marR="187960" indent="-132715">
              <a:lnSpc>
                <a:spcPts val="1100"/>
              </a:lnSpc>
              <a:spcBef>
                <a:spcPts val="19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researcher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examining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Palatino Linotype"/>
                <a:cs typeface="Palatino Linotype"/>
              </a:rPr>
              <a:t>homicide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patterns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over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time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by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gathering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yearly </a:t>
            </a:r>
            <a:r>
              <a:rPr sz="1000" spc="-20" dirty="0">
                <a:latin typeface="Palatino Linotype"/>
                <a:cs typeface="Palatino Linotype"/>
              </a:rPr>
              <a:t>city-level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data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for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years</a:t>
            </a:r>
            <a:r>
              <a:rPr sz="1000" spc="2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1980-</a:t>
            </a:r>
            <a:r>
              <a:rPr sz="1000" spc="-10" dirty="0">
                <a:latin typeface="Palatino Linotype"/>
                <a:cs typeface="Palatino Linotype"/>
              </a:rPr>
              <a:t>1985.</a:t>
            </a:r>
            <a:endParaRPr sz="1000">
              <a:latin typeface="Palatino Linotype"/>
              <a:cs typeface="Palatino Linotype"/>
            </a:endParaRPr>
          </a:p>
          <a:p>
            <a:pPr marL="711200">
              <a:lnSpc>
                <a:spcPct val="100000"/>
              </a:lnSpc>
              <a:spcBef>
                <a:spcPts val="170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45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What</a:t>
            </a:r>
            <a:r>
              <a:rPr sz="900" spc="9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is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</a:t>
            </a:r>
            <a:r>
              <a:rPr sz="900" spc="9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unit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analysis?</a:t>
            </a:r>
            <a:endParaRPr sz="900">
              <a:latin typeface="Palatino Linotype"/>
              <a:cs typeface="Palatino Linotype"/>
            </a:endParaRPr>
          </a:p>
          <a:p>
            <a:pPr marL="591820" marR="30480" indent="-132715">
              <a:lnSpc>
                <a:spcPts val="1100"/>
              </a:lnSpc>
              <a:spcBef>
                <a:spcPts val="23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researcher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aiming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evaluate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effectiveness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‘fighting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back’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during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a</a:t>
            </a:r>
            <a:r>
              <a:rPr sz="1000" spc="-20" dirty="0">
                <a:latin typeface="Palatino Linotype"/>
                <a:cs typeface="Palatino Linotype"/>
              </a:rPr>
              <a:t> violent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incident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as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it</a:t>
            </a:r>
            <a:r>
              <a:rPr sz="1000" spc="5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relates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injuries.</a:t>
            </a:r>
            <a:endParaRPr sz="1000">
              <a:latin typeface="Palatino Linotype"/>
              <a:cs typeface="Palatino Linotype"/>
            </a:endParaRPr>
          </a:p>
          <a:p>
            <a:pPr marL="711200">
              <a:lnSpc>
                <a:spcPct val="100000"/>
              </a:lnSpc>
              <a:spcBef>
                <a:spcPts val="17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45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What</a:t>
            </a:r>
            <a:r>
              <a:rPr sz="900" spc="9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is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</a:t>
            </a:r>
            <a:r>
              <a:rPr sz="900" spc="9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unit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of</a:t>
            </a:r>
            <a:r>
              <a:rPr sz="900" spc="8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analysis?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7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61136"/>
            <a:ext cx="4974590" cy="9105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33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is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7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variable?</a:t>
            </a:r>
            <a:endParaRPr sz="1100">
              <a:latin typeface="Palatino Linotype"/>
              <a:cs typeface="Palatino Linotype"/>
            </a:endParaRPr>
          </a:p>
          <a:p>
            <a:pPr marL="492125" marR="8763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‘A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characteristic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describes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people,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objects,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places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takes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on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multiple </a:t>
            </a:r>
            <a:r>
              <a:rPr sz="1000" spc="-30" dirty="0">
                <a:latin typeface="Palatino Linotype"/>
                <a:cs typeface="Palatino Linotype"/>
              </a:rPr>
              <a:t>values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in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sample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or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population.’</a:t>
            </a:r>
            <a:endParaRPr sz="10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What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makes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constant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different</a:t>
            </a:r>
            <a:r>
              <a:rPr sz="1100" spc="4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Palatino Linotype"/>
                <a:cs typeface="Palatino Linotype"/>
              </a:rPr>
              <a:t>from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</a:t>
            </a:r>
            <a:r>
              <a:rPr sz="1100" spc="5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variable?</a:t>
            </a:r>
            <a:endParaRPr sz="11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constant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only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takes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on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one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value,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whereas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variable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takes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on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multiple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values.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8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Levels</a:t>
            </a:r>
            <a:r>
              <a:rPr dirty="0"/>
              <a:t> of </a:t>
            </a:r>
            <a:r>
              <a:rPr spc="-25" dirty="0"/>
              <a:t>Measurement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53286"/>
            <a:ext cx="4675505" cy="11734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spc="270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Palatino Linotype"/>
                <a:cs typeface="Palatino Linotype"/>
              </a:rPr>
              <a:t>Levels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of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30" dirty="0">
                <a:latin typeface="Palatino Linotype"/>
                <a:cs typeface="Palatino Linotype"/>
              </a:rPr>
              <a:t>Measurement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and</a:t>
            </a:r>
            <a:r>
              <a:rPr sz="1100" spc="2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Computerization</a:t>
            </a:r>
            <a:endParaRPr sz="1100">
              <a:latin typeface="Palatino Linotype"/>
              <a:cs typeface="Palatino Linotype"/>
            </a:endParaRPr>
          </a:p>
          <a:p>
            <a:pPr marL="492125" marR="3048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Quantitative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analyses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require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that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data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are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Palatino Linotype"/>
                <a:cs typeface="Palatino Linotype"/>
              </a:rPr>
              <a:t>computerized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and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numbers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are assigned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all</a:t>
            </a:r>
            <a:r>
              <a:rPr sz="1000" spc="5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categories.</a:t>
            </a:r>
            <a:endParaRPr sz="1000">
              <a:latin typeface="Palatino Linotype"/>
              <a:cs typeface="Palatino Linotype"/>
            </a:endParaRPr>
          </a:p>
          <a:p>
            <a:pPr marL="492125" indent="-133350">
              <a:lnSpc>
                <a:spcPts val="1090"/>
              </a:lnSpc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Level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measurement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represents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45" dirty="0">
                <a:latin typeface="Palatino Linotype"/>
                <a:cs typeface="Palatino Linotype"/>
              </a:rPr>
              <a:t>how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these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numbers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are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to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be</a:t>
            </a:r>
            <a:r>
              <a:rPr sz="1000" spc="20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interpreted.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9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337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Are</a:t>
            </a:r>
            <a:r>
              <a:rPr sz="900" spc="4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</a:t>
            </a:r>
            <a:r>
              <a:rPr sz="900" spc="4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numbers</a:t>
            </a:r>
            <a:r>
              <a:rPr sz="900" spc="4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arbitrary,</a:t>
            </a:r>
            <a:r>
              <a:rPr sz="900" spc="4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or</a:t>
            </a:r>
            <a:r>
              <a:rPr sz="900" spc="4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do</a:t>
            </a:r>
            <a:r>
              <a:rPr sz="900" spc="4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they</a:t>
            </a:r>
            <a:r>
              <a:rPr sz="900" spc="4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have</a:t>
            </a:r>
            <a:r>
              <a:rPr sz="900" spc="4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specific</a:t>
            </a:r>
            <a:r>
              <a:rPr sz="900" spc="4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meanings?</a:t>
            </a:r>
            <a:endParaRPr sz="900">
              <a:latin typeface="Palatino Linotype"/>
              <a:cs typeface="Palatino Linotype"/>
            </a:endParaRPr>
          </a:p>
          <a:p>
            <a:pPr marL="492125" indent="-13335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Char char="–"/>
              <a:tabLst>
                <a:tab pos="492759" algn="l"/>
              </a:tabLst>
            </a:pPr>
            <a:r>
              <a:rPr sz="1000" dirty="0">
                <a:latin typeface="Palatino Linotype"/>
                <a:cs typeface="Palatino Linotype"/>
              </a:rPr>
              <a:t>Four</a:t>
            </a:r>
            <a:r>
              <a:rPr sz="1000" spc="-5" dirty="0">
                <a:latin typeface="Palatino Linotype"/>
                <a:cs typeface="Palatino Linotype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Levels</a:t>
            </a:r>
            <a:r>
              <a:rPr sz="1000" dirty="0">
                <a:latin typeface="Palatino Linotype"/>
                <a:cs typeface="Palatino Linotype"/>
              </a:rPr>
              <a:t> of </a:t>
            </a:r>
            <a:r>
              <a:rPr sz="1000" spc="-10" dirty="0">
                <a:latin typeface="Palatino Linotype"/>
                <a:cs typeface="Palatino Linotype"/>
              </a:rPr>
              <a:t>Measurement</a:t>
            </a:r>
            <a:endParaRPr sz="1000">
              <a:latin typeface="Palatino Linotype"/>
              <a:cs typeface="Palatino Linotype"/>
            </a:endParaRPr>
          </a:p>
          <a:p>
            <a:pPr marL="610870">
              <a:lnSpc>
                <a:spcPct val="100000"/>
              </a:lnSpc>
              <a:spcBef>
                <a:spcPts val="195"/>
              </a:spcBef>
            </a:pPr>
            <a:r>
              <a:rPr sz="1350" spc="225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▶</a:t>
            </a:r>
            <a:r>
              <a:rPr sz="1350" spc="419" baseline="9259" dirty="0">
                <a:solidFill>
                  <a:srgbClr val="3333B2"/>
                </a:solidFill>
                <a:latin typeface="Arial Unicode MS"/>
                <a:cs typeface="Arial Unicode MS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Nominal,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Ordinal,</a:t>
            </a:r>
            <a:r>
              <a:rPr sz="900" spc="7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Interval,</a:t>
            </a:r>
            <a:r>
              <a:rPr sz="900" spc="7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Ratio</a:t>
            </a:r>
            <a:r>
              <a:rPr sz="900" spc="75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(NOIR)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35" dirty="0"/>
              <a:t>9</a:t>
            </a:fld>
            <a:endParaRPr spc="35" dirty="0"/>
          </a:p>
        </p:txBody>
      </p:sp>
      <p:sp>
        <p:nvSpPr>
          <p:cNvPr id="8" name="object 8"/>
          <p:cNvSpPr txBox="1"/>
          <p:nvPr/>
        </p:nvSpPr>
        <p:spPr>
          <a:xfrm>
            <a:off x="95300" y="2986636"/>
            <a:ext cx="3780154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</a:rPr>
              <a:t>Analysis</a:t>
            </a:r>
            <a:r>
              <a:rPr sz="600" spc="229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(CJUS</a:t>
            </a:r>
            <a:r>
              <a:rPr sz="600" spc="2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6103)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sz="600" spc="1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01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Types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of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Variables,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LoM,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and</a:t>
            </a:r>
            <a:r>
              <a:rPr sz="600" spc="1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Data</a:t>
            </a:r>
            <a:r>
              <a:rPr sz="600" spc="1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Summarization/Visualization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5708</Words>
  <Application>Microsoft Office PowerPoint</Application>
  <PresentationFormat>Custom</PresentationFormat>
  <Paragraphs>1262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 Unicode MS</vt:lpstr>
      <vt:lpstr>Arial</vt:lpstr>
      <vt:lpstr>Cambria</vt:lpstr>
      <vt:lpstr>Corbel</vt:lpstr>
      <vt:lpstr>Courier New</vt:lpstr>
      <vt:lpstr>Lucida Sans</vt:lpstr>
      <vt:lpstr>Palatino Linotype</vt:lpstr>
      <vt:lpstr>Times New Roman</vt:lpstr>
      <vt:lpstr>Office Theme</vt:lpstr>
      <vt:lpstr>Lecture 01 - Introduction, Types of Variables, LoM, and Data Summarization/Visualization</vt:lpstr>
      <vt:lpstr>Science, Methods, &amp; Replication</vt:lpstr>
      <vt:lpstr>PowerPoint Presentation</vt:lpstr>
      <vt:lpstr>Types of Statistical Research</vt:lpstr>
      <vt:lpstr>Populations and Samples</vt:lpstr>
      <vt:lpstr>Types of Variables and Levels of Measurement</vt:lpstr>
      <vt:lpstr>Units of Analysis</vt:lpstr>
      <vt:lpstr>Variables</vt:lpstr>
      <vt:lpstr>Levels of Measurement</vt:lpstr>
      <vt:lpstr>Nominal Variables</vt:lpstr>
      <vt:lpstr>Ordinal Variables</vt:lpstr>
      <vt:lpstr>Interval Variables</vt:lpstr>
      <vt:lpstr>Ratio Variables</vt:lpstr>
      <vt:lpstr>PowerPoint Presentation</vt:lpstr>
      <vt:lpstr>Levels of Measurement Examples</vt:lpstr>
      <vt:lpstr>Alternative Ways of Classifying Variables</vt:lpstr>
      <vt:lpstr>Alternative Ways of Classifying Variables (cont.)</vt:lpstr>
      <vt:lpstr>Alternative Ways of Classifying Variables (cont.)</vt:lpstr>
      <vt:lpstr>Examples</vt:lpstr>
      <vt:lpstr>Examples (cont.)</vt:lpstr>
      <vt:lpstr>Examples (cont.)</vt:lpstr>
      <vt:lpstr>Why Does Level of Measurement Matter?</vt:lpstr>
      <vt:lpstr>Data Summarization</vt:lpstr>
      <vt:lpstr>Summarizing Data</vt:lpstr>
      <vt:lpstr>Proportion and Percent</vt:lpstr>
      <vt:lpstr>Ratios and Rates</vt:lpstr>
      <vt:lpstr>Rates (cont.)</vt:lpstr>
      <vt:lpstr>Rates (cont.)</vt:lpstr>
      <vt:lpstr>Calculating Crime Rates Which region had the most robberies in 2016?</vt:lpstr>
      <vt:lpstr>Calculating Crime Rates (cont.)</vt:lpstr>
      <vt:lpstr>Proportional Difference</vt:lpstr>
      <vt:lpstr>Proportional Difference (cont.)</vt:lpstr>
      <vt:lpstr>Proportional Difference (cont.)</vt:lpstr>
      <vt:lpstr>Proportional Difference (cont.)</vt:lpstr>
      <vt:lpstr>Proportional Difference (cont.)</vt:lpstr>
      <vt:lpstr>Frequency Distributions</vt:lpstr>
      <vt:lpstr>Frequency Distributions with Nominal Data</vt:lpstr>
      <vt:lpstr>Frequency Distributions with Nominal Data (cont.)</vt:lpstr>
      <vt:lpstr>Frequency Distributions with Ordinal Data</vt:lpstr>
      <vt:lpstr>Women Really Are Smarter</vt:lpstr>
      <vt:lpstr>Frequency Distributions with Discrete, Interval-Ratio Data</vt:lpstr>
      <vt:lpstr>Frequency Distributions with Discrete, Interval-Ratio Data</vt:lpstr>
      <vt:lpstr>Simple Frequency Distribution of Sentence Length</vt:lpstr>
      <vt:lpstr>Grouped Frequency Distributions</vt:lpstr>
      <vt:lpstr>Steps in Creating a Grouped Frequency Distribution</vt:lpstr>
      <vt:lpstr>Steps in Creating a Grouped Frequency Distribution (cont.)</vt:lpstr>
      <vt:lpstr>Steps in Creating a Grouped Frequency Distribution (cont.)</vt:lpstr>
      <vt:lpstr>Frequency Distributions with Continuous, Interval-Ratio Data</vt:lpstr>
      <vt:lpstr>Frequency Distribution for State-Level Unemployment</vt:lpstr>
      <vt:lpstr>Graphing Data</vt:lpstr>
      <vt:lpstr>Graphing Qualitative Data</vt:lpstr>
      <vt:lpstr>Family Structure - Pie Chart</vt:lpstr>
      <vt:lpstr>Family Structure by Race - Pie Charts White Youth</vt:lpstr>
      <vt:lpstr>Family Structure by Race - Pie Charts Black Youth</vt:lpstr>
      <vt:lpstr>Scholastic Performance Bar Graph</vt:lpstr>
      <vt:lpstr>Scholastic Performance Bar Graph</vt:lpstr>
      <vt:lpstr>Graphing Quantitative Data</vt:lpstr>
      <vt:lpstr>PowerPoint Presentation</vt:lpstr>
      <vt:lpstr>PowerPoint Presentation</vt:lpstr>
      <vt:lpstr>Other Useful Graphing Techniques</vt:lpstr>
      <vt:lpstr>PowerPoint Presentation</vt:lpstr>
      <vt:lpstr>Homicide Rates, 1950 - 2019 Time Series with Trend Line</vt:lpstr>
      <vt:lpstr>Homicide Rates, 1950 - 2019 Time Series with (Better) Trend Line</vt:lpstr>
      <vt:lpstr>PowerPoint Presentation</vt:lpstr>
      <vt:lpstr>PowerPoint Presentation</vt:lpstr>
      <vt:lpstr>PowerPoint Presentation</vt:lpstr>
      <vt:lpstr>Time for your Two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01 - Introduction, Types of Variables, LoM, and Data Summarization/Visualization</dc:title>
  <dc:creator>Data Analysis (CJUS 6103)</dc:creator>
  <cp:lastModifiedBy>Samuel DeWitt</cp:lastModifiedBy>
  <cp:revision>1</cp:revision>
  <dcterms:created xsi:type="dcterms:W3CDTF">2022-08-23T19:09:40Z</dcterms:created>
  <dcterms:modified xsi:type="dcterms:W3CDTF">2022-08-23T19:19:34Z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2022-08-23T00:00:00Z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2022-08-23T00:00:00Z</vt:filetime>
  </property>
  <property fmtid="{D5CDD505-2E9C-101B-9397-08002B2CF9AE}" pid="5" name="PTEX.Fullbanner">
    <vt:lpwstr>This is pdfTeX, Version 3.141592653-2.6-1.40.23 (TeX Live 2021/W32TeX) kpathsea version 6.3.3</vt:lpwstr>
  </property>
  <property fmtid="{D5CDD505-2E9C-101B-9397-08002B2CF9AE}" pid="6" name="Producer">
    <vt:lpwstr>pdfTeX-1.40.23</vt:lpwstr>
  </property>
</Properties>
</file>